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658" r:id="rId2"/>
    <p:sldId id="675" r:id="rId3"/>
    <p:sldId id="685" r:id="rId4"/>
    <p:sldId id="676" r:id="rId5"/>
    <p:sldId id="659" r:id="rId6"/>
    <p:sldId id="661" r:id="rId7"/>
    <p:sldId id="673" r:id="rId8"/>
    <p:sldId id="662" r:id="rId9"/>
    <p:sldId id="677" r:id="rId10"/>
    <p:sldId id="672" r:id="rId11"/>
    <p:sldId id="674" r:id="rId12"/>
    <p:sldId id="678" r:id="rId13"/>
    <p:sldId id="679" r:id="rId14"/>
    <p:sldId id="681" r:id="rId15"/>
    <p:sldId id="683" r:id="rId16"/>
    <p:sldId id="684" r:id="rId17"/>
    <p:sldId id="669" r:id="rId18"/>
    <p:sldId id="671" r:id="rId19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0033CC"/>
    <a:srgbClr val="FF3300"/>
    <a:srgbClr val="FFCC00"/>
    <a:srgbClr val="008080"/>
    <a:srgbClr val="333399"/>
    <a:srgbClr val="FF0066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27" autoAdjust="0"/>
  </p:normalViewPr>
  <p:slideViewPr>
    <p:cSldViewPr>
      <p:cViewPr>
        <p:scale>
          <a:sx n="122" d="100"/>
          <a:sy n="122" d="100"/>
        </p:scale>
        <p:origin x="-120" y="-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81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1" tIns="46404" rIns="92811" bIns="46404" numCol="1" anchor="t" anchorCtr="0" compatLnSpc="1">
            <a:prstTxWarp prst="textNoShape">
              <a:avLst/>
            </a:prstTxWarp>
          </a:bodyPr>
          <a:lstStyle>
            <a:lvl1pPr defTabSz="928250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1"/>
            <a:ext cx="294481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1" tIns="46404" rIns="92811" bIns="46404" numCol="1" anchor="t" anchorCtr="0" compatLnSpc="1">
            <a:prstTxWarp prst="textNoShape">
              <a:avLst/>
            </a:prstTxWarp>
          </a:bodyPr>
          <a:lstStyle>
            <a:lvl1pPr algn="r" defTabSz="928250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6125"/>
            <a:ext cx="6608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0947"/>
            <a:ext cx="5438775" cy="446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1" tIns="46404" rIns="92811" bIns="464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18"/>
            <a:ext cx="294481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1" tIns="46404" rIns="92811" bIns="46404" numCol="1" anchor="b" anchorCtr="0" compatLnSpc="1">
            <a:prstTxWarp prst="textNoShape">
              <a:avLst/>
            </a:prstTxWarp>
          </a:bodyPr>
          <a:lstStyle>
            <a:lvl1pPr defTabSz="928250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1418"/>
            <a:ext cx="294481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1" tIns="46404" rIns="92811" bIns="46404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ea typeface="ＭＳ Ｐゴシック" pitchFamily="34" charset="-128"/>
              </a:defRPr>
            </a:lvl1pPr>
          </a:lstStyle>
          <a:p>
            <a:fld id="{DD3C4B72-386D-41D6-AA9A-16581AD357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7497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5B4122-0A58-4E94-AD09-1CA0C7EBA804}" type="slidenum">
              <a:rPr lang="ru-RU" altLang="ru-RU" sz="1200"/>
              <a:pPr/>
              <a:t>1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745576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79B6FA5-3844-4185-9317-A2C0EE666233}" type="slidenum">
              <a:rPr lang="ru-RU" altLang="ru-RU" sz="1200"/>
              <a:pPr/>
              <a:t>2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/>
          </p:cNvSpPr>
          <p:nvPr/>
        </p:nvSpPr>
        <p:spPr bwMode="auto">
          <a:xfrm>
            <a:off x="3851275" y="9429750"/>
            <a:ext cx="2944813" cy="4953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89" tIns="46795" rIns="93589" bIns="46795"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97624226-1AD3-4812-A3D7-0E2FF8AF1050}" type="slidenum">
              <a:rPr lang="ru-RU" altLang="ru-RU" sz="1800">
                <a:solidFill>
                  <a:srgbClr val="000000"/>
                </a:solidFill>
              </a:rPr>
              <a:pPr algn="r"/>
              <a:t>4</a:t>
            </a:fld>
            <a:endParaRPr lang="ru-RU" altLang="ru-RU" sz="1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Rectangle 2">
            <a:extLst/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1268" name="Rectangle 3"/>
          <p:cNvSpPr>
            <a:spLocks noGrp="1"/>
          </p:cNvSpPr>
          <p:nvPr>
            <p:ph type="body" sz="quarter" idx="1"/>
          </p:nvPr>
        </p:nvSpPr>
        <p:spPr>
          <a:xfrm>
            <a:off x="0" y="0"/>
            <a:ext cx="0" cy="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88" tIns="45344" rIns="90688" bIns="45344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A3B8EC-DA57-4760-9111-AA7C13815B18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7</a:t>
            </a:fld>
            <a:endParaRPr lang="ru-RU" altLang="ru-RU" sz="1200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6537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" y="746125"/>
            <a:ext cx="6608763" cy="3717925"/>
          </a:xfrm>
          <a:ln/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CEE41E-0A50-443A-9564-A201E1D6A954}" type="slidenum">
              <a:rPr lang="ru-RU" altLang="ru-RU" sz="1200" smtClean="0">
                <a:solidFill>
                  <a:srgbClr val="000000"/>
                </a:solidFill>
              </a:rPr>
              <a:pPr/>
              <a:t>9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64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C63E32C-8A2F-48B4-951A-D46ACA76CAD2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11</a:t>
            </a:fld>
            <a:endParaRPr lang="ru-RU" altLang="ru-RU" sz="1200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622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" y="746125"/>
            <a:ext cx="6608763" cy="37179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100DE-1F05-4E11-A3AE-651732CBAEA5}" type="slidenum">
              <a:rPr lang="ru-RU" altLang="ru-RU" sz="1200" smtClean="0">
                <a:solidFill>
                  <a:srgbClr val="000000"/>
                </a:solidFill>
              </a:rPr>
              <a:pPr/>
              <a:t>12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14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" y="746125"/>
            <a:ext cx="6608763" cy="3717925"/>
          </a:xfrm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1AEF33-1968-4839-8A33-69E7C689A558}" type="slidenum">
              <a:rPr lang="ru-RU" altLang="ru-RU" sz="1200" smtClean="0">
                <a:solidFill>
                  <a:srgbClr val="000000"/>
                </a:solidFill>
              </a:rPr>
              <a:pPr/>
              <a:t>13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12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9215F4A-2E82-4A7A-8749-20EB75A2407D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17</a:t>
            </a:fld>
            <a:endParaRPr lang="ru-RU" altLang="ru-RU" sz="1200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5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62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9629B-E6A6-41D9-9146-35C62CF2DB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601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50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50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A5D82-704A-4F58-AD5C-DAD4FEC934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4640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5957A-78EF-426E-BE8C-9191E1063A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034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F7F27-0C8C-4367-90C6-8B2A183EA5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4363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6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78700-71C6-43A2-8610-E02749647D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735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66765-E991-44CF-A800-277611AAEB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948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7F847-519C-4062-9345-72A0F5905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617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DC6D7-CA9D-4FE9-9175-042CF1CBE1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779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FB2AF-50E4-4B09-9B43-C3A1536CBE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20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5A5E1-2EA0-4221-9717-177B9F7356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806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D39BD-93A3-4CAA-AE4A-A90233F5F1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479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7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8EE03-C823-45A1-868B-2D1204A4CE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896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FA1B3-2B39-493A-AE17-A3285B8A90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755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6413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fld id="{31AD9BC8-9746-46A7-BD82-CF7D9275AFE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8" r:id="rId1"/>
    <p:sldLayoutId id="2147485585" r:id="rId2"/>
    <p:sldLayoutId id="2147485586" r:id="rId3"/>
    <p:sldLayoutId id="2147485587" r:id="rId4"/>
    <p:sldLayoutId id="2147485588" r:id="rId5"/>
    <p:sldLayoutId id="2147485589" r:id="rId6"/>
    <p:sldLayoutId id="2147485590" r:id="rId7"/>
    <p:sldLayoutId id="2147485591" r:id="rId8"/>
    <p:sldLayoutId id="2147485592" r:id="rId9"/>
    <p:sldLayoutId id="2147485593" r:id="rId10"/>
    <p:sldLayoutId id="2147485594" r:id="rId11"/>
    <p:sldLayoutId id="2147485595" r:id="rId12"/>
    <p:sldLayoutId id="2147485596" r:id="rId13"/>
    <p:sldLayoutId id="214748559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1703388" y="2401406"/>
            <a:ext cx="8647113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ru-RU" b="1" dirty="0"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sz="3200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u-RU" sz="2900" b="1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cs typeface="Arial" charset="0"/>
              </a:rPr>
              <a:t>Внедрение антимонопольного </a:t>
            </a:r>
            <a:r>
              <a:rPr lang="ru-RU" sz="2900" b="1" dirty="0" err="1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cs typeface="Arial" charset="0"/>
              </a:rPr>
              <a:t>комплаенса</a:t>
            </a:r>
            <a:r>
              <a:rPr lang="ru-RU" sz="2900" b="1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cs typeface="Arial" charset="0"/>
              </a:rPr>
              <a:t> в органах власти субъектов РФ и органах местного самоуправления</a:t>
            </a:r>
            <a:endParaRPr lang="ru-RU" sz="2900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sz="3200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u-RU" sz="1800" dirty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cs typeface="Arial" charset="0"/>
              </a:rPr>
              <a:t>г. </a:t>
            </a:r>
            <a:r>
              <a:rPr lang="ru-RU" sz="1800" dirty="0" smtClean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cs typeface="Arial" charset="0"/>
              </a:rPr>
              <a:t>Анадырь, </a:t>
            </a:r>
            <a:r>
              <a:rPr lang="ru-RU" sz="1800" dirty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cs typeface="Arial" charset="0"/>
              </a:rPr>
              <a:t>2019</a:t>
            </a:r>
          </a:p>
          <a:p>
            <a:pPr algn="r" eaLnBrk="1" hangingPunct="1">
              <a:defRPr/>
            </a:pPr>
            <a:endParaRPr lang="ru-RU" sz="2000" b="1" dirty="0">
              <a:solidFill>
                <a:srgbClr val="008080"/>
              </a:solidFill>
              <a:latin typeface="Cambria" panose="02040503050406030204" pitchFamily="18" charset="0"/>
              <a:ea typeface="ＭＳ Ｐゴシック" pitchFamily="34" charset="-128"/>
              <a:cs typeface="Arial" charset="0"/>
            </a:endParaRPr>
          </a:p>
          <a:p>
            <a:pPr algn="r" eaLnBrk="1" hangingPunct="1">
              <a:defRPr/>
            </a:pPr>
            <a:endParaRPr lang="ru-RU" sz="2000" b="1" dirty="0">
              <a:solidFill>
                <a:srgbClr val="00808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algn="r" eaLnBrk="1" hangingPunct="1">
              <a:defRPr/>
            </a:pPr>
            <a:endParaRPr lang="ru-RU" altLang="ru-RU" sz="2000" b="1" dirty="0">
              <a:solidFill>
                <a:srgbClr val="00808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2657476" y="2347914"/>
            <a:ext cx="78835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008080"/>
                </a:solidFill>
              </a:rPr>
              <a:t>УПРАВЛЕНИЕ </a:t>
            </a:r>
            <a:r>
              <a:rPr lang="ru-RU" altLang="ru-RU" sz="2000" b="1" smtClean="0">
                <a:solidFill>
                  <a:srgbClr val="008080"/>
                </a:solidFill>
              </a:rPr>
              <a:t>ФЕДЕРАЛЬНОЙ </a:t>
            </a:r>
            <a:r>
              <a:rPr lang="ru-RU" altLang="ru-RU" sz="2000" b="1" dirty="0">
                <a:solidFill>
                  <a:srgbClr val="008080"/>
                </a:solidFill>
              </a:rPr>
              <a:t>АНТИМОНОПОЛЬНОЙ СЛУЖБЫ ПО </a:t>
            </a:r>
            <a:r>
              <a:rPr lang="ru-RU" altLang="ru-RU" sz="2000" b="1" dirty="0" smtClean="0">
                <a:solidFill>
                  <a:srgbClr val="008080"/>
                </a:solidFill>
              </a:rPr>
              <a:t>ЧУКОТСКОМУ АВТОНОМНОМУ ОКРУГУ</a:t>
            </a:r>
            <a:endParaRPr lang="en-US" altLang="ru-RU" sz="2000" b="1" dirty="0">
              <a:solidFill>
                <a:srgbClr val="008080"/>
              </a:solidFill>
            </a:endParaRPr>
          </a:p>
        </p:txBody>
      </p:sp>
      <p:sp>
        <p:nvSpPr>
          <p:cNvPr id="3077" name="Прямоугольник 5"/>
          <p:cNvSpPr>
            <a:spLocks noChangeArrowheads="1"/>
          </p:cNvSpPr>
          <p:nvPr/>
        </p:nvSpPr>
        <p:spPr bwMode="auto">
          <a:xfrm>
            <a:off x="1703388" y="4749801"/>
            <a:ext cx="6572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chemeClr val="accent2"/>
                </a:solidFill>
              </a:rPr>
              <a:t>    </a:t>
            </a:r>
            <a:endParaRPr lang="ru-RU" altLang="ru-RU" sz="2400" b="1" i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6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07368" y="1"/>
            <a:ext cx="10945216" cy="620713"/>
          </a:xfrm>
        </p:spPr>
        <p:txBody>
          <a:bodyPr/>
          <a:lstStyle/>
          <a:p>
            <a:r>
              <a:rPr lang="ru-RU" altLang="ru-RU" sz="2800" b="1" dirty="0">
                <a:solidFill>
                  <a:schemeClr val="bg1"/>
                </a:solidFill>
              </a:rPr>
              <a:t>Идентификация (выявление) </a:t>
            </a:r>
            <a:r>
              <a:rPr lang="ru-RU" altLang="ru-RU" sz="2800" b="1" dirty="0" err="1" smtClean="0">
                <a:solidFill>
                  <a:schemeClr val="bg1"/>
                </a:solidFill>
              </a:rPr>
              <a:t>комплаенс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-рисков</a:t>
            </a:r>
            <a:endParaRPr lang="ru-RU" alt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196976"/>
            <a:ext cx="8229600" cy="518477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>
                <a:solidFill>
                  <a:srgbClr val="008080"/>
                </a:solidFill>
              </a:rPr>
              <a:t>Последовательно отвечая на вопросы:</a:t>
            </a:r>
          </a:p>
          <a:p>
            <a:pPr marL="0" indent="0" algn="just">
              <a:buNone/>
            </a:pPr>
            <a:endParaRPr lang="ru-RU" altLang="ru-RU" sz="2400" dirty="0"/>
          </a:p>
          <a:p>
            <a:pPr marL="0" indent="0" algn="just">
              <a:buNone/>
            </a:pPr>
            <a:r>
              <a:rPr lang="ru-RU" altLang="ru-RU" sz="2400" dirty="0"/>
              <a:t>- </a:t>
            </a:r>
            <a:r>
              <a:rPr lang="ru-RU" altLang="ru-RU" sz="2400" b="1" dirty="0">
                <a:solidFill>
                  <a:srgbClr val="FF0000"/>
                </a:solidFill>
              </a:rPr>
              <a:t>что</a:t>
            </a:r>
            <a:r>
              <a:rPr lang="ru-RU" altLang="ru-RU" sz="2400" dirty="0"/>
              <a:t> </a:t>
            </a:r>
            <a:r>
              <a:rPr lang="ru-RU" altLang="ru-RU" sz="2400" b="1" dirty="0"/>
              <a:t>из антимонопольного законодательства может быть нарушено (группы антимонопольных запретов и ограничений</a:t>
            </a:r>
            <a:r>
              <a:rPr lang="ru-RU" altLang="ru-RU" sz="2400" dirty="0"/>
              <a:t>);</a:t>
            </a:r>
          </a:p>
          <a:p>
            <a:pPr marL="0" indent="0" algn="just">
              <a:buNone/>
            </a:pPr>
            <a:endParaRPr lang="ru-RU" altLang="ru-RU" sz="2400" dirty="0"/>
          </a:p>
          <a:p>
            <a:pPr marL="0" indent="0" algn="just">
              <a:buNone/>
            </a:pPr>
            <a:r>
              <a:rPr lang="ru-RU" altLang="ru-RU" sz="2400" dirty="0"/>
              <a:t>- </a:t>
            </a:r>
            <a:r>
              <a:rPr lang="ru-RU" altLang="ru-RU" sz="2400" b="1" dirty="0">
                <a:solidFill>
                  <a:srgbClr val="FF0000"/>
                </a:solidFill>
              </a:rPr>
              <a:t>кем</a:t>
            </a:r>
            <a:r>
              <a:rPr lang="ru-RU" altLang="ru-RU" sz="2400" dirty="0"/>
              <a:t> </a:t>
            </a:r>
            <a:r>
              <a:rPr lang="ru-RU" altLang="ru-RU" sz="2400" b="1" dirty="0"/>
              <a:t>это может быть нарушено (где встречается, в работе каких управлений, подразделений);</a:t>
            </a:r>
          </a:p>
          <a:p>
            <a:pPr marL="0" indent="0" algn="just">
              <a:buNone/>
            </a:pPr>
            <a:endParaRPr lang="ru-RU" altLang="ru-RU" sz="2400" b="1" dirty="0"/>
          </a:p>
          <a:p>
            <a:pPr marL="0" indent="0" algn="just">
              <a:buNone/>
            </a:pPr>
            <a:r>
              <a:rPr lang="ru-RU" altLang="ru-RU" sz="2400" dirty="0"/>
              <a:t>- </a:t>
            </a:r>
            <a:r>
              <a:rPr lang="ru-RU" altLang="ru-RU" sz="2400" b="1" dirty="0">
                <a:solidFill>
                  <a:srgbClr val="FF0000"/>
                </a:solidFill>
              </a:rPr>
              <a:t>как (или чем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)</a:t>
            </a:r>
            <a:r>
              <a:rPr lang="ru-RU" altLang="ru-RU" sz="2400" dirty="0" smtClean="0"/>
              <a:t> </a:t>
            </a:r>
            <a:r>
              <a:rPr lang="ru-RU" altLang="ru-RU" sz="2400" b="1" dirty="0" smtClean="0"/>
              <a:t>это может быть нарушено (через какой правовой механизм или процессуальное действие).</a:t>
            </a:r>
            <a:endParaRPr lang="ru-RU" altLang="ru-RU" sz="2400" b="1" dirty="0"/>
          </a:p>
          <a:p>
            <a:pPr marL="0" indent="0"/>
            <a:endParaRPr lang="ru-RU" altLang="ru-RU" sz="2400" b="1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279CDA-5462-4172-8B74-4147042608AB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82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23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31093D-7ABC-4F0A-AC4C-62C391AD8F4D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623392" y="1052513"/>
            <a:ext cx="10441159" cy="555466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анализ нарушений </a:t>
            </a:r>
            <a:r>
              <a:rPr lang="ru-RU" altLang="ru-RU" sz="2400" dirty="0"/>
              <a:t>антимонопольного законодательства, за предыдущие 3 года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анализ действующих </a:t>
            </a:r>
            <a:r>
              <a:rPr lang="ru-RU" altLang="ru-RU" sz="2400" dirty="0"/>
              <a:t>нормативных правовых актов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анализ проектов </a:t>
            </a:r>
            <a:r>
              <a:rPr lang="ru-RU" altLang="ru-RU" sz="2400" dirty="0"/>
              <a:t>нормативных правовых актов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/>
              <a:t>мониторинг и </a:t>
            </a:r>
            <a:r>
              <a:rPr lang="ru-RU" altLang="ru-RU" sz="2400" dirty="0">
                <a:solidFill>
                  <a:srgbClr val="FF0000"/>
                </a:solidFill>
              </a:rPr>
              <a:t>анализ практики </a:t>
            </a:r>
            <a:r>
              <a:rPr lang="ru-RU" altLang="ru-RU" sz="2400" dirty="0"/>
              <a:t>применения антимонопольного законодательства;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/>
              <a:t>разработка и поддержание в актуальном состоянии </a:t>
            </a:r>
            <a:r>
              <a:rPr lang="ru-RU" altLang="ru-RU" sz="2400" dirty="0">
                <a:solidFill>
                  <a:srgbClr val="FF0000"/>
                </a:solidFill>
              </a:rPr>
              <a:t>методики выявления внутренних и внешних рисков </a:t>
            </a:r>
            <a:r>
              <a:rPr lang="ru-RU" altLang="ru-RU" sz="2400" dirty="0"/>
              <a:t>нарушения антимонопольного законодательства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систематическая оценка </a:t>
            </a:r>
            <a:r>
              <a:rPr lang="ru-RU" altLang="ru-RU" sz="2400" dirty="0"/>
              <a:t>эффективности разработанных и реализуемых мер контроля;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2400" dirty="0"/>
              <a:t>проведение регулярных проверок для </a:t>
            </a:r>
            <a:r>
              <a:rPr lang="ru-RU" altLang="ru-RU" sz="2400" dirty="0">
                <a:solidFill>
                  <a:srgbClr val="FF0000"/>
                </a:solidFill>
              </a:rPr>
              <a:t>выявления остаточных рисков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94299" y="30608"/>
            <a:ext cx="11305256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</a:rPr>
              <a:t>Выявление рисков нарушения антимонопольного законодательства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688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23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FF75E3-1C7B-4BA4-95FD-3209878C515F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631950" y="1"/>
            <a:ext cx="90249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dirty="0" smtClean="0">
                <a:solidFill>
                  <a:schemeClr val="bg1"/>
                </a:solidFill>
              </a:rPr>
              <a:t>Матрица рисков</a:t>
            </a:r>
            <a:endParaRPr lang="ru-RU" sz="2800" b="1" kern="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58926" y="908051"/>
          <a:ext cx="9097963" cy="4571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86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093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03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риска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Последствия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63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предупреждения и (или) возбуждение дела о нарушении антимонопольного законодательства и (или) привлечение к административной ответственности (штраф, дисквалификация)</a:t>
                      </a: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Существенный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выдачи предупреждения и возбуждения дела о нарушении антимонопольного законодательства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31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Незначительный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выдачи предупреждения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719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Отрицательное влияние на отношение институтов гражданского общества к деятельности органа власти по развитию конкуренции, вероятность выдачи предупреждений, возбуждения дел о нарушении антимонопольного законодательства, наложения штрафов отсутствуют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2312" name="Объект 2"/>
          <p:cNvSpPr>
            <a:spLocks noGrp="1"/>
          </p:cNvSpPr>
          <p:nvPr>
            <p:ph idx="1"/>
          </p:nvPr>
        </p:nvSpPr>
        <p:spPr>
          <a:xfrm>
            <a:off x="1614488" y="5445125"/>
            <a:ext cx="8769350" cy="801688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>
                <a:solidFill>
                  <a:srgbClr val="FF0000"/>
                </a:solidFill>
              </a:rPr>
              <a:t>На основе анализа, проведенного органом власти нарушения антимонопольного законодательства, составляются карты рисков</a:t>
            </a:r>
          </a:p>
        </p:txBody>
      </p:sp>
    </p:spTree>
    <p:extLst>
      <p:ext uri="{BB962C8B-B14F-4D97-AF65-F5344CB8AC3E}">
        <p14:creationId xmlns:p14="http://schemas.microsoft.com/office/powerpoint/2010/main" val="222125662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23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82F810-16B2-4EE1-860D-A0D2E1D6B5B6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839416" y="980729"/>
            <a:ext cx="10513167" cy="562644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altLang="ru-RU" sz="2800" dirty="0">
                <a:solidFill>
                  <a:srgbClr val="FFCC00"/>
                </a:solidFill>
              </a:rPr>
              <a:t>«Дорожная карта» снижения рисков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altLang="ru-RU" sz="2800" dirty="0" smtClean="0"/>
              <a:t>наименование мероприятий</a:t>
            </a:r>
            <a:endParaRPr lang="ru-RU" altLang="ru-RU" sz="2800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altLang="ru-RU" sz="2800" dirty="0"/>
              <a:t>описание действий, направленных на исполнение мероприятий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altLang="ru-RU" sz="2800" dirty="0"/>
              <a:t>должностное лицо (структурное подразделение) органа власти, ответственное за исполнение мероприятия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altLang="ru-RU" sz="2800" dirty="0"/>
              <a:t>срок исполнения мероприятия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altLang="ru-RU" sz="2800" dirty="0"/>
              <a:t>показатели выполнения мероприятий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sz="2800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sz="2800" dirty="0">
                <a:solidFill>
                  <a:srgbClr val="FF0000"/>
                </a:solidFill>
              </a:rPr>
              <a:t>Разрабатывается ежегодно и утверждается после одобрения Коллегиальным органом</a:t>
            </a:r>
            <a:r>
              <a:rPr lang="ru-RU" altLang="ru-RU" sz="2800" dirty="0"/>
              <a:t>	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19336" y="13373"/>
            <a:ext cx="11391516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000" b="1" kern="0" dirty="0" smtClean="0">
                <a:solidFill>
                  <a:schemeClr val="bg1"/>
                </a:solidFill>
              </a:rPr>
              <a:t>МЕРОПРИЯТИЯ ПО СНИЖЕНИЮ РИСКОВ НАРУШЕНЯ АНТИМОНОПОЛЬНОГО ЗАКОНОДАТЕЛЬСТВА</a:t>
            </a:r>
            <a:endParaRPr lang="ru-RU" sz="20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75088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972800" cy="620713"/>
          </a:xfrm>
        </p:spPr>
        <p:txBody>
          <a:bodyPr/>
          <a:lstStyle/>
          <a:p>
            <a:r>
              <a:rPr lang="ru-RU" altLang="ru-RU" sz="2400" dirty="0" smtClean="0">
                <a:solidFill>
                  <a:schemeClr val="bg1"/>
                </a:solidFill>
              </a:rPr>
              <a:t>Антимонопольный </a:t>
            </a:r>
            <a:r>
              <a:rPr lang="ru-RU" altLang="ru-RU" sz="2400" dirty="0" err="1" smtClean="0">
                <a:solidFill>
                  <a:schemeClr val="bg1"/>
                </a:solidFill>
              </a:rPr>
              <a:t>комплаенс</a:t>
            </a:r>
            <a:r>
              <a:rPr lang="ru-RU" altLang="ru-RU" sz="2400" dirty="0" smtClean="0">
                <a:solidFill>
                  <a:schemeClr val="bg1"/>
                </a:solidFill>
              </a:rPr>
              <a:t> </a:t>
            </a:r>
            <a:r>
              <a:rPr lang="ru-RU" altLang="ru-RU" sz="2400" dirty="0" smtClean="0">
                <a:solidFill>
                  <a:schemeClr val="bg1"/>
                </a:solidFill>
              </a:rPr>
              <a:t>(пример)</a:t>
            </a:r>
            <a:endParaRPr lang="ru-RU" altLang="ru-RU" sz="2400" dirty="0" smtClean="0">
              <a:solidFill>
                <a:schemeClr val="bg1"/>
              </a:solidFill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63D101-707C-4806-A755-DDBA88DDA034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609600" y="1033464"/>
            <a:ext cx="109728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</a:rPr>
              <a:t>КАРТА (ПАСПОРТ) </a:t>
            </a:r>
            <a:r>
              <a:rPr lang="ru-RU" altLang="ru-RU" sz="1400" b="1" dirty="0" smtClean="0">
                <a:solidFill>
                  <a:srgbClr val="FF0000"/>
                </a:solidFill>
                <a:latin typeface="Times New Roman" pitchFamily="18" charset="0"/>
              </a:rPr>
              <a:t>КОМПЛАЕНС-РИСКОВ</a:t>
            </a:r>
            <a:endParaRPr lang="ru-RU" altLang="ru-RU" sz="1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815628"/>
              </p:ext>
            </p:extLst>
          </p:nvPr>
        </p:nvGraphicFramePr>
        <p:xfrm>
          <a:off x="609600" y="1412876"/>
          <a:ext cx="10972801" cy="4344948"/>
        </p:xfrm>
        <a:graphic>
          <a:graphicData uri="http://schemas.openxmlformats.org/drawingml/2006/table">
            <a:tbl>
              <a:tblPr firstRow="1" firstCol="1" bandRow="1"/>
              <a:tblGrid>
                <a:gridCol w="414457"/>
                <a:gridCol w="1231515"/>
                <a:gridCol w="3360375"/>
                <a:gridCol w="4800535"/>
                <a:gridCol w="1165919"/>
              </a:tblGrid>
              <a:tr h="489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Административная процедура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Риск (краткое описание)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Причины (условия) возникновения риска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риска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20">
                <a:tc gridSpan="5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Нарушения при проведении проверок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соблюдением антимонопольного законодательства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1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Подготовка, согласование и утверждение приказа о проведении проверки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Сокращение или увеличение перечня мероприятий по контролю, необходимых для достижения целей и задач проведения проверки; необоснованное продление срока проведения проверки; формирование состава инспекции без учета полномочий и компетенций сотрудников.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недостаточная подготовка к проведению проверки;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отсутствие разъяснений (методик) о порядке проведения проверок с учетом целей и видов проверок;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отсутствие обобщенной судебной практики о нарушениях при проведении проверок, которые послужили основанием для отмены их результатов;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высокая нагрузка на сотрудников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Оформление результатов проверки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Нарушение предусмотренного регламентом порядка и сроков оформления результатов проверки, ненадлежащая квалификация (или) оценка полученных документов или установленных обстоятельств.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несвоевременное представление субъектом документов, объяснений, информации, необходимых антимонопольному органу для изготовления акта по результатам проведения проверки в соответствии с возложенными на него полномочиями.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ненадлежащее уведомление лица о проведении проверки, о ее результатах, иные процессуальные нарушения в ходе проведения проверки;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отсутствие разъяснений (методик) о порядке проведения проверок с учетом целей и видов проверок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88" marR="66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36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352" y="0"/>
            <a:ext cx="11031016" cy="462682"/>
          </a:xfrm>
        </p:spPr>
        <p:txBody>
          <a:bodyPr/>
          <a:lstStyle/>
          <a:p>
            <a:r>
              <a:rPr lang="ru-RU" sz="2000" dirty="0" smtClean="0">
                <a:solidFill>
                  <a:srgbClr val="FFFF00"/>
                </a:solidFill>
              </a:rPr>
              <a:t>Карта  </a:t>
            </a:r>
            <a:r>
              <a:rPr lang="ru-RU" sz="2000" dirty="0">
                <a:solidFill>
                  <a:srgbClr val="FFFF00"/>
                </a:solidFill>
              </a:rPr>
              <a:t>рисков нарушения антимонопольного законодательства </a:t>
            </a:r>
            <a:r>
              <a:rPr lang="ru-RU" sz="2000" dirty="0" smtClean="0">
                <a:solidFill>
                  <a:srgbClr val="FFFF00"/>
                </a:solidFill>
              </a:rPr>
              <a:t> (пример)</a:t>
            </a:r>
            <a:endParaRPr lang="ru-RU" sz="2000" dirty="0">
              <a:solidFill>
                <a:srgbClr val="FFFF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422145"/>
              </p:ext>
            </p:extLst>
          </p:nvPr>
        </p:nvGraphicFramePr>
        <p:xfrm>
          <a:off x="119336" y="1196752"/>
          <a:ext cx="11881322" cy="4999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1368152"/>
                <a:gridCol w="2130462"/>
                <a:gridCol w="1879653"/>
                <a:gridCol w="1879653"/>
                <a:gridCol w="1879653"/>
                <a:gridCol w="1879653"/>
              </a:tblGrid>
              <a:tr h="55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dirty="0">
                          <a:effectLst/>
                        </a:rPr>
                        <a:t>№ 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33CC"/>
                          </a:solidFill>
                          <a:effectLst/>
                        </a:rPr>
                        <a:t>Выявленные </a:t>
                      </a:r>
                      <a:br>
                        <a:rPr lang="ru-RU" sz="1200" dirty="0">
                          <a:solidFill>
                            <a:srgbClr val="0033CC"/>
                          </a:solidFill>
                          <a:effectLst/>
                        </a:rPr>
                      </a:br>
                      <a:r>
                        <a:rPr lang="ru-RU" sz="1200" dirty="0">
                          <a:solidFill>
                            <a:srgbClr val="0033CC"/>
                          </a:solidFill>
                          <a:effectLst/>
                        </a:rPr>
                        <a:t>риски </a:t>
                      </a:r>
                      <a:endParaRPr lang="ru-RU" sz="12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33CC"/>
                          </a:solidFill>
                          <a:effectLst/>
                        </a:rPr>
                        <a:t>Описание рисков </a:t>
                      </a:r>
                      <a:endParaRPr lang="ru-RU" sz="12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33CC"/>
                          </a:solidFill>
                          <a:effectLst/>
                        </a:rPr>
                        <a:t>Причины возникновения рисков </a:t>
                      </a:r>
                      <a:endParaRPr lang="ru-RU" sz="12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33CC"/>
                          </a:solidFill>
                          <a:effectLst/>
                        </a:rPr>
                        <a:t>Мероприятия по минимизации и устранению рисков </a:t>
                      </a:r>
                      <a:endParaRPr lang="ru-RU" sz="12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33CC"/>
                          </a:solidFill>
                          <a:effectLst/>
                        </a:rPr>
                        <a:t>Наличие (отсутствие) остаточных рисков </a:t>
                      </a:r>
                      <a:endParaRPr lang="ru-RU" sz="12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33CC"/>
                          </a:solidFill>
                          <a:effectLst/>
                        </a:rPr>
                        <a:t>Вероятность повторного возникновения рисков </a:t>
                      </a:r>
                      <a:endParaRPr lang="ru-RU" sz="12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348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33CC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высокий</a:t>
                      </a:r>
                      <a:endParaRPr lang="ru-RU" sz="18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 -экономические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Недофинансирование программных мероприятий, неполное освоение финансовых средств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Ограниченность, недостаточность материальных, финансовых ресурсов при реализации программных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сотрудник 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Чрезмерная 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загрузка работника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реализации программных мероприятий, корректировки объемов средств программных мероприятий и показателей результативности, перераспределения финансовых средств в целях целенаправленного и эффективного расходования бюджетных средств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сохраняется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996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33CC"/>
                          </a:solidFill>
                          <a:effectLst/>
                        </a:rPr>
                        <a:t>Существенный</a:t>
                      </a:r>
                      <a:endParaRPr lang="ru-RU" sz="1600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сфере закупок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Завышенные требования к предмету закупки и к ее участникам, требования о предоставлении документов, не предусмотренных документацией о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Создание преимущественных условий участия в торгах отдельным участникам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компетенции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Незнание норм законодательства,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изменений в законодательстве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повышению профессиональной компетентности работников контрактной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Остаточный риск сохраняется , но снижается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сохраняется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66765-E991-44CF-A800-277611AAEBD7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897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352" y="116632"/>
            <a:ext cx="11319048" cy="504056"/>
          </a:xfrm>
        </p:spPr>
        <p:txBody>
          <a:bodyPr/>
          <a:lstStyle/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2400" dirty="0"/>
              <a:t>План мероприятий </a:t>
            </a:r>
            <a:r>
              <a:rPr lang="ru-RU" sz="2400" dirty="0" smtClean="0"/>
              <a:t>(«</a:t>
            </a:r>
            <a:r>
              <a:rPr lang="ru-RU" sz="2400" dirty="0"/>
              <a:t>дорожная карта») по снижению рисков нарушения </a:t>
            </a:r>
            <a:br>
              <a:rPr lang="ru-RU" sz="2400" dirty="0"/>
            </a:br>
            <a:r>
              <a:rPr lang="ru-RU" sz="2400" dirty="0"/>
              <a:t>антимонопольного законодательства </a:t>
            </a:r>
            <a:r>
              <a:rPr lang="ru-RU" sz="2400" dirty="0" smtClean="0"/>
              <a:t>(</a:t>
            </a:r>
            <a:r>
              <a:rPr lang="ru-RU" sz="2400" dirty="0" smtClean="0">
                <a:solidFill>
                  <a:srgbClr val="FF7C80"/>
                </a:solidFill>
              </a:rPr>
              <a:t>пример)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66765-E991-44CF-A800-277611AAEBD7}" type="slidenum">
              <a:rPr lang="ru-RU" altLang="ru-RU" smtClean="0"/>
              <a:pPr/>
              <a:t>16</a:t>
            </a:fld>
            <a:endParaRPr lang="ru-RU" alt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371137"/>
              </p:ext>
            </p:extLst>
          </p:nvPr>
        </p:nvGraphicFramePr>
        <p:xfrm>
          <a:off x="551385" y="1052736"/>
          <a:ext cx="11305254" cy="6089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3"/>
                <a:gridCol w="1872208"/>
                <a:gridCol w="3960440"/>
                <a:gridCol w="2232248"/>
                <a:gridCol w="1140126"/>
                <a:gridCol w="1884209"/>
              </a:tblGrid>
              <a:tr h="438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№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Мероприятия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Описание действий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Ответственный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Срок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Показатель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0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Мониторинг реализации мероприятий программ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Проведение корректировки объемов средств в разрезе мероприятий, перераспределение финансовых средств в целях целенаправленного и эффективного расходования бюджетных </a:t>
                      </a:r>
                      <a:r>
                        <a:rPr lang="ru-RU" sz="1600" dirty="0" smtClean="0">
                          <a:effectLst/>
                        </a:rPr>
                        <a:t>средств;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Наставничество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Отдел бухгалтерского учета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Декабрь 2019 года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Целенаправленное и эффективное расходование бюджетных средств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752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профессиональной компетентности </a:t>
                      </a:r>
                      <a:r>
                        <a:rPr lang="ru-RU" sz="1600" dirty="0" smtClean="0">
                          <a:effectLst/>
                        </a:rPr>
                        <a:t>сотрудников</a:t>
                      </a:r>
                      <a:r>
                        <a:rPr lang="ru-RU" sz="1600" baseline="0" dirty="0" smtClean="0">
                          <a:effectLst/>
                        </a:rPr>
                        <a:t> отдела по закупкам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Направление на обучение работников </a:t>
                      </a:r>
                      <a:r>
                        <a:rPr lang="ru-RU" sz="1600" dirty="0" smtClean="0">
                          <a:effectLst/>
                        </a:rPr>
                        <a:t>отдела;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Усиление контроля со стороны заместителя </a:t>
                      </a:r>
                      <a:r>
                        <a:rPr lang="ru-RU" sz="1600" dirty="0" smtClean="0">
                          <a:effectLst/>
                        </a:rPr>
                        <a:t>начальника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тестирование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Заместитель начальника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Начальник отдела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Ежегодно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Повышение уровня компетенции </a:t>
                      </a:r>
                      <a:r>
                        <a:rPr lang="ru-RU" sz="1600" dirty="0" smtClean="0">
                          <a:effectLst/>
                        </a:rPr>
                        <a:t>работников отдела по закупкам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372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23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41E668-D3CD-48A9-A3E2-402AFF29224E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631950" y="1"/>
            <a:ext cx="90249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chemeClr val="bg1"/>
                </a:solidFill>
              </a:rPr>
              <a:t>Рекомендации для субъектов РФ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31851" y="1268760"/>
            <a:ext cx="10225136" cy="5040213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Char char="ü"/>
            </a:pPr>
            <a:r>
              <a:rPr lang="ru-RU" altLang="ru-RU" sz="2000" b="1" u="sng" dirty="0" smtClean="0">
                <a:solidFill>
                  <a:srgbClr val="3C8C93"/>
                </a:solidFill>
              </a:rPr>
              <a:t>Создание </a:t>
            </a:r>
            <a:r>
              <a:rPr lang="ru-RU" altLang="ru-RU" sz="2000" b="1" u="sng" dirty="0">
                <a:solidFill>
                  <a:srgbClr val="3C8C93"/>
                </a:solidFill>
              </a:rPr>
              <a:t>системы экспертизы </a:t>
            </a:r>
            <a:r>
              <a:rPr lang="ru-RU" altLang="ru-RU" sz="2000" dirty="0">
                <a:solidFill>
                  <a:srgbClr val="0033CC"/>
                </a:solidFill>
              </a:rPr>
              <a:t>нормативных, ненормативных актов, а также иных документов властного характера на предмет их соответствия действующему антимонопольному законодательству в </a:t>
            </a:r>
            <a:r>
              <a:rPr lang="ru-RU" altLang="ru-RU" sz="2000" dirty="0" smtClean="0">
                <a:solidFill>
                  <a:srgbClr val="0033CC"/>
                </a:solidFill>
              </a:rPr>
              <a:t>целом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endParaRPr lang="ru-RU" altLang="ru-RU" sz="1200" dirty="0">
              <a:solidFill>
                <a:srgbClr val="3C8C93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33CC"/>
                </a:solidFill>
              </a:rPr>
              <a:t>Принятие организационных мер для функционирования системы внутреннего контроля за соблюдением норм антимонопольного законодательства </a:t>
            </a:r>
            <a:r>
              <a:rPr lang="ru-RU" altLang="ru-RU" sz="2000" b="1" u="sng" dirty="0">
                <a:solidFill>
                  <a:srgbClr val="3C8C93"/>
                </a:solidFill>
              </a:rPr>
              <a:t>(«антимонопольный </a:t>
            </a:r>
            <a:r>
              <a:rPr lang="ru-RU" altLang="ru-RU" sz="2000" b="1" u="sng" dirty="0" err="1">
                <a:solidFill>
                  <a:srgbClr val="3C8C93"/>
                </a:solidFill>
              </a:rPr>
              <a:t>комплаенс</a:t>
            </a:r>
            <a:r>
              <a:rPr lang="ru-RU" altLang="ru-RU" sz="2000" b="1" u="sng" dirty="0" smtClean="0">
                <a:solidFill>
                  <a:srgbClr val="3C8C93"/>
                </a:solidFill>
              </a:rPr>
              <a:t>»)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endParaRPr lang="ru-RU" altLang="ru-RU" sz="1200" b="1" u="sng" dirty="0">
              <a:solidFill>
                <a:srgbClr val="3C8C93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ru-RU" altLang="ru-RU" sz="2000" b="1" u="sng" dirty="0">
                <a:solidFill>
                  <a:srgbClr val="3C8C93"/>
                </a:solidFill>
              </a:rPr>
              <a:t>Выявление потенциально опасных сфер </a:t>
            </a:r>
            <a:r>
              <a:rPr lang="ru-RU" altLang="ru-RU" sz="2000" dirty="0">
                <a:solidFill>
                  <a:srgbClr val="0033CC"/>
                </a:solidFill>
              </a:rPr>
              <a:t>влияния органов власти с точки зрения возможности нарушений принципов </a:t>
            </a:r>
            <a:r>
              <a:rPr lang="ru-RU" altLang="ru-RU" sz="2000" dirty="0" smtClean="0">
                <a:solidFill>
                  <a:srgbClr val="0033CC"/>
                </a:solidFill>
              </a:rPr>
              <a:t>конкуренции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endParaRPr lang="ru-RU" altLang="ru-RU" sz="1200" dirty="0">
              <a:solidFill>
                <a:srgbClr val="3C8C93"/>
              </a:solidFill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33CC"/>
                </a:solidFill>
              </a:rPr>
              <a:t>Применять</a:t>
            </a:r>
            <a:r>
              <a:rPr lang="ru-RU" altLang="ru-RU" sz="2000" dirty="0">
                <a:solidFill>
                  <a:srgbClr val="3C8C93"/>
                </a:solidFill>
              </a:rPr>
              <a:t> </a:t>
            </a:r>
            <a:r>
              <a:rPr lang="ru-RU" altLang="ru-RU" sz="2000" b="1" u="sng" dirty="0">
                <a:solidFill>
                  <a:srgbClr val="3C8C93"/>
                </a:solidFill>
              </a:rPr>
              <a:t>принципы оценки регулирующего воздействия </a:t>
            </a:r>
            <a:r>
              <a:rPr lang="ru-RU" altLang="ru-RU" sz="2000" dirty="0">
                <a:solidFill>
                  <a:srgbClr val="0033CC"/>
                </a:solidFill>
              </a:rPr>
              <a:t>при подготовке, принятии и применении любых актов органов власти </a:t>
            </a:r>
            <a:r>
              <a:rPr lang="ru-RU" altLang="ru-RU" sz="2000" dirty="0" smtClean="0">
                <a:solidFill>
                  <a:srgbClr val="0033CC"/>
                </a:solidFill>
              </a:rPr>
              <a:t>субъектов</a:t>
            </a:r>
          </a:p>
          <a:p>
            <a:pPr marL="0" indent="0" algn="just">
              <a:buFont typeface="Wingdings" panose="05000000000000000000" pitchFamily="2" charset="2"/>
              <a:buChar char="ü"/>
            </a:pPr>
            <a:endParaRPr lang="ru-RU" altLang="ru-RU" sz="1200" dirty="0">
              <a:solidFill>
                <a:srgbClr val="3C8C93"/>
              </a:solidFill>
            </a:endParaRPr>
          </a:p>
          <a:p>
            <a:pPr marL="0" indent="0" algn="just">
              <a:buFont typeface="Wingdings" panose="05000000000000000000" pitchFamily="2" charset="2"/>
              <a:buChar char="ü"/>
            </a:pPr>
            <a:r>
              <a:rPr lang="ru-RU" altLang="ru-RU" sz="2000" b="1" u="sng" dirty="0">
                <a:solidFill>
                  <a:srgbClr val="3C8C93"/>
                </a:solidFill>
              </a:rPr>
              <a:t>Постоянная разъяснительная работа </a:t>
            </a:r>
            <a:r>
              <a:rPr lang="ru-RU" altLang="ru-RU" sz="2000" dirty="0">
                <a:solidFill>
                  <a:srgbClr val="0033CC"/>
                </a:solidFill>
              </a:rPr>
              <a:t>должностными с лицами, принимающими решения, проведение обучений, семинаров и т.д</a:t>
            </a:r>
            <a:r>
              <a:rPr lang="ru-RU" altLang="ru-RU" sz="2000" dirty="0">
                <a:solidFill>
                  <a:srgbClr val="3C8C93"/>
                </a:solidFill>
              </a:rPr>
              <a:t>.</a:t>
            </a:r>
            <a:endParaRPr lang="ru-RU" altLang="ru-RU" sz="1600" dirty="0"/>
          </a:p>
          <a:p>
            <a:pPr marL="0" indent="0" algn="just">
              <a:buFontTx/>
              <a:buChar char="-"/>
            </a:pPr>
            <a:endParaRPr lang="ru-RU" altLang="ru-RU" sz="1800" dirty="0"/>
          </a:p>
          <a:p>
            <a:pPr marL="0" indent="0" algn="just">
              <a:buNone/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38247820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395701" y="1700810"/>
            <a:ext cx="550902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dirty="0">
                <a:solidFill>
                  <a:srgbClr val="333399"/>
                </a:solidFill>
              </a:rPr>
              <a:t>СПАСИБО ЗА ВНИМАНИЕ!</a:t>
            </a:r>
          </a:p>
          <a:p>
            <a:endParaRPr lang="en-US" sz="1800" dirty="0">
              <a:solidFill>
                <a:srgbClr val="333399"/>
              </a:solidFill>
            </a:endParaRPr>
          </a:p>
          <a:p>
            <a:r>
              <a:rPr lang="en-US" sz="1800" dirty="0">
                <a:solidFill>
                  <a:srgbClr val="333399"/>
                </a:solidFill>
              </a:rPr>
              <a:t/>
            </a:r>
            <a:br>
              <a:rPr lang="en-US" sz="1800" dirty="0">
                <a:solidFill>
                  <a:srgbClr val="333399"/>
                </a:solidFill>
              </a:rPr>
            </a:br>
            <a:endParaRPr lang="ru-RU" sz="1800" dirty="0">
              <a:solidFill>
                <a:srgbClr val="333399"/>
              </a:solidFill>
            </a:endParaRPr>
          </a:p>
        </p:txBody>
      </p:sp>
      <p:grpSp>
        <p:nvGrpSpPr>
          <p:cNvPr id="21507" name="Group 11"/>
          <p:cNvGrpSpPr>
            <a:grpSpLocks/>
          </p:cNvGrpSpPr>
          <p:nvPr/>
        </p:nvGrpSpPr>
        <p:grpSpPr bwMode="auto">
          <a:xfrm>
            <a:off x="4552950" y="2456892"/>
            <a:ext cx="4972050" cy="1771650"/>
            <a:chOff x="1676400" y="2743200"/>
            <a:chExt cx="6119445" cy="2362200"/>
          </a:xfrm>
        </p:grpSpPr>
        <p:pic>
          <p:nvPicPr>
            <p:cNvPr id="21515" name="Picture 5" descr="FAS-logo-color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6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7" name="Picture 7" descr="twitter_newbird_blue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8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6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50" dirty="0">
                  <a:solidFill>
                    <a:srgbClr val="333399"/>
                  </a:solidFill>
                </a:rPr>
                <a:t>orenburg.fas.gov.ru</a:t>
              </a:r>
            </a:p>
          </p:txBody>
        </p:sp>
        <p:sp>
          <p:nvSpPr>
            <p:cNvPr id="21519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5259272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250" dirty="0" err="1">
                  <a:solidFill>
                    <a:srgbClr val="333399"/>
                  </a:solidFill>
                </a:rPr>
                <a:t>Ufas</a:t>
              </a:r>
              <a:r>
                <a:rPr lang="en-US" sz="2250" dirty="0">
                  <a:solidFill>
                    <a:srgbClr val="333399"/>
                  </a:solidFill>
                </a:rPr>
                <a:t>-Po-</a:t>
              </a:r>
              <a:r>
                <a:rPr lang="en-US" sz="2250" dirty="0" err="1">
                  <a:solidFill>
                    <a:srgbClr val="333399"/>
                  </a:solidFill>
                </a:rPr>
                <a:t>Orenburgskoy</a:t>
              </a:r>
              <a:r>
                <a:rPr lang="en-US" sz="2250" dirty="0">
                  <a:solidFill>
                    <a:srgbClr val="333399"/>
                  </a:solidFill>
                </a:rPr>
                <a:t>-</a:t>
              </a:r>
              <a:r>
                <a:rPr lang="en-US" sz="2250" dirty="0" err="1">
                  <a:solidFill>
                    <a:srgbClr val="333399"/>
                  </a:solidFill>
                </a:rPr>
                <a:t>Oblasti</a:t>
              </a:r>
              <a:endParaRPr lang="en-US" sz="2250" dirty="0">
                <a:solidFill>
                  <a:srgbClr val="333399"/>
                </a:solidFill>
              </a:endParaRPr>
            </a:p>
          </p:txBody>
        </p:sp>
        <p:sp>
          <p:nvSpPr>
            <p:cNvPr id="21520" name="TextBox 10"/>
            <p:cNvSpPr txBox="1">
              <a:spLocks noChangeArrowheads="1"/>
            </p:cNvSpPr>
            <p:nvPr/>
          </p:nvSpPr>
          <p:spPr bwMode="auto">
            <a:xfrm>
              <a:off x="2536573" y="4343400"/>
              <a:ext cx="2598135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2250" dirty="0">
                <a:solidFill>
                  <a:srgbClr val="333399"/>
                </a:solidFill>
              </a:endParaRPr>
            </a:p>
          </p:txBody>
        </p:sp>
      </p:grpSp>
      <p:pic>
        <p:nvPicPr>
          <p:cNvPr id="21513" name="Picture 2" descr="Вконтакт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91846" y="4455115"/>
            <a:ext cx="432197" cy="43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Прямоугольник 12"/>
          <p:cNvSpPr>
            <a:spLocks noChangeArrowheads="1"/>
          </p:cNvSpPr>
          <p:nvPr/>
        </p:nvSpPr>
        <p:spPr bwMode="auto">
          <a:xfrm>
            <a:off x="5339918" y="4509120"/>
            <a:ext cx="1367011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50" dirty="0" err="1">
                <a:solidFill>
                  <a:srgbClr val="333399"/>
                </a:solidFill>
              </a:rPr>
              <a:t>orenufas</a:t>
            </a:r>
            <a:endParaRPr lang="ru-RU" sz="2250" dirty="0">
              <a:solidFill>
                <a:srgbClr val="3333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39917" y="3753036"/>
            <a:ext cx="148585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 err="1">
                <a:solidFill>
                  <a:srgbClr val="333399"/>
                </a:solidFill>
              </a:rPr>
              <a:t>OrenUFAS</a:t>
            </a:r>
            <a:endParaRPr lang="ru-RU" sz="21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8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524000" y="115888"/>
            <a:ext cx="9144000" cy="346075"/>
          </a:xfrm>
        </p:spPr>
        <p:txBody>
          <a:bodyPr/>
          <a:lstStyle/>
          <a:p>
            <a:pPr algn="r"/>
            <a:r>
              <a:rPr lang="ru-RU" altLang="ru-RU" sz="2800" b="1" smtClean="0">
                <a:solidFill>
                  <a:srgbClr val="FFFFFF"/>
                </a:solidFill>
              </a:rPr>
              <a:t>Национальный план развития конкуренции</a:t>
            </a:r>
          </a:p>
        </p:txBody>
      </p:sp>
      <p:sp>
        <p:nvSpPr>
          <p:cNvPr id="6147" name="Объект 2"/>
          <p:cNvSpPr>
            <a:spLocks noGrp="1" noChangeArrowheads="1"/>
          </p:cNvSpPr>
          <p:nvPr>
            <p:ph idx="1"/>
          </p:nvPr>
        </p:nvSpPr>
        <p:spPr>
          <a:xfrm>
            <a:off x="5808663" y="1052513"/>
            <a:ext cx="4751387" cy="23764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2200" dirty="0" smtClean="0"/>
              <a:t>Указ Президента Российской Федерации от 21.12.2017 № 618 «Об основных направлениях государственной политики по развитию конкуренции»</a:t>
            </a:r>
          </a:p>
          <a:p>
            <a:pPr marL="0" indent="0">
              <a:buFontTx/>
              <a:buNone/>
            </a:pPr>
            <a:endParaRPr lang="ru-RU" altLang="ru-RU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DB924D-C358-429F-9AB4-221C83401F0D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pic>
        <p:nvPicPr>
          <p:cNvPr id="6149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941388"/>
            <a:ext cx="3095625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/>
          </p:cNvPr>
          <p:cNvSpPr/>
          <p:nvPr/>
        </p:nvSpPr>
        <p:spPr>
          <a:xfrm>
            <a:off x="551385" y="3230563"/>
            <a:ext cx="110897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Национальный план развития конкуренции</a:t>
            </a:r>
          </a:p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Российской Федерации на 2018 - 2020 годы</a:t>
            </a:r>
          </a:p>
          <a:p>
            <a:pPr algn="ctr">
              <a:defRPr/>
            </a:pPr>
            <a:r>
              <a:rPr lang="ru-RU" dirty="0">
                <a:solidFill>
                  <a:schemeClr val="accent2"/>
                </a:solidFill>
              </a:rPr>
              <a:t>– </a:t>
            </a:r>
            <a:r>
              <a:rPr lang="ru-RU" b="1" dirty="0">
                <a:solidFill>
                  <a:schemeClr val="accent2"/>
                </a:solidFill>
              </a:rPr>
              <a:t>документ стратегического </a:t>
            </a:r>
            <a:r>
              <a:rPr lang="ru-RU" b="1" dirty="0" smtClean="0">
                <a:solidFill>
                  <a:schemeClr val="accent2"/>
                </a:solidFill>
              </a:rPr>
              <a:t>планирования</a:t>
            </a:r>
            <a:r>
              <a:rPr lang="ru-RU" altLang="ru-RU" dirty="0" smtClean="0">
                <a:solidFill>
                  <a:schemeClr val="accent2"/>
                </a:solidFill>
              </a:rPr>
              <a:t>.</a:t>
            </a:r>
          </a:p>
          <a:p>
            <a:pPr algn="ctr">
              <a:defRPr/>
            </a:pPr>
            <a:endParaRPr lang="ru-RU" alt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Цели </a:t>
            </a: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</a:rPr>
              <a:t>государственной политики: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altLang="ru-RU" sz="2000" dirty="0">
                <a:solidFill>
                  <a:schemeClr val="accent2"/>
                </a:solidFill>
              </a:rPr>
              <a:t>Повышение удовлетворенности потребителей,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altLang="ru-RU" sz="2000" dirty="0">
                <a:solidFill>
                  <a:schemeClr val="accent2"/>
                </a:solidFill>
              </a:rPr>
              <a:t>Повышение экономической эффективности и конкурентоспособности,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altLang="ru-RU" sz="2000" dirty="0">
                <a:solidFill>
                  <a:schemeClr val="accent2"/>
                </a:solidFill>
              </a:rPr>
              <a:t>Стабильный рост и развитие многоукладной экономики</a:t>
            </a:r>
          </a:p>
          <a:p>
            <a:pPr algn="just">
              <a:defRPr/>
            </a:pPr>
            <a:endParaRPr lang="ru-RU" sz="18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just">
              <a:defRPr/>
            </a:pPr>
            <a:endParaRPr lang="ru-RU" sz="1800" b="1" dirty="0">
              <a:solidFill>
                <a:schemeClr val="accent1">
                  <a:lumMod val="25000"/>
                </a:schemeClr>
              </a:solidFill>
            </a:endParaRPr>
          </a:p>
          <a:p>
            <a:pPr algn="just">
              <a:defRPr/>
            </a:pPr>
            <a:endParaRPr lang="ru-RU" sz="1800" b="1" dirty="0">
              <a:solidFill>
                <a:schemeClr val="accent1">
                  <a:lumMod val="25000"/>
                </a:schemeClr>
              </a:solidFill>
            </a:endParaRPr>
          </a:p>
          <a:p>
            <a:pPr algn="just">
              <a:defRPr/>
            </a:pPr>
            <a:endParaRPr lang="ru-RU" sz="1800" b="1" dirty="0">
              <a:solidFill>
                <a:schemeClr val="accent1">
                  <a:lumMod val="25000"/>
                </a:schemeClr>
              </a:solidFill>
            </a:endParaRPr>
          </a:p>
          <a:p>
            <a:pPr algn="just">
              <a:defRPr/>
            </a:pPr>
            <a:endParaRPr lang="ru-RU" sz="18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64807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антимонопольный </a:t>
            </a:r>
            <a:r>
              <a:rPr lang="ru-RU" dirty="0" err="1">
                <a:solidFill>
                  <a:schemeClr val="bg1"/>
                </a:solidFill>
              </a:rPr>
              <a:t>комплаенс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 соответствии с </a:t>
            </a:r>
            <a:r>
              <a:rPr lang="ru-RU" sz="2800" dirty="0">
                <a:solidFill>
                  <a:srgbClr val="FF7C80"/>
                </a:solidFill>
              </a:rPr>
              <a:t>подпунктом «е» пункта 2</a:t>
            </a:r>
            <a:r>
              <a:rPr lang="ru-RU" sz="2800" dirty="0"/>
              <a:t> Национального плана развития конкуренции в Российской Федерации на 2018 - 2020 годы, утвержденного Указом Президента Российской Федерации от 21.12.2017 № 618 (далее – Указ  № 618) высшим должностным лицам (руководителям высших исполнительных органов государственной власти) субъектов Российской Федерации поручено принять меры, направленные на создание и организацию антимонопольного </a:t>
            </a:r>
            <a:r>
              <a:rPr lang="ru-RU" sz="2800" dirty="0" err="1"/>
              <a:t>комплаенса</a:t>
            </a:r>
            <a:r>
              <a:rPr lang="ru-RU" sz="2800" dirty="0"/>
              <a:t> деятельности «органов исполнительной власти субъектов Российской Федерации».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66765-E991-44CF-A800-277611AAEBD7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145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75AC91-684F-4600-8DCB-B27C026FC6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/>
          </p:cNvPr>
          <p:cNvSpPr/>
          <p:nvPr/>
        </p:nvSpPr>
        <p:spPr>
          <a:xfrm>
            <a:off x="2116138" y="2711450"/>
            <a:ext cx="8281987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</a:rPr>
              <a:t>обеспечить до 1 января 2019 г.: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accent2"/>
                </a:solidFill>
              </a:rPr>
              <a:t>внесение изменений в положения об органах власти субъектов РФ, предусматривающих приоритет целей и задач по содействию развитию конкуренции</a:t>
            </a:r>
          </a:p>
          <a:p>
            <a:pPr algn="just">
              <a:defRPr/>
            </a:pPr>
            <a:r>
              <a:rPr lang="ru-RU" b="1" dirty="0">
                <a:solidFill>
                  <a:srgbClr val="FF0000"/>
                </a:solidFill>
              </a:rPr>
              <a:t>принять до 1 марта 2019 г.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accent2"/>
                </a:solidFill>
              </a:rPr>
              <a:t>меры, направленные на создание и организацию системы антимонопольного </a:t>
            </a:r>
            <a:r>
              <a:rPr lang="ru-RU" dirty="0" err="1">
                <a:solidFill>
                  <a:schemeClr val="accent2"/>
                </a:solidFill>
              </a:rPr>
              <a:t>комплаенса</a:t>
            </a:r>
            <a:endParaRPr lang="ru-RU" dirty="0">
              <a:solidFill>
                <a:schemeClr val="accent2"/>
              </a:solidFill>
            </a:endParaRPr>
          </a:p>
          <a:p>
            <a:pPr algn="just">
              <a:defRPr/>
            </a:pPr>
            <a:r>
              <a:rPr lang="ru-RU" b="1" dirty="0">
                <a:solidFill>
                  <a:srgbClr val="FF0000"/>
                </a:solidFill>
              </a:rPr>
              <a:t>осуществлять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accent2"/>
                </a:solidFill>
              </a:rPr>
              <a:t>взаимодействие с ФОИВ в целях реализации Национального плана</a:t>
            </a:r>
          </a:p>
        </p:txBody>
      </p:sp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911424" y="1089024"/>
            <a:ext cx="1065718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600" b="1" dirty="0">
                <a:solidFill>
                  <a:srgbClr val="008080"/>
                </a:solidFill>
              </a:rPr>
              <a:t>Органам власти субъектов РФ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600" b="1" dirty="0">
                <a:solidFill>
                  <a:srgbClr val="008080"/>
                </a:solidFill>
              </a:rPr>
              <a:t>активизировать работу по развитию </a:t>
            </a:r>
            <a:r>
              <a:rPr lang="ru-RU" altLang="ru-RU" sz="2600" b="1" dirty="0" smtClean="0">
                <a:solidFill>
                  <a:srgbClr val="008080"/>
                </a:solidFill>
              </a:rPr>
              <a:t>конкуренции</a:t>
            </a:r>
            <a:endParaRPr lang="ru-RU" altLang="ru-RU" sz="2000" b="1" dirty="0">
              <a:solidFill>
                <a:srgbClr val="008080"/>
              </a:solidFill>
            </a:endParaRPr>
          </a:p>
        </p:txBody>
      </p:sp>
      <p:pic>
        <p:nvPicPr>
          <p:cNvPr id="10245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99" y="1089024"/>
            <a:ext cx="1046162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/>
          </p:cNvPr>
          <p:cNvSpPr txBox="1">
            <a:spLocks/>
          </p:cNvSpPr>
          <p:nvPr/>
        </p:nvSpPr>
        <p:spPr bwMode="auto">
          <a:xfrm>
            <a:off x="1511300" y="0"/>
            <a:ext cx="90249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>
                <a:solidFill>
                  <a:schemeClr val="bg1"/>
                </a:solidFill>
              </a:rPr>
              <a:t>Перечень поручений Президента РФ</a:t>
            </a:r>
          </a:p>
        </p:txBody>
      </p:sp>
    </p:spTree>
    <p:extLst>
      <p:ext uri="{BB962C8B-B14F-4D97-AF65-F5344CB8AC3E}">
        <p14:creationId xmlns:p14="http://schemas.microsoft.com/office/powerpoint/2010/main" val="21782982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132013" y="115888"/>
            <a:ext cx="8229600" cy="419100"/>
          </a:xfrm>
        </p:spPr>
        <p:txBody>
          <a:bodyPr/>
          <a:lstStyle/>
          <a:p>
            <a:pPr algn="r"/>
            <a:r>
              <a:rPr lang="ru-RU" altLang="ru-RU" sz="2400" b="1">
                <a:solidFill>
                  <a:schemeClr val="bg1"/>
                </a:solidFill>
              </a:rPr>
              <a:t>Национальный план развития конкуренции</a:t>
            </a:r>
            <a:endParaRPr lang="ru-RU" altLang="ru-RU" sz="2400"/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C5C87F-CE5D-42CC-A917-2A5E74D502DF}" type="slidenum">
              <a:rPr lang="ru-RU" altLang="ru-RU" sz="1600">
                <a:solidFill>
                  <a:schemeClr val="bg1"/>
                </a:solidFill>
              </a:rPr>
              <a:pPr/>
              <a:t>5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31504" y="1700808"/>
            <a:ext cx="907300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30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3000" b="1" i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Ключевой </a:t>
            </a:r>
            <a:r>
              <a:rPr lang="ru-RU" altLang="ru-RU" sz="3000" b="1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показатель Национального плана </a:t>
            </a:r>
            <a:r>
              <a:rPr lang="ru-RU" altLang="ru-RU" sz="3000" b="1" i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развития </a:t>
            </a:r>
            <a:r>
              <a:rPr lang="ru-RU" altLang="ru-RU" sz="3000" b="1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конкуренции</a:t>
            </a:r>
            <a:r>
              <a:rPr lang="ru-RU" altLang="ru-RU" sz="30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:         </a:t>
            </a:r>
            <a:endParaRPr lang="ru-RU" altLang="ru-RU" sz="3000" b="1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altLang="ru-RU" sz="1600" b="1" dirty="0">
              <a:solidFill>
                <a:srgbClr val="333399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altLang="ru-RU" sz="3000" b="1" dirty="0">
                <a:solidFill>
                  <a:srgbClr val="333399"/>
                </a:solidFill>
                <a:latin typeface="Arial" charset="0"/>
                <a:cs typeface="Arial" charset="0"/>
              </a:rPr>
              <a:t>   </a:t>
            </a:r>
            <a:r>
              <a:rPr lang="ru-RU" altLang="ru-RU" sz="2800" b="1" u="sng" dirty="0">
                <a:solidFill>
                  <a:srgbClr val="333399"/>
                </a:solidFill>
                <a:latin typeface="Arial" charset="0"/>
                <a:cs typeface="Arial" charset="0"/>
              </a:rPr>
              <a:t>до 2020 года </a:t>
            </a:r>
            <a:r>
              <a:rPr lang="ru-RU" altLang="ru-RU" sz="2800" dirty="0">
                <a:solidFill>
                  <a:srgbClr val="333399"/>
                </a:solidFill>
                <a:latin typeface="Arial" charset="0"/>
                <a:cs typeface="Arial" charset="0"/>
              </a:rPr>
              <a:t>с</a:t>
            </a:r>
            <a:r>
              <a:rPr lang="ru-RU" sz="2800" dirty="0">
                <a:solidFill>
                  <a:srgbClr val="333399"/>
                </a:solidFill>
                <a:latin typeface="Arial" charset="0"/>
                <a:ea typeface="ＭＳ Ｐゴシック" pitchFamily="34" charset="-128"/>
                <a:cs typeface="MS PGothic" pitchFamily="34" charset="-128"/>
              </a:rPr>
              <a:t>нижение количества нарушений антимонопольного законодательства со стороны органов государственной власти и органов местного самоуправления не менее чем </a:t>
            </a:r>
            <a:r>
              <a:rPr lang="ru-RU" sz="2800" dirty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MS PGothic" pitchFamily="34" charset="-128"/>
              </a:rPr>
              <a:t>в 2 раза</a:t>
            </a:r>
            <a:r>
              <a:rPr lang="ru-RU" sz="2800" b="1" dirty="0">
                <a:solidFill>
                  <a:srgbClr val="333399"/>
                </a:solidFill>
                <a:latin typeface="Arial" charset="0"/>
                <a:ea typeface="ＭＳ Ｐゴシック" pitchFamily="34" charset="-128"/>
                <a:cs typeface="MS PGothic" pitchFamily="34" charset="-128"/>
              </a:rPr>
              <a:t> </a:t>
            </a:r>
            <a:r>
              <a:rPr lang="ru-RU" sz="2800" dirty="0">
                <a:solidFill>
                  <a:srgbClr val="333399"/>
                </a:solidFill>
                <a:latin typeface="Arial" charset="0"/>
                <a:ea typeface="ＭＳ Ｐゴシック" pitchFamily="34" charset="-128"/>
                <a:cs typeface="MS PGothic" pitchFamily="34" charset="-128"/>
              </a:rPr>
              <a:t>по сравнению с 2017 годом</a:t>
            </a:r>
          </a:p>
        </p:txBody>
      </p:sp>
    </p:spTree>
    <p:extLst>
      <p:ext uri="{BB962C8B-B14F-4D97-AF65-F5344CB8AC3E}">
        <p14:creationId xmlns:p14="http://schemas.microsoft.com/office/powerpoint/2010/main" val="42692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620713"/>
          </a:xfrm>
        </p:spPr>
        <p:txBody>
          <a:bodyPr/>
          <a:lstStyle/>
          <a:p>
            <a:pPr algn="r"/>
            <a:r>
              <a:rPr lang="ru-RU" altLang="ru-RU" sz="2400" b="1">
                <a:solidFill>
                  <a:schemeClr val="bg1"/>
                </a:solidFill>
              </a:rPr>
              <a:t>Понятие антимонопольного комплаенса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1981200" y="1196976"/>
            <a:ext cx="8229600" cy="5184775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ru-RU" altLang="ru-RU" sz="2400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ru-RU" altLang="ru-RU" sz="2400" dirty="0">
                <a:solidFill>
                  <a:srgbClr val="FF0000"/>
                </a:solidFill>
              </a:rPr>
              <a:t>	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Антимонопольный </a:t>
            </a:r>
            <a:r>
              <a:rPr lang="ru-RU" altLang="ru-RU" sz="2400" b="1" dirty="0" err="1">
                <a:solidFill>
                  <a:schemeClr val="accent1">
                    <a:lumMod val="50000"/>
                  </a:schemeClr>
                </a:solidFill>
              </a:rPr>
              <a:t>комплаенс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2400" b="1" dirty="0"/>
              <a:t>– это </a:t>
            </a:r>
            <a:r>
              <a:rPr lang="ru-RU" altLang="ru-RU" sz="2400" b="1" dirty="0">
                <a:solidFill>
                  <a:srgbClr val="FF0000"/>
                </a:solidFill>
              </a:rPr>
              <a:t>совокупность</a:t>
            </a:r>
            <a:r>
              <a:rPr lang="ru-RU" altLang="ru-RU" sz="2400" b="1" dirty="0"/>
              <a:t> правовых и организационных </a:t>
            </a:r>
            <a:r>
              <a:rPr lang="ru-RU" altLang="ru-RU" sz="2400" b="1" dirty="0">
                <a:solidFill>
                  <a:srgbClr val="FF0000"/>
                </a:solidFill>
              </a:rPr>
              <a:t>мер</a:t>
            </a:r>
            <a:r>
              <a:rPr lang="ru-RU" altLang="ru-RU" sz="2400" b="1" dirty="0"/>
              <a:t>, направленных на соблюдение требований антимонопольного законодательства и предупреждение его нарушения.</a:t>
            </a:r>
          </a:p>
          <a:p>
            <a:pPr marL="0" indent="0" algn="ctr">
              <a:buNone/>
              <a:defRPr/>
            </a:pPr>
            <a:endParaRPr lang="ru-RU" altLang="ru-RU" sz="2400" b="1" dirty="0"/>
          </a:p>
          <a:p>
            <a:pPr marL="0" indent="0" algn="ctr">
              <a:buNone/>
              <a:defRPr/>
            </a:pPr>
            <a:r>
              <a:rPr lang="ru-RU" altLang="ru-RU" sz="2400" b="1" dirty="0"/>
              <a:t>	Представляет собой элемент </a:t>
            </a:r>
            <a:r>
              <a:rPr lang="ru-RU" altLang="ru-RU" sz="2400" b="1" dirty="0">
                <a:solidFill>
                  <a:srgbClr val="FF0000"/>
                </a:solidFill>
              </a:rPr>
              <a:t>системы управления рисками (риск-менеджмент)</a:t>
            </a:r>
            <a:r>
              <a:rPr lang="ru-RU" altLang="ru-RU" sz="2400" b="1" dirty="0"/>
              <a:t>, разработанный в целях предотвращения наступления рисков нарушения антимонопольного законодательства.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355C5B-384E-4BF9-A27E-33D4B31BAA36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23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C97352-0DDE-428C-B872-1056686287C5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3863753" y="1989138"/>
            <a:ext cx="7632848" cy="3816350"/>
          </a:xfrm>
        </p:spPr>
        <p:txBody>
          <a:bodyPr/>
          <a:lstStyle/>
          <a:p>
            <a:pPr marL="0" indent="0">
              <a:buNone/>
            </a:pPr>
            <a:endParaRPr lang="ru-RU" altLang="ru-RU" sz="2000" b="1" dirty="0"/>
          </a:p>
          <a:p>
            <a:pPr marL="0" indent="0">
              <a:buFontTx/>
              <a:buAutoNum type="arabicPeriod"/>
            </a:pPr>
            <a:r>
              <a:rPr lang="ru-RU" altLang="ru-RU" sz="2400" b="1" dirty="0"/>
              <a:t>Обеспечение соответствия деятельности органа власти требованиям антимонопольного законодательства</a:t>
            </a:r>
          </a:p>
          <a:p>
            <a:pPr marL="0" indent="0">
              <a:buFontTx/>
              <a:buAutoNum type="arabicPeriod"/>
            </a:pPr>
            <a:r>
              <a:rPr lang="ru-RU" altLang="ru-RU" sz="2400" b="1" dirty="0"/>
              <a:t>Профилактика </a:t>
            </a:r>
            <a:r>
              <a:rPr lang="ru-RU" altLang="ru-RU" sz="2400" b="1" dirty="0" smtClean="0"/>
              <a:t>нарушения требований антимонопольного законодательства</a:t>
            </a:r>
            <a:endParaRPr lang="ru-RU" altLang="ru-RU" sz="2400" b="1" dirty="0"/>
          </a:p>
          <a:p>
            <a:pPr marL="0" indent="0">
              <a:buFontTx/>
              <a:buAutoNum type="arabicPeriod"/>
            </a:pPr>
            <a:r>
              <a:rPr lang="ru-RU" altLang="ru-RU" sz="2400" b="1" dirty="0"/>
              <a:t>Повышение уровня правовой культуры в органах власти</a:t>
            </a:r>
          </a:p>
          <a:p>
            <a:pPr marL="0" indent="0">
              <a:buFontTx/>
              <a:buAutoNum type="arabicPeriod"/>
            </a:pPr>
            <a:r>
              <a:rPr lang="ru-RU" altLang="ru-RU" sz="2400" b="1" dirty="0"/>
              <a:t>Сокращение количества нарушений</a:t>
            </a:r>
            <a:endParaRPr lang="ru-RU" altLang="ru-RU" sz="2000" b="1" dirty="0"/>
          </a:p>
        </p:txBody>
      </p:sp>
      <p:pic>
        <p:nvPicPr>
          <p:cNvPr id="18436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3356992"/>
            <a:ext cx="289083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 bwMode="auto">
          <a:xfrm>
            <a:off x="2198688" y="1196976"/>
            <a:ext cx="78914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ru-RU" altLang="ru-RU" b="1">
                <a:solidFill>
                  <a:srgbClr val="008080"/>
                </a:solidFill>
              </a:rPr>
              <a:t>Цели антимонопольного комплаенса:</a:t>
            </a:r>
          </a:p>
          <a:p>
            <a:pPr>
              <a:buFontTx/>
              <a:buNone/>
            </a:pPr>
            <a:endParaRPr lang="ru-RU" altLang="ru-RU" sz="2000" b="1"/>
          </a:p>
        </p:txBody>
      </p:sp>
      <p:sp>
        <p:nvSpPr>
          <p:cNvPr id="18438" name="Заголовок 1"/>
          <p:cNvSpPr>
            <a:spLocks noGrp="1"/>
          </p:cNvSpPr>
          <p:nvPr>
            <p:ph type="title"/>
          </p:nvPr>
        </p:nvSpPr>
        <p:spPr>
          <a:xfrm>
            <a:off x="1524000" y="115889"/>
            <a:ext cx="9144000" cy="346075"/>
          </a:xfrm>
        </p:spPr>
        <p:txBody>
          <a:bodyPr/>
          <a:lstStyle/>
          <a:p>
            <a:pPr algn="r"/>
            <a:r>
              <a:rPr lang="ru-RU" altLang="ru-RU" sz="2800" b="1">
                <a:solidFill>
                  <a:srgbClr val="FFFFFF"/>
                </a:solidFill>
              </a:rPr>
              <a:t>Антимонопольный комплаенс</a:t>
            </a:r>
          </a:p>
        </p:txBody>
      </p:sp>
    </p:spTree>
    <p:extLst>
      <p:ext uri="{BB962C8B-B14F-4D97-AF65-F5344CB8AC3E}">
        <p14:creationId xmlns:p14="http://schemas.microsoft.com/office/powerpoint/2010/main" val="15877229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620713"/>
          </a:xfrm>
        </p:spPr>
        <p:txBody>
          <a:bodyPr/>
          <a:lstStyle/>
          <a:p>
            <a:pPr algn="r"/>
            <a:r>
              <a:rPr lang="ru-RU" altLang="ru-RU" sz="2400" b="1">
                <a:solidFill>
                  <a:schemeClr val="bg1"/>
                </a:solidFill>
              </a:rPr>
              <a:t>Основные этапы антимонопольного комплаенса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981200" y="1196976"/>
            <a:ext cx="8229600" cy="518477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altLang="ru-RU" sz="3000" b="1" dirty="0">
                <a:solidFill>
                  <a:schemeClr val="accent5">
                    <a:lumMod val="50000"/>
                  </a:schemeClr>
                </a:solidFill>
              </a:rPr>
              <a:t>Основные этапы внедрения</a:t>
            </a:r>
          </a:p>
          <a:p>
            <a:pPr marL="0" indent="0" algn="ctr">
              <a:buNone/>
              <a:defRPr/>
            </a:pPr>
            <a:r>
              <a:rPr lang="ru-RU" altLang="ru-RU" sz="3000" b="1" dirty="0">
                <a:solidFill>
                  <a:schemeClr val="accent5">
                    <a:lumMod val="50000"/>
                  </a:schemeClr>
                </a:solidFill>
              </a:rPr>
              <a:t>антимонопольного </a:t>
            </a:r>
            <a:r>
              <a:rPr lang="ru-RU" altLang="ru-RU" sz="3000" b="1" dirty="0" err="1">
                <a:solidFill>
                  <a:schemeClr val="accent5">
                    <a:lumMod val="50000"/>
                  </a:schemeClr>
                </a:solidFill>
              </a:rPr>
              <a:t>комплаенса</a:t>
            </a:r>
            <a:endParaRPr lang="ru-RU" altLang="ru-RU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  <a:defRPr/>
            </a:pPr>
            <a:endParaRPr lang="ru-RU" altLang="ru-RU" sz="2400" dirty="0"/>
          </a:p>
          <a:p>
            <a:pPr marL="0" indent="0" algn="just">
              <a:buNone/>
              <a:defRPr/>
            </a:pPr>
            <a:r>
              <a:rPr lang="ru-RU" altLang="ru-RU" sz="2400" dirty="0"/>
              <a:t>	1. </a:t>
            </a:r>
            <a:r>
              <a:rPr lang="ru-RU" altLang="ru-RU" sz="2400" dirty="0">
                <a:solidFill>
                  <a:srgbClr val="FF0000"/>
                </a:solidFill>
              </a:rPr>
              <a:t>Организация</a:t>
            </a:r>
            <a:r>
              <a:rPr lang="ru-RU" altLang="ru-RU" sz="2400" dirty="0"/>
              <a:t> </a:t>
            </a:r>
            <a:r>
              <a:rPr lang="ru-RU" altLang="ru-RU" sz="2400" b="1" dirty="0"/>
              <a:t>системы работы (издание правового акта);</a:t>
            </a:r>
          </a:p>
          <a:p>
            <a:pPr marL="0" indent="0" algn="just">
              <a:buNone/>
              <a:defRPr/>
            </a:pPr>
            <a:r>
              <a:rPr lang="ru-RU" altLang="ru-RU" sz="2400" dirty="0"/>
              <a:t>	2. </a:t>
            </a:r>
            <a:r>
              <a:rPr lang="ru-RU" altLang="ru-RU" sz="2400" dirty="0">
                <a:solidFill>
                  <a:srgbClr val="FF0000"/>
                </a:solidFill>
              </a:rPr>
              <a:t>Выявление</a:t>
            </a:r>
            <a:r>
              <a:rPr lang="ru-RU" altLang="ru-RU" sz="2400" dirty="0"/>
              <a:t> </a:t>
            </a:r>
            <a:r>
              <a:rPr lang="ru-RU" altLang="ru-RU" sz="2400" b="1" dirty="0" err="1"/>
              <a:t>комплаенс</a:t>
            </a:r>
            <a:r>
              <a:rPr lang="ru-RU" altLang="ru-RU" sz="2400" b="1" dirty="0"/>
              <a:t>-рисков;</a:t>
            </a:r>
          </a:p>
          <a:p>
            <a:pPr marL="0" indent="0" algn="just">
              <a:buNone/>
              <a:defRPr/>
            </a:pPr>
            <a:r>
              <a:rPr lang="ru-RU" altLang="ru-RU" sz="2400" dirty="0"/>
              <a:t>	3. </a:t>
            </a:r>
            <a:r>
              <a:rPr lang="ru-RU" altLang="ru-RU" sz="2400" dirty="0">
                <a:solidFill>
                  <a:srgbClr val="FF0000"/>
                </a:solidFill>
              </a:rPr>
              <a:t>Работа </a:t>
            </a:r>
            <a:r>
              <a:rPr lang="ru-RU" altLang="ru-RU" sz="2400" b="1" dirty="0"/>
              <a:t>с </a:t>
            </a:r>
            <a:r>
              <a:rPr lang="ru-RU" altLang="ru-RU" sz="2400" b="1" dirty="0" err="1"/>
              <a:t>комплаенс</a:t>
            </a:r>
            <a:r>
              <a:rPr lang="ru-RU" altLang="ru-RU" sz="2400" b="1" dirty="0"/>
              <a:t>-рисками</a:t>
            </a:r>
            <a:r>
              <a:rPr lang="ru-RU" altLang="ru-RU" sz="2400" dirty="0"/>
              <a:t>;</a:t>
            </a:r>
          </a:p>
          <a:p>
            <a:pPr marL="0" indent="0" algn="just">
              <a:buNone/>
              <a:defRPr/>
            </a:pPr>
            <a:r>
              <a:rPr lang="ru-RU" altLang="ru-RU" sz="2400" dirty="0"/>
              <a:t>	4. </a:t>
            </a:r>
            <a:r>
              <a:rPr lang="ru-RU" altLang="ru-RU" sz="2400" dirty="0">
                <a:solidFill>
                  <a:srgbClr val="FF0000"/>
                </a:solidFill>
              </a:rPr>
              <a:t>Оценка эффективности</a:t>
            </a:r>
            <a:r>
              <a:rPr lang="ru-RU" altLang="ru-RU" sz="2400" dirty="0"/>
              <a:t> </a:t>
            </a:r>
            <a:r>
              <a:rPr lang="ru-RU" altLang="ru-RU" sz="2400" b="1" dirty="0"/>
              <a:t>проделанной работы</a:t>
            </a:r>
            <a:r>
              <a:rPr lang="ru-RU" altLang="ru-RU" sz="2400" dirty="0"/>
              <a:t>;</a:t>
            </a:r>
          </a:p>
          <a:p>
            <a:pPr marL="0" indent="0" algn="just">
              <a:buNone/>
              <a:defRPr/>
            </a:pPr>
            <a:r>
              <a:rPr lang="ru-RU" altLang="ru-RU" sz="2400" dirty="0"/>
              <a:t>	5. </a:t>
            </a:r>
            <a:r>
              <a:rPr lang="ru-RU" altLang="ru-RU" sz="2400" dirty="0">
                <a:solidFill>
                  <a:srgbClr val="FF0000"/>
                </a:solidFill>
              </a:rPr>
              <a:t>Доклад</a:t>
            </a:r>
            <a:r>
              <a:rPr lang="ru-RU" altLang="ru-RU" sz="2400" dirty="0"/>
              <a:t>.</a:t>
            </a: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A82F49-6E8F-499D-A226-984D8910F5AC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23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19F752-9ABC-45A8-B920-FC5211A403CB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911424" y="1133476"/>
            <a:ext cx="10513168" cy="53197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информация об </a:t>
            </a:r>
            <a:r>
              <a:rPr lang="ru-RU" altLang="ru-RU" sz="2400" dirty="0">
                <a:solidFill>
                  <a:srgbClr val="FF0000"/>
                </a:solidFill>
              </a:rPr>
              <a:t>Уполномоченном подразделении </a:t>
            </a:r>
            <a:r>
              <a:rPr lang="ru-RU" altLang="ru-RU" sz="2400" dirty="0"/>
              <a:t>(должностном лице), и о </a:t>
            </a:r>
            <a:r>
              <a:rPr lang="ru-RU" altLang="ru-RU" sz="2400" dirty="0">
                <a:solidFill>
                  <a:srgbClr val="FF0000"/>
                </a:solidFill>
              </a:rPr>
              <a:t>Коллегиальном органе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требования к порядку выявления и оценки рисков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порядок ознакомления </a:t>
            </a:r>
            <a:r>
              <a:rPr lang="ru-RU" altLang="ru-RU" sz="2400" dirty="0"/>
              <a:t>служащих (работников)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порядок проведения обучения </a:t>
            </a:r>
            <a:r>
              <a:rPr lang="ru-RU" altLang="ru-RU" sz="2400" dirty="0"/>
              <a:t>на регулярной основе служащих (работников) органа власти требованиям антимонопольного законодательства и комплаенса;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/>
              <a:t>меры, направленные на осуществление органом власти </a:t>
            </a:r>
            <a:r>
              <a:rPr lang="ru-RU" altLang="ru-RU" sz="2400" dirty="0">
                <a:solidFill>
                  <a:srgbClr val="FF0000"/>
                </a:solidFill>
              </a:rPr>
              <a:t>контроля</a:t>
            </a:r>
            <a:r>
              <a:rPr lang="ru-RU" altLang="ru-RU" sz="2400" dirty="0"/>
              <a:t> за функционированием комплаенса;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ключевые показатели </a:t>
            </a:r>
            <a:r>
              <a:rPr lang="ru-RU" altLang="ru-RU" sz="2400" dirty="0"/>
              <a:t>эффективности реализации мероприятий комплаенса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rgbClr val="FF0000"/>
                </a:solidFill>
              </a:rPr>
              <a:t>порядок оценки </a:t>
            </a:r>
            <a:r>
              <a:rPr lang="ru-RU" altLang="ru-RU" sz="2400" dirty="0"/>
              <a:t>эффективности организации органом власти комплаенса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91344" y="0"/>
            <a:ext cx="10368706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 smtClean="0">
                <a:solidFill>
                  <a:schemeClr val="bg1"/>
                </a:solidFill>
              </a:rPr>
              <a:t>ПРАВОВОЙ АКТ О КОМПЛАЕНСЕ ДОЛЖЕН СОЖЕРЖАТЬ</a:t>
            </a:r>
            <a:endParaRPr lang="ru-RU" sz="28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578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30335</TotalTime>
  <Words>1175</Words>
  <Application>Microsoft Office PowerPoint</Application>
  <PresentationFormat>Произвольный</PresentationFormat>
  <Paragraphs>227</Paragraphs>
  <Slides>18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Презентация PowerPoint</vt:lpstr>
      <vt:lpstr>Национальный план развития конкуренции</vt:lpstr>
      <vt:lpstr>антимонопольный комплаенс </vt:lpstr>
      <vt:lpstr>Презентация PowerPoint</vt:lpstr>
      <vt:lpstr>Национальный план развития конкуренции</vt:lpstr>
      <vt:lpstr>Понятие антимонопольного комплаенса</vt:lpstr>
      <vt:lpstr>Антимонопольный комплаенс</vt:lpstr>
      <vt:lpstr>Основные этапы антимонопольного комплаенса</vt:lpstr>
      <vt:lpstr>Презентация PowerPoint</vt:lpstr>
      <vt:lpstr>Идентификация (выявление) комплаенс-рисков</vt:lpstr>
      <vt:lpstr>Презентация PowerPoint</vt:lpstr>
      <vt:lpstr>Презентация PowerPoint</vt:lpstr>
      <vt:lpstr>Презентация PowerPoint</vt:lpstr>
      <vt:lpstr>Антимонопольный комплаенс (пример)</vt:lpstr>
      <vt:lpstr>Карта  рисков нарушения антимонопольного законодательства  (пример)</vt:lpstr>
      <vt:lpstr> План мероприятий («дорожная карта») по снижению рисков нарушения  антимонопольного законодательства (пример) 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Кашунина Ирина Валерьевна</dc:creator>
  <cp:lastModifiedBy>Smolygina</cp:lastModifiedBy>
  <cp:revision>2064</cp:revision>
  <cp:lastPrinted>2019-01-31T06:39:49Z</cp:lastPrinted>
  <dcterms:created xsi:type="dcterms:W3CDTF">2011-08-24T07:02:51Z</dcterms:created>
  <dcterms:modified xsi:type="dcterms:W3CDTF">2019-05-28T02:56:12Z</dcterms:modified>
</cp:coreProperties>
</file>