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682" r:id="rId3"/>
    <p:sldId id="683" r:id="rId4"/>
    <p:sldId id="694" r:id="rId5"/>
    <p:sldId id="675" r:id="rId6"/>
    <p:sldId id="684" r:id="rId7"/>
    <p:sldId id="686" r:id="rId8"/>
    <p:sldId id="693" r:id="rId9"/>
    <p:sldId id="689" r:id="rId10"/>
    <p:sldId id="691" r:id="rId11"/>
    <p:sldId id="692" r:id="rId12"/>
    <p:sldId id="596" r:id="rId13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333399"/>
    <a:srgbClr val="008080"/>
    <a:srgbClr val="0033CC"/>
    <a:srgbClr val="FF7C80"/>
    <a:srgbClr val="FF3300"/>
    <a:srgbClr val="FF0066"/>
    <a:srgbClr val="FFCC00"/>
    <a:srgbClr val="99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9" autoAdjust="0"/>
    <p:restoredTop sz="94627" autoAdjust="0"/>
  </p:normalViewPr>
  <p:slideViewPr>
    <p:cSldViewPr>
      <p:cViewPr varScale="1">
        <p:scale>
          <a:sx n="112" d="100"/>
          <a:sy n="112" d="100"/>
        </p:scale>
        <p:origin x="-15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>
            <a:extLst>
              <a:ext uri="{FF2B5EF4-FFF2-40B4-BE49-F238E27FC236}">
                <a16:creationId xmlns:a16="http://schemas.microsoft.com/office/drawing/2014/main" xmlns="" id="{C89D3837-04D9-428C-8ACF-EE1E8A80816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5" tIns="46411" rIns="92825" bIns="46411" numCol="1" anchor="t" anchorCtr="0" compatLnSpc="1">
            <a:prstTxWarp prst="textNoShape">
              <a:avLst/>
            </a:prstTxWarp>
          </a:bodyPr>
          <a:lstStyle>
            <a:lvl1pPr defTabSz="928394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>
            <a:extLst>
              <a:ext uri="{FF2B5EF4-FFF2-40B4-BE49-F238E27FC236}">
                <a16:creationId xmlns:a16="http://schemas.microsoft.com/office/drawing/2014/main" xmlns="" id="{87580D54-9BBC-4CFB-B82E-C66D718882F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5" tIns="46411" rIns="92825" bIns="46411" numCol="1" anchor="t" anchorCtr="0" compatLnSpc="1">
            <a:prstTxWarp prst="textNoShape">
              <a:avLst/>
            </a:prstTxWarp>
          </a:bodyPr>
          <a:lstStyle>
            <a:lvl1pPr algn="r" defTabSz="928394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92A060A4-27F4-47B7-A70B-5A70B0DCDFE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57763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2037" name="Rectangle 5">
            <a:extLst>
              <a:ext uri="{FF2B5EF4-FFF2-40B4-BE49-F238E27FC236}">
                <a16:creationId xmlns:a16="http://schemas.microsoft.com/office/drawing/2014/main" xmlns="" id="{ADC257B4-CE41-4A59-B53C-5C9153EC29A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1700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5" tIns="46411" rIns="92825" bIns="464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72038" name="Rectangle 6">
            <a:extLst>
              <a:ext uri="{FF2B5EF4-FFF2-40B4-BE49-F238E27FC236}">
                <a16:creationId xmlns:a16="http://schemas.microsoft.com/office/drawing/2014/main" xmlns="" id="{1FED489A-A2A3-488A-847E-89F7522B4C1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48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5" tIns="46411" rIns="92825" bIns="46411" numCol="1" anchor="b" anchorCtr="0" compatLnSpc="1">
            <a:prstTxWarp prst="textNoShape">
              <a:avLst/>
            </a:prstTxWarp>
          </a:bodyPr>
          <a:lstStyle>
            <a:lvl1pPr defTabSz="928394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>
            <a:extLst>
              <a:ext uri="{FF2B5EF4-FFF2-40B4-BE49-F238E27FC236}">
                <a16:creationId xmlns:a16="http://schemas.microsoft.com/office/drawing/2014/main" xmlns="" id="{CA749B0B-CF37-4146-98D9-DD2FE4BA39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48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5" tIns="46411" rIns="92825" bIns="46411" numCol="1" anchor="b" anchorCtr="0" compatLnSpc="1">
            <a:prstTxWarp prst="textNoShape">
              <a:avLst/>
            </a:prstTxWarp>
          </a:bodyPr>
          <a:lstStyle>
            <a:lvl1pPr algn="r" defTabSz="925689" eaLnBrk="1" hangingPunct="1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1E428C45-DDD6-4495-A9E8-92F81DB2D4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MS PGothic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6DE6DDB3-BC2B-4087-AD47-D0C4AF11F5F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DE3DA0AE-0CE7-480D-9DE0-63F2E9EC4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45ED3445-9A79-4E32-BEE4-8BC69D6294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87CA3DA-EFC6-4FDE-9F64-B10AAE82CA36}" type="slidenum">
              <a:rPr lang="ru-RU" altLang="ru-RU" sz="1200" smtClean="0">
                <a:ea typeface="MS PGothic" panose="020B0600070205080204" pitchFamily="34" charset="-128"/>
              </a:rPr>
              <a:pPr/>
              <a:t>1</a:t>
            </a:fld>
            <a:endParaRPr lang="ru-RU" altLang="ru-RU" sz="1200"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>
            <a:extLst>
              <a:ext uri="{FF2B5EF4-FFF2-40B4-BE49-F238E27FC236}">
                <a16:creationId xmlns:a16="http://schemas.microsoft.com/office/drawing/2014/main" xmlns="" id="{6B431431-7A82-43D3-9477-38C6210EE7C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Заметки 2">
            <a:extLst>
              <a:ext uri="{FF2B5EF4-FFF2-40B4-BE49-F238E27FC236}">
                <a16:creationId xmlns:a16="http://schemas.microsoft.com/office/drawing/2014/main" xmlns="" id="{CC3E66EB-8A1D-4CD7-90F6-D4DAD837BD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23556" name="Номер слайда 3">
            <a:extLst>
              <a:ext uri="{FF2B5EF4-FFF2-40B4-BE49-F238E27FC236}">
                <a16:creationId xmlns:a16="http://schemas.microsoft.com/office/drawing/2014/main" xmlns="" id="{EFF4EA7C-1C0B-46A9-B56C-74789E2B75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E6358A0-72AD-4356-ADAE-D567C9D3F303}" type="slidenum">
              <a:rPr lang="ru-RU" altLang="ru-RU" sz="1200" smtClean="0">
                <a:solidFill>
                  <a:srgbClr val="000000"/>
                </a:solidFill>
                <a:ea typeface="MS PGothic" panose="020B0600070205080204" pitchFamily="34" charset="-128"/>
              </a:rPr>
              <a:pPr/>
              <a:t>10</a:t>
            </a:fld>
            <a:endParaRPr lang="ru-RU" altLang="ru-RU" sz="1200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>
            <a:extLst>
              <a:ext uri="{FF2B5EF4-FFF2-40B4-BE49-F238E27FC236}">
                <a16:creationId xmlns:a16="http://schemas.microsoft.com/office/drawing/2014/main" xmlns="" id="{61105206-4C23-4CAE-B306-3CEAAE136B9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Заметки 2">
            <a:extLst>
              <a:ext uri="{FF2B5EF4-FFF2-40B4-BE49-F238E27FC236}">
                <a16:creationId xmlns:a16="http://schemas.microsoft.com/office/drawing/2014/main" xmlns="" id="{7269D6B1-6A29-4E71-9917-38F61BF876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25604" name="Номер слайда 3">
            <a:extLst>
              <a:ext uri="{FF2B5EF4-FFF2-40B4-BE49-F238E27FC236}">
                <a16:creationId xmlns:a16="http://schemas.microsoft.com/office/drawing/2014/main" xmlns="" id="{A2156D73-256C-451D-AA11-DA9430C1BB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8EB879D-39E4-4F9D-BE65-CC5BB8F75C48}" type="slidenum">
              <a:rPr lang="ru-RU" altLang="ru-RU" sz="1200" smtClean="0">
                <a:solidFill>
                  <a:srgbClr val="000000"/>
                </a:solidFill>
                <a:ea typeface="MS PGothic" panose="020B0600070205080204" pitchFamily="34" charset="-128"/>
              </a:rPr>
              <a:pPr/>
              <a:t>11</a:t>
            </a:fld>
            <a:endParaRPr lang="ru-RU" altLang="ru-RU" sz="1200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>
            <a:extLst>
              <a:ext uri="{FF2B5EF4-FFF2-40B4-BE49-F238E27FC236}">
                <a16:creationId xmlns:a16="http://schemas.microsoft.com/office/drawing/2014/main" xmlns="" id="{7E1D53DB-6A6A-4A1F-9046-48833657680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Заметки 2">
            <a:extLst>
              <a:ext uri="{FF2B5EF4-FFF2-40B4-BE49-F238E27FC236}">
                <a16:creationId xmlns:a16="http://schemas.microsoft.com/office/drawing/2014/main" xmlns="" id="{9C365519-62B2-4325-B6AD-8B5E5BBC9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27652" name="Номер слайда 3">
            <a:extLst>
              <a:ext uri="{FF2B5EF4-FFF2-40B4-BE49-F238E27FC236}">
                <a16:creationId xmlns:a16="http://schemas.microsoft.com/office/drawing/2014/main" xmlns="" id="{CCC65AC6-6DD5-49A1-894B-FDC79045F3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B7C3B78-ED90-4CB3-A0D3-F76FCAA0AECE}" type="slidenum">
              <a:rPr lang="ru-RU" altLang="ru-RU" sz="1200" smtClean="0">
                <a:ea typeface="MS PGothic" panose="020B0600070205080204" pitchFamily="34" charset="-128"/>
              </a:rPr>
              <a:pPr/>
              <a:t>12</a:t>
            </a:fld>
            <a:endParaRPr lang="ru-RU" altLang="ru-RU" sz="1200"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>
            <a:extLst>
              <a:ext uri="{FF2B5EF4-FFF2-40B4-BE49-F238E27FC236}">
                <a16:creationId xmlns:a16="http://schemas.microsoft.com/office/drawing/2014/main" xmlns="" id="{FF821259-B772-4D8C-80E9-BBE35BAFDE3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Заметки 2">
            <a:extLst>
              <a:ext uri="{FF2B5EF4-FFF2-40B4-BE49-F238E27FC236}">
                <a16:creationId xmlns:a16="http://schemas.microsoft.com/office/drawing/2014/main" xmlns="" id="{2C2F6AAA-A2DE-40C7-AD9F-A6EF562834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7172" name="Номер слайда 3">
            <a:extLst>
              <a:ext uri="{FF2B5EF4-FFF2-40B4-BE49-F238E27FC236}">
                <a16:creationId xmlns:a16="http://schemas.microsoft.com/office/drawing/2014/main" xmlns="" id="{3E6028BE-4D48-405C-ABD8-0635CDE49C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BA13E80-FD7A-450E-BB6E-CD1249C4ABB8}" type="slidenum">
              <a:rPr lang="ru-RU" altLang="ru-RU" sz="1200" smtClean="0">
                <a:ea typeface="MS PGothic" panose="020B0600070205080204" pitchFamily="34" charset="-128"/>
              </a:rPr>
              <a:pPr/>
              <a:t>2</a:t>
            </a:fld>
            <a:endParaRPr lang="ru-RU" altLang="ru-RU" sz="1200"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>
            <a:extLst>
              <a:ext uri="{FF2B5EF4-FFF2-40B4-BE49-F238E27FC236}">
                <a16:creationId xmlns:a16="http://schemas.microsoft.com/office/drawing/2014/main" xmlns="" id="{7A99801F-33E7-4FB6-9730-80D23D6EE04B}"/>
              </a:ext>
            </a:extLst>
          </p:cNvPr>
          <p:cNvSpPr>
            <a:spLocks/>
          </p:cNvSpPr>
          <p:nvPr/>
        </p:nvSpPr>
        <p:spPr bwMode="auto">
          <a:xfrm>
            <a:off x="3851275" y="9429750"/>
            <a:ext cx="2944813" cy="4953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0 w 21600"/>
              <a:gd name="T7" fmla="*/ 2147483646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589" tIns="46795" rIns="93589" bIns="46795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1C637DDC-C213-466B-A894-CCB08ACCA8B6}" type="slidenum">
              <a:rPr lang="ru-RU" altLang="ru-RU" sz="1800">
                <a:solidFill>
                  <a:srgbClr val="000000"/>
                </a:solidFill>
              </a:rPr>
              <a:pPr algn="r"/>
              <a:t>3</a:t>
            </a:fld>
            <a:endParaRPr lang="ru-RU" altLang="ru-RU" sz="18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661DC99-2651-4A52-8908-8738BBFC613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0"/>
            <a:ext cx="0" cy="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xmlns="" id="{729A4F5C-66B3-4236-9B28-CBFDE128AFAD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0" y="0"/>
            <a:ext cx="0" cy="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88" tIns="45344" rIns="90688" bIns="45344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3">
            <a:extLst>
              <a:ext uri="{FF2B5EF4-FFF2-40B4-BE49-F238E27FC236}">
                <a16:creationId xmlns:a16="http://schemas.microsoft.com/office/drawing/2014/main" xmlns="" id="{8AE1E3E9-83E0-49F9-BE98-073A9DD22BC7}"/>
              </a:ext>
            </a:extLst>
          </p:cNvPr>
          <p:cNvSpPr>
            <a:spLocks/>
          </p:cNvSpPr>
          <p:nvPr/>
        </p:nvSpPr>
        <p:spPr bwMode="auto">
          <a:xfrm>
            <a:off x="3851275" y="9429750"/>
            <a:ext cx="2944813" cy="4953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0 w 21600"/>
              <a:gd name="T7" fmla="*/ 2147483646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589" tIns="46795" rIns="93589" bIns="46795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A963B0B0-B5A0-4372-B722-473861EFA1CB}" type="slidenum">
              <a:rPr lang="ru-RU" altLang="ru-RU" sz="1800">
                <a:solidFill>
                  <a:srgbClr val="000000"/>
                </a:solidFill>
              </a:rPr>
              <a:pPr algn="r"/>
              <a:t>4</a:t>
            </a:fld>
            <a:endParaRPr lang="ru-RU" altLang="ru-RU" sz="18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39331556-B3A0-4546-B55C-2B041BD52A1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0"/>
            <a:ext cx="0" cy="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xmlns="" id="{A65D0BB0-D5CD-4ADF-963B-03C2F8C9308C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0" y="0"/>
            <a:ext cx="0" cy="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88" tIns="45344" rIns="90688" bIns="45344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>
            <a:extLst>
              <a:ext uri="{FF2B5EF4-FFF2-40B4-BE49-F238E27FC236}">
                <a16:creationId xmlns:a16="http://schemas.microsoft.com/office/drawing/2014/main" xmlns="" id="{5C8B0CE9-2D8B-48B5-9334-651B8C76C5C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Заметки 2">
            <a:extLst>
              <a:ext uri="{FF2B5EF4-FFF2-40B4-BE49-F238E27FC236}">
                <a16:creationId xmlns:a16="http://schemas.microsoft.com/office/drawing/2014/main" xmlns="" id="{C753C40E-D0B3-439B-8DBA-5611BE529A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3316" name="Номер слайда 3">
            <a:extLst>
              <a:ext uri="{FF2B5EF4-FFF2-40B4-BE49-F238E27FC236}">
                <a16:creationId xmlns:a16="http://schemas.microsoft.com/office/drawing/2014/main" xmlns="" id="{792A560C-FA1E-4AC9-A192-C612ED6718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87B32E8-B300-4AED-B92D-26696BD2E091}" type="slidenum">
              <a:rPr lang="ru-RU" altLang="ru-RU" sz="1200" smtClean="0">
                <a:solidFill>
                  <a:srgbClr val="000000"/>
                </a:solidFill>
                <a:ea typeface="MS PGothic" panose="020B0600070205080204" pitchFamily="34" charset="-128"/>
              </a:rPr>
              <a:pPr/>
              <a:t>5</a:t>
            </a:fld>
            <a:endParaRPr lang="ru-RU" altLang="ru-RU" sz="1200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>
            <a:extLst>
              <a:ext uri="{FF2B5EF4-FFF2-40B4-BE49-F238E27FC236}">
                <a16:creationId xmlns:a16="http://schemas.microsoft.com/office/drawing/2014/main" xmlns="" id="{A36AC07B-6DFF-406C-B983-58519B27F76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Заметки 2">
            <a:extLst>
              <a:ext uri="{FF2B5EF4-FFF2-40B4-BE49-F238E27FC236}">
                <a16:creationId xmlns:a16="http://schemas.microsoft.com/office/drawing/2014/main" xmlns="" id="{789C6EA8-D9CF-47CC-B80B-3E380788F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5364" name="Номер слайда 3">
            <a:extLst>
              <a:ext uri="{FF2B5EF4-FFF2-40B4-BE49-F238E27FC236}">
                <a16:creationId xmlns:a16="http://schemas.microsoft.com/office/drawing/2014/main" xmlns="" id="{1B52125A-BA23-415D-9F1E-602F8C0DD2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B4C9B61-2441-4691-9848-369494AF67CE}" type="slidenum">
              <a:rPr lang="ru-RU" altLang="ru-RU" sz="1200" smtClean="0">
                <a:solidFill>
                  <a:srgbClr val="000000"/>
                </a:solidFill>
                <a:ea typeface="MS PGothic" panose="020B0600070205080204" pitchFamily="34" charset="-128"/>
              </a:rPr>
              <a:pPr/>
              <a:t>6</a:t>
            </a:fld>
            <a:endParaRPr lang="ru-RU" altLang="ru-RU" sz="1200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>
            <a:extLst>
              <a:ext uri="{FF2B5EF4-FFF2-40B4-BE49-F238E27FC236}">
                <a16:creationId xmlns:a16="http://schemas.microsoft.com/office/drawing/2014/main" xmlns="" id="{988CD47F-E799-4BD7-BB09-CAE587F274E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Заметки 2">
            <a:extLst>
              <a:ext uri="{FF2B5EF4-FFF2-40B4-BE49-F238E27FC236}">
                <a16:creationId xmlns:a16="http://schemas.microsoft.com/office/drawing/2014/main" xmlns="" id="{CB373C27-A087-4BF5-AECA-462DC976B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7412" name="Номер слайда 3">
            <a:extLst>
              <a:ext uri="{FF2B5EF4-FFF2-40B4-BE49-F238E27FC236}">
                <a16:creationId xmlns:a16="http://schemas.microsoft.com/office/drawing/2014/main" xmlns="" id="{971D7EC9-6C8B-4E9A-A36A-21523DA30DC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00BB401-019B-4ACE-8EF4-241EEAD7466A}" type="slidenum">
              <a:rPr lang="ru-RU" altLang="ru-RU" sz="1200" smtClean="0">
                <a:solidFill>
                  <a:srgbClr val="000000"/>
                </a:solidFill>
                <a:ea typeface="MS PGothic" panose="020B0600070205080204" pitchFamily="34" charset="-128"/>
              </a:rPr>
              <a:pPr/>
              <a:t>7</a:t>
            </a:fld>
            <a:endParaRPr lang="ru-RU" altLang="ru-RU" sz="1200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>
            <a:extLst>
              <a:ext uri="{FF2B5EF4-FFF2-40B4-BE49-F238E27FC236}">
                <a16:creationId xmlns:a16="http://schemas.microsoft.com/office/drawing/2014/main" xmlns="" id="{2C0586A0-2400-4AD1-9AF1-94B45BC1C13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Заметки 2">
            <a:extLst>
              <a:ext uri="{FF2B5EF4-FFF2-40B4-BE49-F238E27FC236}">
                <a16:creationId xmlns:a16="http://schemas.microsoft.com/office/drawing/2014/main" xmlns="" id="{02A75A3D-2AB8-4F61-A3FB-147F25D43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>
            <a:extLst>
              <a:ext uri="{FF2B5EF4-FFF2-40B4-BE49-F238E27FC236}">
                <a16:creationId xmlns:a16="http://schemas.microsoft.com/office/drawing/2014/main" xmlns="" id="{1118A358-30CB-44FA-8175-0342DE136F8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8CDEED2-B5A8-4412-BBBF-00F7DEDB8BB0}" type="slidenum">
              <a:rPr lang="ru-RU" altLang="ru-RU" sz="1200" smtClean="0">
                <a:solidFill>
                  <a:srgbClr val="000000"/>
                </a:solidFill>
                <a:ea typeface="MS PGothic" panose="020B0600070205080204" pitchFamily="34" charset="-128"/>
              </a:rPr>
              <a:pPr/>
              <a:t>8</a:t>
            </a:fld>
            <a:endParaRPr lang="ru-RU" altLang="ru-RU" sz="1200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>
            <a:extLst>
              <a:ext uri="{FF2B5EF4-FFF2-40B4-BE49-F238E27FC236}">
                <a16:creationId xmlns:a16="http://schemas.microsoft.com/office/drawing/2014/main" xmlns="" id="{ADA7EF5E-C14D-4473-B3A6-114D623F7EA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>
            <a:extLst>
              <a:ext uri="{FF2B5EF4-FFF2-40B4-BE49-F238E27FC236}">
                <a16:creationId xmlns:a16="http://schemas.microsoft.com/office/drawing/2014/main" xmlns="" id="{E4CFB56B-778C-47EB-B52F-BA0D6BBF50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21508" name="Номер слайда 3">
            <a:extLst>
              <a:ext uri="{FF2B5EF4-FFF2-40B4-BE49-F238E27FC236}">
                <a16:creationId xmlns:a16="http://schemas.microsoft.com/office/drawing/2014/main" xmlns="" id="{BD828C69-DE83-4178-ABE8-CC411FAECF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7A59768-5749-4922-9528-BA14D780E4ED}" type="slidenum">
              <a:rPr lang="ru-RU" altLang="ru-RU" sz="1200" smtClean="0">
                <a:solidFill>
                  <a:srgbClr val="000000"/>
                </a:solidFill>
                <a:ea typeface="MS PGothic" panose="020B0600070205080204" pitchFamily="34" charset="-128"/>
              </a:rPr>
              <a:pPr/>
              <a:t>9</a:t>
            </a:fld>
            <a:endParaRPr lang="ru-RU" altLang="ru-RU" sz="1200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>
            <a:extLst>
              <a:ext uri="{FF2B5EF4-FFF2-40B4-BE49-F238E27FC236}">
                <a16:creationId xmlns:a16="http://schemas.microsoft.com/office/drawing/2014/main" xmlns="" id="{006185BF-F5B2-469D-BCBA-FF72C904D9C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>
            <a:extLst>
              <a:ext uri="{FF2B5EF4-FFF2-40B4-BE49-F238E27FC236}">
                <a16:creationId xmlns:a16="http://schemas.microsoft.com/office/drawing/2014/main" xmlns="" id="{3253D9B4-03B2-47DC-8E4B-431BC2B67EB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51686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xmlns="" id="{33D12B8B-D93B-4E38-960A-C5FA185B0E4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36038-620B-4EE2-BAA1-47940CF558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478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xmlns="" id="{578F1A1C-2DD1-4F9E-ADF8-BC7C2610E7D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CACD4-1C3A-4624-B1A1-380F794619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5702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xmlns="" id="{5C2CA3FD-ED9A-4C2B-BC13-9A2429FCF44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5F3C4-9E43-4129-80AC-21D9A22154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088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xmlns="" id="{E11B3A99-45FA-421F-8E88-C5F19246422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E4B5E-EE3D-41BC-992B-CE8C090B2B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7842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xmlns="" id="{FF3CA5A4-F9B1-4F0A-8999-B2EE7245B70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B9604-1B25-49CF-A8BF-25C1A1EDBF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9902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xmlns="" id="{7AA31CDF-6091-4477-982A-D30FEB05395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D790-28FA-4AD1-A166-7BC7B0F8B1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1076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xmlns="" id="{7BFB9B05-BF18-4CDE-8D57-3D4217C57A5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20DF2-5245-49EE-83A7-8D8256B8AA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9863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xmlns="" id="{5140711D-0710-45DF-A256-A9BFD2DE0C5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CB0D4-BCB8-4FA4-B03C-61DE3F8AE4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301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7A1B7293-8435-43D8-970C-3E526F89B55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38742-68E9-4595-BE8B-3C2B4046B2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5553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xmlns="" id="{065C7DF7-5741-4EF4-BF83-C94F282E32E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3386A-86A0-4110-B0CA-A343D14E8A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4689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xmlns="" id="{6D4F6C25-9531-4325-9F6D-34CD6C17F81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3120C-56EE-4C36-9ECD-C95D6B0CC2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2108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xmlns="" id="{DBB832AC-70EF-425A-A553-AFDD720CE81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4F0B7-54E8-46D0-A510-EA47DDDBD7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5670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xmlns="" id="{EAD2BBAC-ACF5-49A5-A9F4-9E60CE421D6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617FA-EFE6-459A-BEBF-DDBE01BF5F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7088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306B10C5-851D-4464-BEBC-13918179BB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A97B5AB-B387-44EE-92B1-F0B8899651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pic>
        <p:nvPicPr>
          <p:cNvPr id="1028" name="Picture 8" descr="пр2">
            <a:extLst>
              <a:ext uri="{FF2B5EF4-FFF2-40B4-BE49-F238E27FC236}">
                <a16:creationId xmlns:a16="http://schemas.microsoft.com/office/drawing/2014/main" xmlns="" id="{1C799ED6-7696-4819-BD97-B63B55149F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>
            <a:extLst>
              <a:ext uri="{FF2B5EF4-FFF2-40B4-BE49-F238E27FC236}">
                <a16:creationId xmlns:a16="http://schemas.microsoft.com/office/drawing/2014/main" xmlns="" id="{D2F12E62-CC53-4EDB-9570-5D26BA2ECD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>
            <a:extLst>
              <a:ext uri="{FF2B5EF4-FFF2-40B4-BE49-F238E27FC236}">
                <a16:creationId xmlns:a16="http://schemas.microsoft.com/office/drawing/2014/main" xmlns="" id="{ABE62ECC-12C9-45C2-AE9E-ECDEC0B8FDB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chemeClr val="bg1"/>
                </a:solidFill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55DAB967-694B-4A0C-A318-2AC0DCCC8B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63" r:id="rId1"/>
    <p:sldLayoutId id="2147485450" r:id="rId2"/>
    <p:sldLayoutId id="2147485451" r:id="rId3"/>
    <p:sldLayoutId id="2147485452" r:id="rId4"/>
    <p:sldLayoutId id="2147485453" r:id="rId5"/>
    <p:sldLayoutId id="2147485454" r:id="rId6"/>
    <p:sldLayoutId id="2147485455" r:id="rId7"/>
    <p:sldLayoutId id="2147485456" r:id="rId8"/>
    <p:sldLayoutId id="2147485457" r:id="rId9"/>
    <p:sldLayoutId id="2147485458" r:id="rId10"/>
    <p:sldLayoutId id="2147485459" r:id="rId11"/>
    <p:sldLayoutId id="2147485460" r:id="rId12"/>
    <p:sldLayoutId id="2147485461" r:id="rId13"/>
    <p:sldLayoutId id="21474854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MS PGothic" panose="020B0600070205080204" pitchFamily="34" charset="-128"/>
          <a:cs typeface="MS PGothic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anose="020B0600070205080204" pitchFamily="34" charset="-128"/>
          <a:cs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anose="020B0600070205080204" pitchFamily="34" charset="-128"/>
          <a:cs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anose="020B0600070205080204" pitchFamily="34" charset="-128"/>
          <a:cs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anose="020B0600070205080204" pitchFamily="34" charset="-128"/>
          <a:cs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MS PGothic" panose="020B0600070205080204" pitchFamily="34" charset="-128"/>
          <a:cs typeface="MS PGothic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6">
            <a:extLst>
              <a:ext uri="{FF2B5EF4-FFF2-40B4-BE49-F238E27FC236}">
                <a16:creationId xmlns:a16="http://schemas.microsoft.com/office/drawing/2014/main" xmlns="" id="{90CCEB9F-B977-46AE-A651-744F1B579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475" y="1989138"/>
            <a:ext cx="78835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>
              <a:defRPr/>
            </a:pPr>
            <a:r>
              <a:rPr lang="ru-RU" altLang="ru-RU" b="1" dirty="0">
                <a:solidFill>
                  <a:srgbClr val="008080"/>
                </a:solidFill>
                <a:latin typeface="+mj-lt"/>
                <a:ea typeface="MS PGothic" pitchFamily="34" charset="-128"/>
                <a:cs typeface="Arial" charset="0"/>
              </a:rPr>
              <a:t>ФЕДЕРАЛЬНАЯ</a:t>
            </a:r>
            <a:r>
              <a:rPr lang="ru-RU" altLang="ru-RU" b="1" dirty="0">
                <a:solidFill>
                  <a:srgbClr val="008080"/>
                </a:solidFill>
                <a:latin typeface="Arial" charset="0"/>
                <a:ea typeface="MS PGothic" pitchFamily="34" charset="-128"/>
                <a:cs typeface="Arial" charset="0"/>
              </a:rPr>
              <a:t> АНТИМОНОПОЛЬНАЯ СЛУЖБА</a:t>
            </a:r>
            <a:endParaRPr lang="en-US" altLang="ru-RU" b="1" dirty="0">
              <a:solidFill>
                <a:srgbClr val="008080"/>
              </a:solidFill>
              <a:latin typeface="Arial" charset="0"/>
              <a:ea typeface="MS PGothic" pitchFamily="34" charset="-128"/>
              <a:cs typeface="Arial" charset="0"/>
            </a:endParaRPr>
          </a:p>
        </p:txBody>
      </p:sp>
      <p:sp>
        <p:nvSpPr>
          <p:cNvPr id="4099" name="Rectangle 3079">
            <a:extLst>
              <a:ext uri="{FF2B5EF4-FFF2-40B4-BE49-F238E27FC236}">
                <a16:creationId xmlns:a16="http://schemas.microsoft.com/office/drawing/2014/main" xmlns="" id="{091300C8-0EA6-486F-9BE1-E4DF3E64C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2708275"/>
            <a:ext cx="8424862" cy="388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en-US" altLang="ru-RU" sz="2400" b="1">
              <a:solidFill>
                <a:srgbClr val="00206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b="1"/>
              <a:t>Основные положения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b="1"/>
              <a:t>Стандарта развития конкуренции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b="1"/>
              <a:t>в субъектах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b="1"/>
              <a:t>Российской Федерации</a:t>
            </a:r>
            <a:endParaRPr lang="en-US" altLang="ru-RU" b="1"/>
          </a:p>
          <a:p>
            <a:pPr algn="r">
              <a:spcBef>
                <a:spcPct val="0"/>
              </a:spcBef>
              <a:buFontTx/>
              <a:buNone/>
            </a:pPr>
            <a:endParaRPr lang="ru-RU" altLang="ru-RU" sz="2000" b="1">
              <a:solidFill>
                <a:srgbClr val="002060"/>
              </a:solidFill>
            </a:endParaRPr>
          </a:p>
          <a:p>
            <a:pPr algn="r">
              <a:spcBef>
                <a:spcPct val="0"/>
              </a:spcBef>
              <a:buFontTx/>
              <a:buNone/>
            </a:pPr>
            <a:endParaRPr lang="ru-RU" altLang="ru-RU" sz="2000" b="1">
              <a:solidFill>
                <a:srgbClr val="002060"/>
              </a:solidFill>
            </a:endParaRPr>
          </a:p>
          <a:p>
            <a:pPr algn="r">
              <a:spcBef>
                <a:spcPct val="0"/>
              </a:spcBef>
              <a:buFontTx/>
              <a:buNone/>
            </a:pPr>
            <a:endParaRPr lang="ru-RU" altLang="ru-RU" sz="2000" b="1">
              <a:solidFill>
                <a:srgbClr val="002060"/>
              </a:solidFill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rgbClr val="002060"/>
                </a:solidFill>
              </a:rPr>
              <a:t>Заместитель начальника 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rgbClr val="002060"/>
                </a:solidFill>
              </a:rPr>
              <a:t>Правового Управления ФАС России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rgbClr val="002060"/>
                </a:solidFill>
              </a:rPr>
              <a:t>О.Н. Кузнецова</a:t>
            </a:r>
          </a:p>
          <a:p>
            <a:pPr algn="r">
              <a:spcBef>
                <a:spcPct val="0"/>
              </a:spcBef>
              <a:buFontTx/>
              <a:buNone/>
            </a:pPr>
            <a:endParaRPr lang="ru-RU" altLang="ru-RU" sz="1400" b="1">
              <a:solidFill>
                <a:srgbClr val="00206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ru-RU" altLang="ru-RU" sz="2000" b="1">
              <a:solidFill>
                <a:srgbClr val="00206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ru-RU" altLang="ru-RU" sz="200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2400" b="1">
              <a:solidFill>
                <a:srgbClr val="002060"/>
              </a:solidFill>
            </a:endParaRPr>
          </a:p>
        </p:txBody>
      </p:sp>
      <p:sp>
        <p:nvSpPr>
          <p:cNvPr id="4100" name="TextBox 1">
            <a:extLst>
              <a:ext uri="{FF2B5EF4-FFF2-40B4-BE49-F238E27FC236}">
                <a16:creationId xmlns:a16="http://schemas.microsoft.com/office/drawing/2014/main" xmlns="" id="{A8F0E383-B6DE-4A5F-8073-AC6DB85D8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0" y="5516563"/>
            <a:ext cx="184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4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2">
            <a:extLst>
              <a:ext uri="{FF2B5EF4-FFF2-40B4-BE49-F238E27FC236}">
                <a16:creationId xmlns:a16="http://schemas.microsoft.com/office/drawing/2014/main" xmlns="" id="{892DCBF6-B96A-4760-99CA-C35B1DA5A6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99288" y="6607175"/>
            <a:ext cx="2133600" cy="30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D53AB68-9C03-496B-A012-BD33E8FDD7EA}" type="slidenum">
              <a:rPr lang="ru-RU" altLang="ru-RU" sz="16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ru-RU" altLang="ru-RU" sz="1600">
              <a:solidFill>
                <a:srgbClr val="FFFFFF"/>
              </a:solidFill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92BE5E5F-C320-4A29-B2CB-085820C93D47}"/>
              </a:ext>
            </a:extLst>
          </p:cNvPr>
          <p:cNvSpPr txBox="1">
            <a:spLocks/>
          </p:cNvSpPr>
          <p:nvPr/>
        </p:nvSpPr>
        <p:spPr bwMode="auto">
          <a:xfrm>
            <a:off x="107950" y="0"/>
            <a:ext cx="902493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ru-RU" sz="2800" b="1" kern="0" dirty="0">
                <a:solidFill>
                  <a:schemeClr val="bg1"/>
                </a:solidFill>
              </a:rPr>
              <a:t> Разработка "дорожной карты"</a:t>
            </a:r>
          </a:p>
        </p:txBody>
      </p:sp>
      <p:sp>
        <p:nvSpPr>
          <p:cNvPr id="23556" name="Прямоугольник 5">
            <a:extLst>
              <a:ext uri="{FF2B5EF4-FFF2-40B4-BE49-F238E27FC236}">
                <a16:creationId xmlns:a16="http://schemas.microsoft.com/office/drawing/2014/main" xmlns="" id="{703C505A-9E69-4BF5-B9E9-8AA82AE59B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22400"/>
            <a:ext cx="8864600" cy="517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15975" indent="-45720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ru-RU" altLang="ru-RU" sz="1800" dirty="0">
                <a:solidFill>
                  <a:schemeClr val="accent2"/>
                </a:solidFill>
              </a:rPr>
              <a:t>исходная фактическая информация (в том числе в числовом выражении) в отношении ситуации, сложившейся в каждой отрасли (сфере) экономики (на отдельных товарных рынках) субъекта Российской Федерации, и ее проблематики;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ru-RU" altLang="ru-RU" sz="1800" dirty="0">
                <a:solidFill>
                  <a:schemeClr val="accent2"/>
                </a:solidFill>
              </a:rPr>
              <a:t>б) сведения о мероприятиях (с указанием срока их разработки и реализации), обеспечивающих достижение установленных результатов (целей);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ru-RU" altLang="ru-RU" sz="1800" dirty="0">
                <a:solidFill>
                  <a:schemeClr val="accent2"/>
                </a:solidFill>
              </a:rPr>
              <a:t>в) результаты (цели) и ключевые показатели развития конкуренции (с указанием срока их достижения);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ru-RU" altLang="ru-RU" sz="1800" dirty="0">
                <a:solidFill>
                  <a:schemeClr val="accent2"/>
                </a:solidFill>
              </a:rPr>
              <a:t>г) сведения о исполнителях и соисполнителях, ответственных за разработку и реализацию мероприятий, обеспечивающих достижение установленных результатов (целей);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ru-RU" altLang="ru-RU" sz="1800" dirty="0">
                <a:solidFill>
                  <a:schemeClr val="accent2"/>
                </a:solidFill>
              </a:rPr>
              <a:t>мероприятия в отношении муниципальных образований (по соглашению).</a:t>
            </a:r>
          </a:p>
          <a:p>
            <a:pPr marL="358775" indent="0" algn="just">
              <a:spcBef>
                <a:spcPts val="1200"/>
              </a:spcBef>
              <a:buFontTx/>
              <a:buNone/>
              <a:defRPr/>
            </a:pPr>
            <a:r>
              <a:rPr lang="ru-RU" altLang="ru-RU" sz="1400" i="1" dirty="0">
                <a:solidFill>
                  <a:schemeClr val="accent2"/>
                </a:solidFill>
              </a:rPr>
              <a:t>Информация о «дорожной карте» и реализации ее отдельных мероприятий размещается на официальном сайте уполномоченного органа в сети «Интернет».</a:t>
            </a:r>
          </a:p>
        </p:txBody>
      </p:sp>
      <p:sp>
        <p:nvSpPr>
          <p:cNvPr id="22533" name="TextBox 3">
            <a:extLst>
              <a:ext uri="{FF2B5EF4-FFF2-40B4-BE49-F238E27FC236}">
                <a16:creationId xmlns:a16="http://schemas.microsoft.com/office/drawing/2014/main" xmlns="" id="{83A73C4D-9ED3-4385-B973-3FE86A6380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962025"/>
            <a:ext cx="86407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C00000"/>
                </a:solidFill>
              </a:rPr>
              <a:t>В «дорожную карту», включаются: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2">
            <a:extLst>
              <a:ext uri="{FF2B5EF4-FFF2-40B4-BE49-F238E27FC236}">
                <a16:creationId xmlns:a16="http://schemas.microsoft.com/office/drawing/2014/main" xmlns="" id="{B5FBEBB7-3BD5-49E6-B5B1-EF5F15D2CB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99288" y="6607175"/>
            <a:ext cx="2133600" cy="30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EB4273E-3CA6-4DE2-B59A-0D3BD77E55BF}" type="slidenum">
              <a:rPr lang="ru-RU" altLang="ru-RU" sz="16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ru-RU" altLang="ru-RU" sz="1600">
              <a:solidFill>
                <a:srgbClr val="FFFFFF"/>
              </a:solidFill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11432779-333C-4CC8-A582-E2F3DB87D919}"/>
              </a:ext>
            </a:extLst>
          </p:cNvPr>
          <p:cNvSpPr txBox="1">
            <a:spLocks/>
          </p:cNvSpPr>
          <p:nvPr/>
        </p:nvSpPr>
        <p:spPr bwMode="auto">
          <a:xfrm>
            <a:off x="107950" y="0"/>
            <a:ext cx="902493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ru-RU" sz="2800" b="1" kern="0" dirty="0">
                <a:solidFill>
                  <a:schemeClr val="bg1"/>
                </a:solidFill>
              </a:rPr>
              <a:t>Подходы к расчету показателей</a:t>
            </a:r>
          </a:p>
        </p:txBody>
      </p:sp>
      <p:sp>
        <p:nvSpPr>
          <p:cNvPr id="24580" name="Прямоугольник 5">
            <a:extLst>
              <a:ext uri="{FF2B5EF4-FFF2-40B4-BE49-F238E27FC236}">
                <a16:creationId xmlns:a16="http://schemas.microsoft.com/office/drawing/2014/main" xmlns="" id="{BA1DFA5D-E4C2-4CDE-AEF1-212BE6565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8050"/>
            <a:ext cx="8785225" cy="609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15975" indent="-45720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altLang="ru-RU" sz="2000">
                <a:solidFill>
                  <a:schemeClr val="accent2"/>
                </a:solidFill>
              </a:rPr>
              <a:t>КП рассчитывается как </a:t>
            </a:r>
            <a:r>
              <a:rPr lang="ru-RU" altLang="ru-RU" sz="2000">
                <a:solidFill>
                  <a:srgbClr val="C00000"/>
                </a:solidFill>
              </a:rPr>
              <a:t>доля организаций частной формы </a:t>
            </a:r>
            <a:r>
              <a:rPr lang="ru-RU" altLang="ru-RU" sz="2000">
                <a:solidFill>
                  <a:schemeClr val="accent2"/>
                </a:solidFill>
              </a:rPr>
              <a:t>собственности в общем количестве организаций на товарном рынке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altLang="ru-RU" sz="2000">
                <a:solidFill>
                  <a:schemeClr val="accent2"/>
                </a:solidFill>
              </a:rPr>
              <a:t>Субъект РФ принимает обязательства по достижению ключевых показателей, выбирая не менее 80% (</a:t>
            </a:r>
            <a:r>
              <a:rPr lang="ru-RU" altLang="ru-RU" sz="2000">
                <a:solidFill>
                  <a:srgbClr val="C00000"/>
                </a:solidFill>
              </a:rPr>
              <a:t>не менее 33</a:t>
            </a:r>
            <a:r>
              <a:rPr lang="ru-RU" altLang="ru-RU" sz="2000">
                <a:solidFill>
                  <a:schemeClr val="accent2"/>
                </a:solidFill>
              </a:rPr>
              <a:t>) из приведенного перечня (субъектом РФ может быть определен </a:t>
            </a:r>
            <a:r>
              <a:rPr lang="ru-RU" altLang="ru-RU" sz="2000">
                <a:solidFill>
                  <a:srgbClr val="C00000"/>
                </a:solidFill>
              </a:rPr>
              <a:t>более широкий перечень </a:t>
            </a:r>
            <a:r>
              <a:rPr lang="ru-RU" altLang="ru-RU" sz="2000">
                <a:solidFill>
                  <a:schemeClr val="accent2"/>
                </a:solidFill>
              </a:rPr>
              <a:t>сфер (отраслей, рынков)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altLang="ru-RU" sz="2000">
                <a:solidFill>
                  <a:schemeClr val="accent2"/>
                </a:solidFill>
              </a:rPr>
              <a:t>Если фактическое значение показателя превышает минимальное значение, то ключевой показатель может быть определен </a:t>
            </a:r>
            <a:r>
              <a:rPr lang="ru-RU" altLang="ru-RU" sz="2000">
                <a:solidFill>
                  <a:srgbClr val="C00000"/>
                </a:solidFill>
              </a:rPr>
              <a:t>выше фактического значения </a:t>
            </a:r>
            <a:r>
              <a:rPr lang="ru-RU" altLang="ru-RU" sz="2000">
                <a:solidFill>
                  <a:schemeClr val="accent2"/>
                </a:solidFill>
              </a:rPr>
              <a:t>и обеспечивать динамику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altLang="ru-RU" sz="2000">
                <a:solidFill>
                  <a:schemeClr val="accent2"/>
                </a:solidFill>
              </a:rPr>
              <a:t>По состоянию на 01.01.2019, 01.01.2020 и 01.01.2021 года устанавливаются </a:t>
            </a:r>
            <a:r>
              <a:rPr lang="ru-RU" altLang="ru-RU" sz="2000">
                <a:solidFill>
                  <a:srgbClr val="C00000"/>
                </a:solidFill>
              </a:rPr>
              <a:t>промежуточные показатели </a:t>
            </a:r>
            <a:r>
              <a:rPr lang="ru-RU" altLang="ru-RU" sz="2000">
                <a:solidFill>
                  <a:schemeClr val="accent2"/>
                </a:solidFill>
              </a:rPr>
              <a:t>в динамике от базового значения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altLang="ru-RU" sz="2000">
                <a:solidFill>
                  <a:schemeClr val="accent2"/>
                </a:solidFill>
              </a:rPr>
              <a:t>Методики расчета показателей </a:t>
            </a:r>
            <a:r>
              <a:rPr lang="ru-RU" altLang="ru-RU" sz="2000">
                <a:solidFill>
                  <a:srgbClr val="C00000"/>
                </a:solidFill>
              </a:rPr>
              <a:t>утверждены ФАС России </a:t>
            </a:r>
            <a:r>
              <a:rPr lang="ru-RU" altLang="ru-RU" sz="2000">
                <a:solidFill>
                  <a:schemeClr val="accent2"/>
                </a:solidFill>
              </a:rPr>
              <a:t>(Приказ ФАС России от 29.08.2018 N 1232/18)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endParaRPr lang="ru-RU" altLang="ru-RU" sz="2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>
            <a:extLst>
              <a:ext uri="{FF2B5EF4-FFF2-40B4-BE49-F238E27FC236}">
                <a16:creationId xmlns:a16="http://schemas.microsoft.com/office/drawing/2014/main" xmlns="" id="{94B06109-5508-40FB-BB0D-D78868D594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755650"/>
            <a:ext cx="7345363" cy="179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3692" b="1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3692" b="1"/>
              <a:t>СПАСИБО ЗА ВНИМАНИЕ!</a:t>
            </a:r>
            <a:r>
              <a:rPr lang="en-US" altLang="ru-RU" sz="1846" b="1"/>
              <a:t/>
            </a:r>
            <a:br>
              <a:rPr lang="en-US" altLang="ru-RU" sz="1846" b="1"/>
            </a:br>
            <a:endParaRPr lang="ru-RU" altLang="ru-RU" sz="1846" b="1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46" b="1"/>
          </a:p>
        </p:txBody>
      </p:sp>
      <p:grpSp>
        <p:nvGrpSpPr>
          <p:cNvPr id="26627" name="Group 11">
            <a:extLst>
              <a:ext uri="{FF2B5EF4-FFF2-40B4-BE49-F238E27FC236}">
                <a16:creationId xmlns:a16="http://schemas.microsoft.com/office/drawing/2014/main" xmlns="" id="{3E4986DE-F2E2-410B-8803-C9C1D74CEC9A}"/>
              </a:ext>
            </a:extLst>
          </p:cNvPr>
          <p:cNvGrpSpPr>
            <a:grpSpLocks/>
          </p:cNvGrpSpPr>
          <p:nvPr/>
        </p:nvGrpSpPr>
        <p:grpSpPr bwMode="auto">
          <a:xfrm>
            <a:off x="2644775" y="2632075"/>
            <a:ext cx="4343400" cy="2179638"/>
            <a:chOff x="1676400" y="2743200"/>
            <a:chExt cx="4343400" cy="2362200"/>
          </a:xfrm>
        </p:grpSpPr>
        <p:pic>
          <p:nvPicPr>
            <p:cNvPr id="26628" name="Picture 5" descr="FAS-logo-color.jpg">
              <a:extLst>
                <a:ext uri="{FF2B5EF4-FFF2-40B4-BE49-F238E27FC236}">
                  <a16:creationId xmlns:a16="http://schemas.microsoft.com/office/drawing/2014/main" xmlns="" id="{087D1301-CD22-4269-AF2D-BC2F8A4A3BE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1" y="2743200"/>
              <a:ext cx="533399" cy="582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29" name="Picture 6" descr="14098_427100966728_20531316728_5146316_6182604_n.jpg">
              <a:extLst>
                <a:ext uri="{FF2B5EF4-FFF2-40B4-BE49-F238E27FC236}">
                  <a16:creationId xmlns:a16="http://schemas.microsoft.com/office/drawing/2014/main" xmlns="" id="{FDB50DE5-CD3D-44CC-A159-1B3E816260F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3581400"/>
              <a:ext cx="53340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30" name="Picture 7" descr="twitter_newbird_blue.png">
              <a:extLst>
                <a:ext uri="{FF2B5EF4-FFF2-40B4-BE49-F238E27FC236}">
                  <a16:creationId xmlns:a16="http://schemas.microsoft.com/office/drawing/2014/main" xmlns="" id="{0F905599-1890-4C00-97AE-5F08457BA5F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4267200"/>
              <a:ext cx="8382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967" name="TextBox 8">
              <a:extLst>
                <a:ext uri="{FF2B5EF4-FFF2-40B4-BE49-F238E27FC236}">
                  <a16:creationId xmlns:a16="http://schemas.microsoft.com/office/drawing/2014/main" xmlns="" id="{3C32C750-678A-4BCA-94CA-7C5F7D26B3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6825" y="2818900"/>
              <a:ext cx="3330575" cy="5625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ru-RU" sz="2769"/>
                <a:t>www.fas.gov.ru</a:t>
              </a:r>
            </a:p>
          </p:txBody>
        </p:sp>
        <p:sp>
          <p:nvSpPr>
            <p:cNvPr id="40968" name="TextBox 9">
              <a:extLst>
                <a:ext uri="{FF2B5EF4-FFF2-40B4-BE49-F238E27FC236}">
                  <a16:creationId xmlns:a16="http://schemas.microsoft.com/office/drawing/2014/main" xmlns="" id="{FBD38048-A6C7-4F27-A3B7-81E0314CAC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6825" y="3591390"/>
              <a:ext cx="3330575" cy="562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ru-RU" sz="2769"/>
                <a:t>FAS-book</a:t>
              </a:r>
            </a:p>
          </p:txBody>
        </p:sp>
        <p:sp>
          <p:nvSpPr>
            <p:cNvPr id="40969" name="TextBox 10">
              <a:extLst>
                <a:ext uri="{FF2B5EF4-FFF2-40B4-BE49-F238E27FC236}">
                  <a16:creationId xmlns:a16="http://schemas.microsoft.com/office/drawing/2014/main" xmlns="" id="{9809E39A-AA8B-4437-9196-92CBDADDEB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6825" y="4343233"/>
              <a:ext cx="3482975" cy="5625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ru-RU" sz="2769"/>
                <a:t>rus_fas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ъект 2">
            <a:extLst>
              <a:ext uri="{FF2B5EF4-FFF2-40B4-BE49-F238E27FC236}">
                <a16:creationId xmlns:a16="http://schemas.microsoft.com/office/drawing/2014/main" xmlns="" id="{6F2D6443-EF84-47CB-A87D-9BA6C664E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6600" y="908050"/>
            <a:ext cx="5257800" cy="1801813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altLang="ru-RU" sz="2400" b="1">
                <a:solidFill>
                  <a:srgbClr val="3C8C93"/>
                </a:solidFill>
              </a:rPr>
              <a:t>Указ Президента Российской Федерации от 21.12.2017 № 618 «Об основных направлениях государственной политики по развитию конкуренции»</a:t>
            </a:r>
            <a:endParaRPr lang="ru-RU" altLang="ru-RU" sz="3600" b="1">
              <a:solidFill>
                <a:srgbClr val="3C8C93"/>
              </a:solidFill>
            </a:endParaRPr>
          </a:p>
        </p:txBody>
      </p:sp>
      <p:sp>
        <p:nvSpPr>
          <p:cNvPr id="6147" name="Номер слайда 3">
            <a:extLst>
              <a:ext uri="{FF2B5EF4-FFF2-40B4-BE49-F238E27FC236}">
                <a16:creationId xmlns:a16="http://schemas.microsoft.com/office/drawing/2014/main" xmlns="" id="{54C63128-D079-4B72-8A9A-3DB87FBC99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E4CB1B2-976A-4B32-9441-CB8EBC4ACEF7}" type="slidenum">
              <a:rPr lang="ru-RU" altLang="ru-RU" sz="1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pic>
        <p:nvPicPr>
          <p:cNvPr id="6148" name="Рисунок 5">
            <a:extLst>
              <a:ext uri="{FF2B5EF4-FFF2-40B4-BE49-F238E27FC236}">
                <a16:creationId xmlns:a16="http://schemas.microsoft.com/office/drawing/2014/main" xmlns="" id="{1B5F9379-4CAA-47FA-8404-7CE75A8312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588" y="908050"/>
            <a:ext cx="2701926" cy="202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Объект 2">
            <a:extLst>
              <a:ext uri="{FF2B5EF4-FFF2-40B4-BE49-F238E27FC236}">
                <a16:creationId xmlns:a16="http://schemas.microsoft.com/office/drawing/2014/main" xmlns="" id="{9E446479-34D0-433D-99BE-9B233BEC5319}"/>
              </a:ext>
            </a:extLst>
          </p:cNvPr>
          <p:cNvSpPr txBox="1">
            <a:spLocks/>
          </p:cNvSpPr>
          <p:nvPr/>
        </p:nvSpPr>
        <p:spPr bwMode="auto">
          <a:xfrm>
            <a:off x="322263" y="3101975"/>
            <a:ext cx="8497887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MS PGothic" panose="020B0600070205080204" pitchFamily="34" charset="-128"/>
                <a:cs typeface="MS PGothic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 algn="just">
              <a:buFontTx/>
              <a:buNone/>
              <a:defRPr/>
            </a:pPr>
            <a:r>
              <a:rPr lang="ru-RU" sz="2000" b="1" kern="0" dirty="0">
                <a:solidFill>
                  <a:srgbClr val="008080"/>
                </a:solidFill>
                <a:ea typeface="ＭＳ Ｐゴシック" pitchFamily="34" charset="-128"/>
              </a:rPr>
              <a:t>пункт 7 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000" kern="0" dirty="0">
                <a:ea typeface="ＭＳ Ｐゴシック" pitchFamily="34" charset="-128"/>
              </a:rPr>
              <a:t>Высшим должностным лицам (руководителям высших исполнительных органов государственной власти) субъектов Российской Федерации активизировать работу по развитию конкуренции в субъектах Российской Федерации.</a:t>
            </a:r>
          </a:p>
          <a:p>
            <a:pPr marL="0" indent="0" algn="just">
              <a:spcBef>
                <a:spcPts val="1200"/>
              </a:spcBef>
              <a:buFontTx/>
              <a:buNone/>
              <a:defRPr/>
            </a:pPr>
            <a:r>
              <a:rPr lang="ru-RU" sz="2000" b="1" kern="0" dirty="0">
                <a:solidFill>
                  <a:srgbClr val="008080"/>
                </a:solidFill>
                <a:ea typeface="ＭＳ Ｐゴシック" pitchFamily="34" charset="-128"/>
              </a:rPr>
              <a:t>подпункт "в" пункта 8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ru-RU" sz="2000" kern="0" dirty="0">
                <a:ea typeface="ＭＳ Ｐゴシック" pitchFamily="34" charset="-128"/>
              </a:rPr>
              <a:t>Органам местного самоуправления активизировать работу по развитию конкуренции в муниципальных образованиях.</a:t>
            </a:r>
          </a:p>
          <a:p>
            <a:pPr marL="0" indent="0" algn="just">
              <a:buFontTx/>
              <a:buNone/>
              <a:defRPr/>
            </a:pPr>
            <a:endParaRPr lang="ru-RU" sz="1600" kern="0" dirty="0">
              <a:ea typeface="ＭＳ Ｐゴシック" pitchFamily="34" charset="-128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DB4A688B-8F0A-4A7D-82E4-125B4AA39758}"/>
              </a:ext>
            </a:extLst>
          </p:cNvPr>
          <p:cNvSpPr txBox="1">
            <a:spLocks/>
          </p:cNvSpPr>
          <p:nvPr/>
        </p:nvSpPr>
        <p:spPr bwMode="auto">
          <a:xfrm>
            <a:off x="-12700" y="0"/>
            <a:ext cx="902493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ru-RU" sz="2800" b="1" kern="0" dirty="0">
                <a:solidFill>
                  <a:schemeClr val="bg1"/>
                </a:solidFill>
              </a:rPr>
              <a:t>Основные поручения субъектам РФ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5">
            <a:extLst>
              <a:ext uri="{FF2B5EF4-FFF2-40B4-BE49-F238E27FC236}">
                <a16:creationId xmlns:a16="http://schemas.microsoft.com/office/drawing/2014/main" xmlns="" id="{06464992-E698-4D3A-A0C2-898163710C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6E52E3-0A1C-468B-8DFA-7EB92C56C43E}" type="slidenum">
              <a:rPr lang="ru-RU" altLang="ru-RU" sz="1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B472B6FC-C23B-4B72-92B4-330A5CCD7875}"/>
              </a:ext>
            </a:extLst>
          </p:cNvPr>
          <p:cNvSpPr txBox="1">
            <a:spLocks/>
          </p:cNvSpPr>
          <p:nvPr/>
        </p:nvSpPr>
        <p:spPr bwMode="auto">
          <a:xfrm>
            <a:off x="-12700" y="0"/>
            <a:ext cx="902493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ru-RU" sz="2800" b="1" kern="0" dirty="0">
                <a:solidFill>
                  <a:schemeClr val="bg1"/>
                </a:solidFill>
              </a:rPr>
              <a:t>Основные поручения субъектам РФ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8466874A-6C04-46C9-99A9-AD4D1F0FB340}"/>
              </a:ext>
            </a:extLst>
          </p:cNvPr>
          <p:cNvSpPr/>
          <p:nvPr/>
        </p:nvSpPr>
        <p:spPr>
          <a:xfrm>
            <a:off x="317500" y="1125538"/>
            <a:ext cx="8364538" cy="53244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u="sng" dirty="0">
                <a:solidFill>
                  <a:srgbClr val="008080"/>
                </a:solidFill>
              </a:rPr>
              <a:t>Перечень поручений по итогам заседания Госсовета по вопросу развития конкуренции утв. Президентом РФ 15 мая 2018 г.  N Пр-817ГС</a:t>
            </a:r>
            <a:endParaRPr lang="ru-RU" sz="2000" b="1" dirty="0">
              <a:solidFill>
                <a:srgbClr val="008080"/>
              </a:solidFill>
            </a:endParaRPr>
          </a:p>
          <a:p>
            <a:pPr>
              <a:spcBef>
                <a:spcPts val="1200"/>
              </a:spcBef>
              <a:defRPr/>
            </a:pPr>
            <a:r>
              <a:rPr lang="ru-RU" sz="2000" b="1" dirty="0">
                <a:solidFill>
                  <a:srgbClr val="C00000"/>
                </a:solidFill>
              </a:rPr>
              <a:t>до 1 декабря 2018 г.:</a:t>
            </a:r>
          </a:p>
          <a:p>
            <a:pPr marL="342900" indent="-342900" algn="just"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solidFill>
                  <a:schemeClr val="accent2"/>
                </a:solidFill>
              </a:rPr>
              <a:t>разработать ключевые показатели развития конкуренции </a:t>
            </a:r>
            <a:r>
              <a:rPr lang="ru-RU" sz="1800" i="1" u="sng" dirty="0">
                <a:solidFill>
                  <a:schemeClr val="accent2"/>
                </a:solidFill>
              </a:rPr>
              <a:t>(исполнено всеми субъектами РФ)</a:t>
            </a:r>
          </a:p>
          <a:p>
            <a:pPr algn="just">
              <a:spcBef>
                <a:spcPts val="600"/>
              </a:spcBef>
              <a:defRPr/>
            </a:pPr>
            <a:r>
              <a:rPr lang="ru-RU" sz="2000" b="1" dirty="0">
                <a:solidFill>
                  <a:srgbClr val="C00000"/>
                </a:solidFill>
              </a:rPr>
              <a:t>до 1 апреля 2019 г., далее – ежегодно:</a:t>
            </a:r>
          </a:p>
          <a:p>
            <a:pPr algn="just">
              <a:defRPr/>
            </a:pPr>
            <a:r>
              <a:rPr lang="ru-RU" sz="2000" dirty="0">
                <a:solidFill>
                  <a:schemeClr val="accent2"/>
                </a:solidFill>
              </a:rPr>
              <a:t>актуализировать региональные и муниципальные планы («дорожные карты») по содействию развитию конкуренции и обеспечить их выполнение;</a:t>
            </a:r>
          </a:p>
          <a:p>
            <a:pPr algn="just">
              <a:defRPr/>
            </a:pPr>
            <a:r>
              <a:rPr lang="ru-RU" sz="1800" i="1" dirty="0">
                <a:solidFill>
                  <a:schemeClr val="accent2"/>
                </a:solidFill>
              </a:rPr>
              <a:t>(срок продлен до 1 апреля 2020 года с промежуточным отчетом – до 1 октября 2019 года)</a:t>
            </a:r>
          </a:p>
          <a:p>
            <a:pPr algn="just">
              <a:spcBef>
                <a:spcPts val="600"/>
              </a:spcBef>
              <a:defRPr/>
            </a:pPr>
            <a:r>
              <a:rPr lang="ru-RU" sz="2000" b="1" dirty="0">
                <a:solidFill>
                  <a:srgbClr val="C00000"/>
                </a:solidFill>
              </a:rPr>
              <a:t>до 1 января 2019:</a:t>
            </a:r>
          </a:p>
          <a:p>
            <a:pPr marL="457200" indent="-457200" algn="just"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solidFill>
                  <a:schemeClr val="accent2"/>
                </a:solidFill>
              </a:rPr>
              <a:t>разработать и внедрить систему мотивации органов местного самоуправления к эффективной работе по содействию развитию конкуренции.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5">
            <a:extLst>
              <a:ext uri="{FF2B5EF4-FFF2-40B4-BE49-F238E27FC236}">
                <a16:creationId xmlns:a16="http://schemas.microsoft.com/office/drawing/2014/main" xmlns="" id="{BC932145-A434-4F27-92D5-D0D8EA6A0A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8081E3D-48B8-4C81-950F-58E210226666}" type="slidenum">
              <a:rPr lang="ru-RU" altLang="ru-RU" sz="1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DECC9E00-A4E3-4515-8255-0AD7826C4BA5}"/>
              </a:ext>
            </a:extLst>
          </p:cNvPr>
          <p:cNvSpPr txBox="1">
            <a:spLocks/>
          </p:cNvSpPr>
          <p:nvPr/>
        </p:nvSpPr>
        <p:spPr bwMode="auto">
          <a:xfrm>
            <a:off x="-12700" y="0"/>
            <a:ext cx="902493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ru-RU" sz="2800" b="1" kern="0" dirty="0">
                <a:solidFill>
                  <a:schemeClr val="bg1"/>
                </a:solidFill>
              </a:rPr>
              <a:t>Организация взаимодействия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E549ABD4-00D0-4DF5-BA78-80EF121D18A7}"/>
              </a:ext>
            </a:extLst>
          </p:cNvPr>
          <p:cNvSpPr/>
          <p:nvPr/>
        </p:nvSpPr>
        <p:spPr>
          <a:xfrm>
            <a:off x="317500" y="819150"/>
            <a:ext cx="8364538" cy="55705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ru-RU" sz="2000" b="1" dirty="0">
              <a:solidFill>
                <a:srgbClr val="00808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solidFill>
                  <a:schemeClr val="accent2"/>
                </a:solidFill>
              </a:rPr>
              <a:t>Поручение руководителя ФАС России территориальным органам ФАС России от 18.04.2019 № 01-015-ИА/</a:t>
            </a:r>
            <a:r>
              <a:rPr lang="ru-RU" sz="2000" dirty="0" err="1">
                <a:solidFill>
                  <a:schemeClr val="accent2"/>
                </a:solidFill>
              </a:rPr>
              <a:t>пр</a:t>
            </a:r>
            <a:r>
              <a:rPr lang="ru-RU" sz="2000" dirty="0">
                <a:solidFill>
                  <a:schemeClr val="accent2"/>
                </a:solidFill>
              </a:rPr>
              <a:t>: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ru-RU" sz="1400" i="1" dirty="0">
                <a:solidFill>
                  <a:schemeClr val="accent2"/>
                </a:solidFill>
              </a:rPr>
              <a:t>оказывать содействие ОИВ субъектов РФ в реализации Национального плана и Перечня поручений по итогам Госсовета по развитию конкуренции;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ru-RU" sz="1400" i="1" dirty="0">
                <a:solidFill>
                  <a:schemeClr val="accent2"/>
                </a:solidFill>
              </a:rPr>
              <a:t>оказывать содействие ОИВ субъектов РФ  в реализации мероприятий «дорожной карты» по развитию конкуренции в субъекте РФ;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ru-RU" sz="1400" i="1" dirty="0">
                <a:solidFill>
                  <a:schemeClr val="accent2"/>
                </a:solidFill>
              </a:rPr>
              <a:t>обеспечить мониторинг выполнения мероприятий национальных проектов в регионе;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ru-RU" sz="1400" i="1" dirty="0">
                <a:solidFill>
                  <a:schemeClr val="accent2"/>
                </a:solidFill>
              </a:rPr>
              <a:t>обеспечить согласование проектов «дорожных карт» с ФАС России.</a:t>
            </a:r>
          </a:p>
          <a:p>
            <a:pPr marL="342900" indent="-342900" algn="just">
              <a:buFont typeface="Wingdings" panose="05000000000000000000" pitchFamily="2" charset="2"/>
              <a:buChar char="ü"/>
              <a:defRPr/>
            </a:pPr>
            <a:endParaRPr lang="ru-RU" sz="1600" i="1" u="sng" dirty="0">
              <a:solidFill>
                <a:schemeClr val="accent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solidFill>
                  <a:schemeClr val="accent2"/>
                </a:solidFill>
              </a:rPr>
              <a:t>Письмо ФАС России территориальным органам ФАС России от 14.05.2019 № ИА/39303/19 о проведении совещаний с ОИВ субъектов РФ по вопросу разработки и реализации «дорожных карт»</a:t>
            </a:r>
            <a:r>
              <a:rPr lang="ru-RU" sz="2000" dirty="0">
                <a:solidFill>
                  <a:srgbClr val="333399"/>
                </a:solidFill>
              </a:rPr>
              <a:t> - срок до 31.05.2019;</a:t>
            </a:r>
          </a:p>
          <a:p>
            <a:pPr marL="342900" indent="-342900" algn="just">
              <a:buFont typeface="Wingdings" panose="05000000000000000000" pitchFamily="2" charset="2"/>
              <a:buChar char="ü"/>
              <a:defRPr/>
            </a:pPr>
            <a:endParaRPr lang="ru-RU" sz="2000" dirty="0">
              <a:solidFill>
                <a:srgbClr val="333399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solidFill>
                  <a:srgbClr val="333399"/>
                </a:solidFill>
              </a:rPr>
              <a:t>Письмо ФАС России высшим должностным лицам субъектов РФ от 14.05.2019 № ИА/39483/19 об организации взаимодействия в рамках разработки и реализации «дорожных карт».</a:t>
            </a:r>
            <a:endParaRPr lang="ru-RU" sz="1800" b="1" dirty="0">
              <a:solidFill>
                <a:srgbClr val="C0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  <a:defRPr/>
            </a:pPr>
            <a:endParaRPr lang="ru-RU" sz="1600" i="1" u="sng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2">
            <a:extLst>
              <a:ext uri="{FF2B5EF4-FFF2-40B4-BE49-F238E27FC236}">
                <a16:creationId xmlns:a16="http://schemas.microsoft.com/office/drawing/2014/main" xmlns="" id="{D807A2CC-BF0F-49E3-A0B8-631B93F0BE1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99288" y="6607175"/>
            <a:ext cx="2133600" cy="30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AC5AD85-8927-4922-8311-971265B16325}" type="slidenum">
              <a:rPr lang="ru-RU" altLang="ru-RU" sz="16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600">
              <a:solidFill>
                <a:srgbClr val="FFFFFF"/>
              </a:solidFill>
            </a:endParaRPr>
          </a:p>
        </p:txBody>
      </p:sp>
      <p:sp>
        <p:nvSpPr>
          <p:cNvPr id="12291" name="Заголовок 1">
            <a:extLst>
              <a:ext uri="{FF2B5EF4-FFF2-40B4-BE49-F238E27FC236}">
                <a16:creationId xmlns:a16="http://schemas.microsoft.com/office/drawing/2014/main" xmlns="" id="{86BDB0F2-A5BE-4AA9-AAE2-69AE67485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346075"/>
          </a:xfrm>
        </p:spPr>
        <p:txBody>
          <a:bodyPr/>
          <a:lstStyle/>
          <a:p>
            <a:pPr algn="r"/>
            <a:r>
              <a:rPr lang="ru-RU" altLang="ru-RU" sz="2800" b="1">
                <a:solidFill>
                  <a:srgbClr val="FFFFFF"/>
                </a:solidFill>
              </a:rPr>
              <a:t>ЦЕЛИ СТАНДАРТА</a:t>
            </a:r>
          </a:p>
        </p:txBody>
      </p:sp>
      <p:pic>
        <p:nvPicPr>
          <p:cNvPr id="12292" name="Рисунок 1">
            <a:extLst>
              <a:ext uri="{FF2B5EF4-FFF2-40B4-BE49-F238E27FC236}">
                <a16:creationId xmlns:a16="http://schemas.microsoft.com/office/drawing/2014/main" xmlns="" id="{A8796138-7775-43A2-AE02-9B5D0AE2A7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589588"/>
            <a:ext cx="871538" cy="101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Объект 1">
            <a:extLst>
              <a:ext uri="{FF2B5EF4-FFF2-40B4-BE49-F238E27FC236}">
                <a16:creationId xmlns:a16="http://schemas.microsoft.com/office/drawing/2014/main" xmlns="" id="{D205F2E5-0DFC-4036-89C0-2BCA41580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206500"/>
            <a:ext cx="8229600" cy="5400675"/>
          </a:xfrm>
        </p:spPr>
        <p:txBody>
          <a:bodyPr/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altLang="ru-RU" sz="1800"/>
              <a:t>установление системного и единообразного подхода к осуществлению деятельности органов исполнительной власти;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altLang="ru-RU" sz="1800"/>
              <a:t> содействие формированию прозрачной системы работы органов исполнительной власти субъектов Российской Федерации;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altLang="ru-RU" sz="1800"/>
              <a:t>выявление потенциала развития экономики Российской Федерации;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altLang="ru-RU" sz="1800"/>
              <a:t> создание стимулов для развития, поддержки и защиты СМП, повышения уровня конкурентоспособности их продукции, а также содействие устранению административных барьеров;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altLang="ru-RU" sz="1800"/>
              <a:t>поддержание и развитие единого экономического пространства РФ;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altLang="ru-RU" sz="1800"/>
              <a:t>повышение доступности финансовых услуг для субъектов экономической деятельности;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altLang="ru-RU" sz="1800"/>
              <a:t>преодоление и минимизация влияния несовершенной конкуренции на инфляцию;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altLang="ru-RU" sz="1800"/>
              <a:t>  содействие каждым субъектом Российской Федерации развитию конкуренции на товарных рынках.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ru-RU" altLang="ru-RU" sz="1800"/>
          </a:p>
          <a:p>
            <a:pPr>
              <a:buFont typeface="Wingdings" panose="05000000000000000000" pitchFamily="2" charset="2"/>
              <a:buChar char="ü"/>
            </a:pPr>
            <a:endParaRPr lang="ru-RU" altLang="ru-RU" sz="1800"/>
          </a:p>
          <a:p>
            <a:pPr>
              <a:buFont typeface="Wingdings" panose="05000000000000000000" pitchFamily="2" charset="2"/>
              <a:buChar char="ü"/>
            </a:pPr>
            <a:endParaRPr lang="ru-RU" altLang="ru-RU" sz="1800"/>
          </a:p>
          <a:p>
            <a:pPr>
              <a:buFont typeface="Wingdings" panose="05000000000000000000" pitchFamily="2" charset="2"/>
              <a:buChar char="ü"/>
            </a:pPr>
            <a:endParaRPr lang="ru-RU" altLang="ru-RU" sz="1800"/>
          </a:p>
          <a:p>
            <a:pPr>
              <a:buFont typeface="Wingdings" panose="05000000000000000000" pitchFamily="2" charset="2"/>
              <a:buChar char="ü"/>
            </a:pPr>
            <a:endParaRPr lang="ru-RU" altLang="ru-RU" sz="1800"/>
          </a:p>
          <a:p>
            <a:pPr>
              <a:buFont typeface="Wingdings" panose="05000000000000000000" pitchFamily="2" charset="2"/>
              <a:buChar char="ü"/>
            </a:pPr>
            <a:endParaRPr lang="ru-RU" altLang="ru-RU" sz="1800"/>
          </a:p>
          <a:p>
            <a:pPr>
              <a:buFont typeface="Wingdings" panose="05000000000000000000" pitchFamily="2" charset="2"/>
              <a:buChar char="ü"/>
            </a:pPr>
            <a:endParaRPr lang="ru-RU" altLang="ru-RU" sz="1800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2">
            <a:extLst>
              <a:ext uri="{FF2B5EF4-FFF2-40B4-BE49-F238E27FC236}">
                <a16:creationId xmlns:a16="http://schemas.microsoft.com/office/drawing/2014/main" xmlns="" id="{5C0CDC66-674F-416C-A8CE-408449233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99288" y="6607175"/>
            <a:ext cx="2133600" cy="30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9E0D29-FD40-4244-81F4-152B7F59D877}" type="slidenum">
              <a:rPr lang="ru-RU" altLang="ru-RU" sz="16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600">
              <a:solidFill>
                <a:srgbClr val="FFFFFF"/>
              </a:solidFill>
            </a:endParaRPr>
          </a:p>
        </p:txBody>
      </p:sp>
      <p:sp>
        <p:nvSpPr>
          <p:cNvPr id="14339" name="Заголовок 1">
            <a:extLst>
              <a:ext uri="{FF2B5EF4-FFF2-40B4-BE49-F238E27FC236}">
                <a16:creationId xmlns:a16="http://schemas.microsoft.com/office/drawing/2014/main" xmlns="" id="{79545687-9BB0-4AE5-B445-22FB1E411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346075"/>
          </a:xfrm>
        </p:spPr>
        <p:txBody>
          <a:bodyPr/>
          <a:lstStyle/>
          <a:p>
            <a:pPr algn="r"/>
            <a:r>
              <a:rPr lang="ru-RU" altLang="ru-RU" sz="2800" b="1">
                <a:solidFill>
                  <a:srgbClr val="FFFFFF"/>
                </a:solidFill>
              </a:rPr>
              <a:t>ПРИНЦИПЫ СТАНДАРТА</a:t>
            </a:r>
          </a:p>
        </p:txBody>
      </p:sp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98BEB98A-81C3-460C-B2D8-AF43DC223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9688" y="1557338"/>
            <a:ext cx="7318375" cy="4603750"/>
          </a:xfrm>
        </p:spPr>
        <p:txBody>
          <a:bodyPr/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ru-RU" dirty="0"/>
              <a:t>ориентация на потребителя;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ru-RU" dirty="0"/>
              <a:t>заинтересованность высшего должностного лица;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ru-RU" dirty="0"/>
              <a:t>системный подход;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ru-RU" dirty="0"/>
              <a:t>постоянное совершенствование деятельности;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ru-RU" dirty="0"/>
              <a:t>прозрачность деятельности.</a:t>
            </a:r>
          </a:p>
          <a:p>
            <a:pPr marL="0" indent="0">
              <a:buFontTx/>
              <a:buNone/>
              <a:defRPr/>
            </a:pPr>
            <a:endParaRPr lang="ru-RU" sz="1800" dirty="0"/>
          </a:p>
          <a:p>
            <a:pPr>
              <a:buFont typeface="Wingdings" panose="05000000000000000000" pitchFamily="2" charset="2"/>
              <a:buChar char="ü"/>
              <a:defRPr/>
            </a:pPr>
            <a:endParaRPr lang="ru-RU" sz="1800" dirty="0"/>
          </a:p>
          <a:p>
            <a:pPr>
              <a:buFont typeface="Wingdings" panose="05000000000000000000" pitchFamily="2" charset="2"/>
              <a:buChar char="ü"/>
              <a:defRPr/>
            </a:pPr>
            <a:endParaRPr lang="ru-RU" sz="1800" dirty="0"/>
          </a:p>
          <a:p>
            <a:pPr>
              <a:buFont typeface="Wingdings" panose="05000000000000000000" pitchFamily="2" charset="2"/>
              <a:buChar char="ü"/>
              <a:defRPr/>
            </a:pPr>
            <a:endParaRPr lang="ru-RU" sz="1800" dirty="0"/>
          </a:p>
          <a:p>
            <a:pPr>
              <a:buFont typeface="Wingdings" panose="05000000000000000000" pitchFamily="2" charset="2"/>
              <a:buChar char="ü"/>
              <a:defRPr/>
            </a:pPr>
            <a:endParaRPr lang="ru-RU" sz="1800" dirty="0"/>
          </a:p>
          <a:p>
            <a:pPr>
              <a:buFont typeface="Wingdings" panose="05000000000000000000" pitchFamily="2" charset="2"/>
              <a:buChar char="ü"/>
              <a:defRPr/>
            </a:pPr>
            <a:endParaRPr lang="ru-RU" sz="1800" dirty="0"/>
          </a:p>
          <a:p>
            <a:pPr>
              <a:buFont typeface="Wingdings" panose="05000000000000000000" pitchFamily="2" charset="2"/>
              <a:buChar char="ü"/>
              <a:defRPr/>
            </a:pPr>
            <a:endParaRPr lang="ru-RU" sz="1800" dirty="0"/>
          </a:p>
        </p:txBody>
      </p:sp>
      <p:pic>
        <p:nvPicPr>
          <p:cNvPr id="14341" name="Рисунок 1">
            <a:extLst>
              <a:ext uri="{FF2B5EF4-FFF2-40B4-BE49-F238E27FC236}">
                <a16:creationId xmlns:a16="http://schemas.microsoft.com/office/drawing/2014/main" xmlns="" id="{39178B63-F356-4FDF-935A-70ED8948DB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962025"/>
            <a:ext cx="13589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2">
            <a:extLst>
              <a:ext uri="{FF2B5EF4-FFF2-40B4-BE49-F238E27FC236}">
                <a16:creationId xmlns:a16="http://schemas.microsoft.com/office/drawing/2014/main" xmlns="" id="{4C00D3BF-6627-491A-AC75-C1D48F35A3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99288" y="6607175"/>
            <a:ext cx="2133600" cy="30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98F312-C251-4007-8513-93D833C059D8}" type="slidenum">
              <a:rPr lang="ru-RU" altLang="ru-RU" sz="16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600">
              <a:solidFill>
                <a:srgbClr val="FFFFFF"/>
              </a:solidFill>
            </a:endParaRPr>
          </a:p>
        </p:txBody>
      </p:sp>
      <p:sp>
        <p:nvSpPr>
          <p:cNvPr id="16387" name="Заголовок 1">
            <a:extLst>
              <a:ext uri="{FF2B5EF4-FFF2-40B4-BE49-F238E27FC236}">
                <a16:creationId xmlns:a16="http://schemas.microsoft.com/office/drawing/2014/main" xmlns="" id="{95587FDB-8ACC-4969-ACBD-130DD8288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346075"/>
          </a:xfrm>
        </p:spPr>
        <p:txBody>
          <a:bodyPr/>
          <a:lstStyle/>
          <a:p>
            <a:pPr algn="r"/>
            <a:r>
              <a:rPr lang="ru-RU" altLang="ru-RU" sz="2800" b="1">
                <a:solidFill>
                  <a:srgbClr val="FFFFFF"/>
                </a:solidFill>
              </a:rPr>
              <a:t>ОБЩИЕ ПОЛОЖЕНИЯ</a:t>
            </a:r>
          </a:p>
        </p:txBody>
      </p:sp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42D41CCB-757F-4D2F-8A1B-229B5EAC1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000125"/>
            <a:ext cx="7993062" cy="5607050"/>
          </a:xfrm>
        </p:spPr>
        <p:txBody>
          <a:bodyPr/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dirty="0"/>
              <a:t>Внедрение стандарта осуществляется на основании решения высшего должностного лица.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dirty="0"/>
              <a:t>Может предусматривать использование проектного подхода.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dirty="0"/>
              <a:t>Предполагает определение в ОИВ субъекта РФ: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ru-RU" sz="1400" i="1" dirty="0"/>
              <a:t>должностных лиц, занимающих должности не ниже заместителя руководителя;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ru-RU" sz="1400" i="1" dirty="0"/>
              <a:t>структурных подразделений, ответственных за разработку и реализацию планов мероприятий («дорожных карт») по содействию развитию конкуренции в подведомственной сфере деятельности;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dirty="0"/>
              <a:t>Предусматривает планомерное увеличение финансирования за счет средств бюджетов всех уровней мероприятий, направленных на развитие частного сектора экономики, при одновременном сокращении бюджетных расходов в рыночных отраслях (сферах) экономики.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dirty="0"/>
              <a:t>Обязательность размещения в сети «Интернет» информации и документов о внедрении стандарта (не реже чем раз в квартал) и сведений об эффекте, достигнутом при внедрении стандарта (не реже чем раз в год).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dirty="0"/>
              <a:t>Учет результатов работы ОИВ субъекта и ОМС по внедрению стандарта и реализации «дорожной карты» при принятии решений о поощрении их руководителей.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endParaRPr lang="ru-RU" sz="1600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endParaRPr lang="ru-RU" sz="1800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endParaRPr lang="ru-RU" sz="1600" dirty="0"/>
          </a:p>
          <a:p>
            <a:pPr marL="0" indent="0">
              <a:buFontTx/>
              <a:buNone/>
              <a:defRPr/>
            </a:pPr>
            <a:endParaRPr lang="ru-RU" sz="1800" dirty="0"/>
          </a:p>
          <a:p>
            <a:pPr marL="0" indent="0">
              <a:buFontTx/>
              <a:buNone/>
              <a:defRPr/>
            </a:pPr>
            <a:endParaRPr lang="ru-RU" sz="1800" dirty="0"/>
          </a:p>
          <a:p>
            <a:pPr marL="0" indent="0">
              <a:buFontTx/>
              <a:buNone/>
              <a:defRPr/>
            </a:pPr>
            <a:endParaRPr lang="ru-RU" sz="1800" dirty="0"/>
          </a:p>
          <a:p>
            <a:pPr marL="0" indent="0">
              <a:buFontTx/>
              <a:buNone/>
              <a:defRPr/>
            </a:pPr>
            <a:endParaRPr lang="ru-RU" sz="1800" dirty="0"/>
          </a:p>
          <a:p>
            <a:pPr>
              <a:buFont typeface="Wingdings" panose="05000000000000000000" pitchFamily="2" charset="2"/>
              <a:buChar char="ü"/>
              <a:defRPr/>
            </a:pPr>
            <a:endParaRPr lang="ru-RU" sz="1800" dirty="0"/>
          </a:p>
          <a:p>
            <a:pPr>
              <a:buFont typeface="Wingdings" panose="05000000000000000000" pitchFamily="2" charset="2"/>
              <a:buChar char="ü"/>
              <a:defRPr/>
            </a:pPr>
            <a:endParaRPr lang="ru-RU" sz="1800" dirty="0"/>
          </a:p>
          <a:p>
            <a:pPr>
              <a:buFont typeface="Wingdings" panose="05000000000000000000" pitchFamily="2" charset="2"/>
              <a:buChar char="ü"/>
              <a:defRPr/>
            </a:pPr>
            <a:endParaRPr lang="ru-RU" sz="1800" dirty="0"/>
          </a:p>
          <a:p>
            <a:pPr>
              <a:buFont typeface="Wingdings" panose="05000000000000000000" pitchFamily="2" charset="2"/>
              <a:buChar char="ü"/>
              <a:defRPr/>
            </a:pPr>
            <a:endParaRPr lang="ru-RU" sz="1800" dirty="0"/>
          </a:p>
          <a:p>
            <a:pPr>
              <a:buFont typeface="Wingdings" panose="05000000000000000000" pitchFamily="2" charset="2"/>
              <a:buChar char="ü"/>
              <a:defRPr/>
            </a:pPr>
            <a:endParaRPr lang="ru-RU" sz="1800" dirty="0"/>
          </a:p>
          <a:p>
            <a:pPr>
              <a:buFont typeface="Wingdings" panose="05000000000000000000" pitchFamily="2" charset="2"/>
              <a:buChar char="ü"/>
              <a:defRPr/>
            </a:pPr>
            <a:endParaRPr lang="ru-RU" sz="1800" dirty="0"/>
          </a:p>
        </p:txBody>
      </p:sp>
      <p:pic>
        <p:nvPicPr>
          <p:cNvPr id="16389" name="Рисунок 1">
            <a:extLst>
              <a:ext uri="{FF2B5EF4-FFF2-40B4-BE49-F238E27FC236}">
                <a16:creationId xmlns:a16="http://schemas.microsoft.com/office/drawing/2014/main" xmlns="" id="{61FD6EC7-7CAA-49EB-9E1E-5828CE19D4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000125"/>
            <a:ext cx="13589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2">
            <a:extLst>
              <a:ext uri="{FF2B5EF4-FFF2-40B4-BE49-F238E27FC236}">
                <a16:creationId xmlns:a16="http://schemas.microsoft.com/office/drawing/2014/main" xmlns="" id="{12E149DE-89A3-4321-9197-36339FEDEA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99288" y="6607175"/>
            <a:ext cx="2133600" cy="30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55286D1-4A49-4CF5-9017-9A74F2244E7B}" type="slidenum">
              <a:rPr lang="ru-RU" altLang="ru-RU" sz="16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600">
              <a:solidFill>
                <a:srgbClr val="FFFFFF"/>
              </a:solidFill>
            </a:endParaRPr>
          </a:p>
        </p:txBody>
      </p:sp>
      <p:sp>
        <p:nvSpPr>
          <p:cNvPr id="18435" name="Заголовок 1">
            <a:extLst>
              <a:ext uri="{FF2B5EF4-FFF2-40B4-BE49-F238E27FC236}">
                <a16:creationId xmlns:a16="http://schemas.microsoft.com/office/drawing/2014/main" xmlns="" id="{4A05BCA6-0B21-42B2-BDAA-F6EBA274B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346075"/>
          </a:xfrm>
        </p:spPr>
        <p:txBody>
          <a:bodyPr/>
          <a:lstStyle/>
          <a:p>
            <a:pPr algn="r"/>
            <a:r>
              <a:rPr lang="ru-RU" altLang="ru-RU" sz="2400" b="1">
                <a:solidFill>
                  <a:srgbClr val="FFFFFF"/>
                </a:solidFill>
              </a:rPr>
              <a:t>МЕРОПРИЯТИЯ СТАНДАРТА</a:t>
            </a:r>
          </a:p>
        </p:txBody>
      </p:sp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72062A17-07A6-448D-9315-3E3F253A0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988" y="1598613"/>
            <a:ext cx="7993062" cy="4805362"/>
          </a:xfrm>
        </p:spPr>
        <p:txBody>
          <a:bodyPr/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ru-RU" sz="2200" dirty="0"/>
              <a:t>Определение уполномоченного органа.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ru-RU" sz="2200" dirty="0"/>
              <a:t>Создание коллегиального органа.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ru-RU" sz="2400" b="1" dirty="0"/>
              <a:t>Разработка и утверждение перечня рынков.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ru-RU" sz="2400" b="1" dirty="0"/>
              <a:t>Разработка  и утверждение «дорожной карты».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ru-RU" sz="2200" dirty="0"/>
              <a:t>Проведение мониторинга.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ru-RU" sz="2200" dirty="0"/>
              <a:t>Создание и реализация механизмов общественного контроля за деятельностью субъектов естественных монополий.</a:t>
            </a:r>
          </a:p>
          <a:p>
            <a:pPr marL="0" indent="0">
              <a:spcBef>
                <a:spcPts val="1200"/>
              </a:spcBef>
              <a:buFontTx/>
              <a:buNone/>
              <a:defRPr/>
            </a:pPr>
            <a:endParaRPr lang="ru-RU" sz="2200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endParaRPr lang="ru-RU" sz="2000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endParaRPr lang="ru-RU" sz="2000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endParaRPr lang="ru-RU" sz="2000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endParaRPr lang="ru-RU" sz="2000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endParaRPr lang="ru-RU" sz="1600" dirty="0"/>
          </a:p>
          <a:p>
            <a:pPr marL="0" indent="0">
              <a:buFontTx/>
              <a:buNone/>
              <a:defRPr/>
            </a:pPr>
            <a:endParaRPr lang="ru-RU" sz="1800" dirty="0"/>
          </a:p>
          <a:p>
            <a:pPr marL="0" indent="0">
              <a:buFontTx/>
              <a:buNone/>
              <a:defRPr/>
            </a:pPr>
            <a:endParaRPr lang="ru-RU" sz="1800" dirty="0"/>
          </a:p>
          <a:p>
            <a:pPr marL="0" indent="0">
              <a:buFontTx/>
              <a:buNone/>
              <a:defRPr/>
            </a:pPr>
            <a:endParaRPr lang="ru-RU" sz="1800" dirty="0"/>
          </a:p>
          <a:p>
            <a:pPr marL="0" indent="0">
              <a:buFontTx/>
              <a:buNone/>
              <a:defRPr/>
            </a:pPr>
            <a:endParaRPr lang="ru-RU" sz="1800" dirty="0"/>
          </a:p>
          <a:p>
            <a:pPr>
              <a:buFont typeface="Wingdings" panose="05000000000000000000" pitchFamily="2" charset="2"/>
              <a:buChar char="ü"/>
              <a:defRPr/>
            </a:pPr>
            <a:endParaRPr lang="ru-RU" sz="1800" dirty="0"/>
          </a:p>
          <a:p>
            <a:pPr>
              <a:buFont typeface="Wingdings" panose="05000000000000000000" pitchFamily="2" charset="2"/>
              <a:buChar char="ü"/>
              <a:defRPr/>
            </a:pPr>
            <a:endParaRPr lang="ru-RU" sz="1800" dirty="0"/>
          </a:p>
          <a:p>
            <a:pPr>
              <a:buFont typeface="Wingdings" panose="05000000000000000000" pitchFamily="2" charset="2"/>
              <a:buChar char="ü"/>
              <a:defRPr/>
            </a:pPr>
            <a:endParaRPr lang="ru-RU" sz="1800" dirty="0"/>
          </a:p>
          <a:p>
            <a:pPr>
              <a:buFont typeface="Wingdings" panose="05000000000000000000" pitchFamily="2" charset="2"/>
              <a:buChar char="ü"/>
              <a:defRPr/>
            </a:pPr>
            <a:endParaRPr lang="ru-RU" sz="1800" dirty="0"/>
          </a:p>
          <a:p>
            <a:pPr>
              <a:buFont typeface="Wingdings" panose="05000000000000000000" pitchFamily="2" charset="2"/>
              <a:buChar char="ü"/>
              <a:defRPr/>
            </a:pPr>
            <a:endParaRPr lang="ru-RU" sz="1800" dirty="0"/>
          </a:p>
          <a:p>
            <a:pPr>
              <a:buFont typeface="Wingdings" panose="05000000000000000000" pitchFamily="2" charset="2"/>
              <a:buChar char="ü"/>
              <a:defRPr/>
            </a:pPr>
            <a:endParaRPr lang="ru-RU" sz="1800" dirty="0"/>
          </a:p>
        </p:txBody>
      </p:sp>
      <p:pic>
        <p:nvPicPr>
          <p:cNvPr id="18437" name="Рисунок 1">
            <a:extLst>
              <a:ext uri="{FF2B5EF4-FFF2-40B4-BE49-F238E27FC236}">
                <a16:creationId xmlns:a16="http://schemas.microsoft.com/office/drawing/2014/main" xmlns="" id="{5FD14A9A-3F3A-41E0-A43F-65F09F4ABF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80975" y="908050"/>
            <a:ext cx="13589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2">
            <a:extLst>
              <a:ext uri="{FF2B5EF4-FFF2-40B4-BE49-F238E27FC236}">
                <a16:creationId xmlns:a16="http://schemas.microsoft.com/office/drawing/2014/main" xmlns="" id="{7522A626-E856-4D9C-88E3-37397CF97A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99288" y="6607175"/>
            <a:ext cx="2133600" cy="30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0ECD58-89DA-4FE6-B16C-F6350FFDE7F7}" type="slidenum">
              <a:rPr lang="ru-RU" altLang="ru-RU" sz="16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1600">
              <a:solidFill>
                <a:srgbClr val="FFFFFF"/>
              </a:solidFill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DF5DD73E-A4B8-4002-8A21-166B1A8E0F40}"/>
              </a:ext>
            </a:extLst>
          </p:cNvPr>
          <p:cNvSpPr txBox="1">
            <a:spLocks/>
          </p:cNvSpPr>
          <p:nvPr/>
        </p:nvSpPr>
        <p:spPr bwMode="auto">
          <a:xfrm>
            <a:off x="107950" y="0"/>
            <a:ext cx="902493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ru-RU" sz="2800" b="1" kern="0" dirty="0">
                <a:solidFill>
                  <a:schemeClr val="bg1"/>
                </a:solidFill>
              </a:rPr>
              <a:t> Разработка «дорожной карты»</a:t>
            </a:r>
          </a:p>
        </p:txBody>
      </p:sp>
      <p:sp>
        <p:nvSpPr>
          <p:cNvPr id="20484" name="Прямоугольник 5">
            <a:extLst>
              <a:ext uri="{FF2B5EF4-FFF2-40B4-BE49-F238E27FC236}">
                <a16:creationId xmlns:a16="http://schemas.microsoft.com/office/drawing/2014/main" xmlns="" id="{C2877949-D70A-4792-A832-8ABB09927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7950" y="1071563"/>
            <a:ext cx="8785225" cy="578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15975" indent="-45720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altLang="ru-RU" sz="2000">
                <a:solidFill>
                  <a:schemeClr val="accent2"/>
                </a:solidFill>
              </a:rPr>
              <a:t>Утверждение «дорожной карты» осуществляется высшим должностным лицом.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altLang="ru-RU" sz="2000">
                <a:solidFill>
                  <a:schemeClr val="accent2"/>
                </a:solidFill>
              </a:rPr>
              <a:t>Разрабатывается на основе анализа результатов мониторинга, лучших практик работы ОИВ субъекта, информации территориальных органов ФОИВ, ТУ ЦБ РФ и иных источников информации.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altLang="ru-RU" sz="2000">
                <a:solidFill>
                  <a:schemeClr val="accent2"/>
                </a:solidFill>
              </a:rPr>
              <a:t>Наряду с мероприятиями, сформированными в целях достижения ключевых показателей предусматривает системные мероприятия, направленные на развитие конкуренции в субъекте РФ.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altLang="ru-RU" sz="2000">
                <a:solidFill>
                  <a:schemeClr val="accent2"/>
                </a:solidFill>
              </a:rPr>
              <a:t>Ежегодно вносятся изменения с учетом анализа результатов мониторинга и получаемой информации. 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altLang="ru-RU" sz="2000">
                <a:solidFill>
                  <a:schemeClr val="accent2"/>
                </a:solidFill>
              </a:rPr>
              <a:t>Не допускается включение в «дорожную карту» фактически выполненных мероприятий с достигнутыми ключевыми показателями.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endParaRPr lang="ru-RU" altLang="ru-RU" sz="2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29412</TotalTime>
  <Words>1003</Words>
  <Application>Microsoft Office PowerPoint</Application>
  <PresentationFormat>Экран (4:3)</PresentationFormat>
  <Paragraphs>153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Оформление по умолчанию</vt:lpstr>
      <vt:lpstr>Слайд 1</vt:lpstr>
      <vt:lpstr>Слайд 2</vt:lpstr>
      <vt:lpstr>Слайд 3</vt:lpstr>
      <vt:lpstr>Слайд 4</vt:lpstr>
      <vt:lpstr>ЦЕЛИ СТАНДАРТА</vt:lpstr>
      <vt:lpstr>ПРИНЦИПЫ СТАНДАРТА</vt:lpstr>
      <vt:lpstr>ОБЩИЕ ПОЛОЖЕНИЯ</vt:lpstr>
      <vt:lpstr>МЕРОПРИЯТИЯ СТАНДАРТА</vt:lpstr>
      <vt:lpstr>Слайд 9</vt:lpstr>
      <vt:lpstr>Слайд 10</vt:lpstr>
      <vt:lpstr>Слайд 11</vt:lpstr>
      <vt:lpstr>Слайд 12</vt:lpstr>
    </vt:vector>
  </TitlesOfParts>
  <Company>ФАС России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Кашунина Ирина Валерьевна</dc:creator>
  <cp:lastModifiedBy>to87-omaev</cp:lastModifiedBy>
  <cp:revision>1900</cp:revision>
  <cp:lastPrinted>2018-01-25T07:21:09Z</cp:lastPrinted>
  <dcterms:created xsi:type="dcterms:W3CDTF">2011-08-24T07:02:51Z</dcterms:created>
  <dcterms:modified xsi:type="dcterms:W3CDTF">2019-05-28T00:36:14Z</dcterms:modified>
</cp:coreProperties>
</file>