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4"/>
  </p:notesMasterIdLst>
  <p:sldIdLst>
    <p:sldId id="256" r:id="rId2"/>
    <p:sldId id="726" r:id="rId3"/>
    <p:sldId id="715" r:id="rId4"/>
    <p:sldId id="753" r:id="rId5"/>
    <p:sldId id="742" r:id="rId6"/>
    <p:sldId id="754" r:id="rId7"/>
    <p:sldId id="752" r:id="rId8"/>
    <p:sldId id="746" r:id="rId9"/>
    <p:sldId id="755" r:id="rId10"/>
    <p:sldId id="743" r:id="rId11"/>
    <p:sldId id="747" r:id="rId12"/>
    <p:sldId id="596" r:id="rId13"/>
  </p:sldIdLst>
  <p:sldSz cx="9144000" cy="6858000" type="screen4x3"/>
  <p:notesSz cx="6797675" cy="9926638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3E3E9F"/>
    <a:srgbClr val="008080"/>
    <a:srgbClr val="F24848"/>
    <a:srgbClr val="FC673E"/>
    <a:srgbClr val="E5A391"/>
    <a:srgbClr val="FF6600"/>
    <a:srgbClr val="FF3300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335" autoAdjust="0"/>
    <p:restoredTop sz="94627" autoAdjust="0"/>
  </p:normalViewPr>
  <p:slideViewPr>
    <p:cSldViewPr>
      <p:cViewPr varScale="1">
        <p:scale>
          <a:sx n="87" d="100"/>
          <a:sy n="87" d="100"/>
        </p:scale>
        <p:origin x="1656" y="1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536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2">
            <a:extLst>
              <a:ext uri="{FF2B5EF4-FFF2-40B4-BE49-F238E27FC236}">
                <a16:creationId xmlns:a16="http://schemas.microsoft.com/office/drawing/2014/main" id="{0E3880CE-B934-41B3-8819-E8064D8F20F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25" tIns="46411" rIns="92825" bIns="46411" numCol="1" anchor="t" anchorCtr="0" compatLnSpc="1">
            <a:prstTxWarp prst="textNoShape">
              <a:avLst/>
            </a:prstTxWarp>
          </a:bodyPr>
          <a:lstStyle>
            <a:lvl1pPr defTabSz="928394" eaLnBrk="1" hangingPunct="1">
              <a:defRPr sz="1200"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2035" name="Rectangle 3">
            <a:extLst>
              <a:ext uri="{FF2B5EF4-FFF2-40B4-BE49-F238E27FC236}">
                <a16:creationId xmlns:a16="http://schemas.microsoft.com/office/drawing/2014/main" id="{0DE32AAA-A5FC-4A23-BDCF-15E7EFD5171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48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25" tIns="46411" rIns="92825" bIns="46411" numCol="1" anchor="t" anchorCtr="0" compatLnSpc="1">
            <a:prstTxWarp prst="textNoShape">
              <a:avLst/>
            </a:prstTxWarp>
          </a:bodyPr>
          <a:lstStyle>
            <a:lvl1pPr algn="r" defTabSz="928394" eaLnBrk="1" hangingPunct="1">
              <a:defRPr sz="1200"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89B375A4-0678-4D7C-A273-3D66CB10BB18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2338" y="746125"/>
            <a:ext cx="4954587" cy="37179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2037" name="Rectangle 5">
            <a:extLst>
              <a:ext uri="{FF2B5EF4-FFF2-40B4-BE49-F238E27FC236}">
                <a16:creationId xmlns:a16="http://schemas.microsoft.com/office/drawing/2014/main" id="{8F9DC742-7C51-4A25-9FF8-9C3197811B57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1700"/>
            <a:ext cx="5438775" cy="446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25" tIns="46411" rIns="92825" bIns="4641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noProof="0"/>
              <a:t>Образец текста</a:t>
            </a:r>
          </a:p>
          <a:p>
            <a:pPr lvl="1"/>
            <a:r>
              <a:rPr lang="ru-RU" altLang="ru-RU" noProof="0"/>
              <a:t>Второй уровень</a:t>
            </a:r>
          </a:p>
          <a:p>
            <a:pPr lvl="2"/>
            <a:r>
              <a:rPr lang="ru-RU" altLang="ru-RU" noProof="0"/>
              <a:t>Третий уровень</a:t>
            </a:r>
          </a:p>
          <a:p>
            <a:pPr lvl="3"/>
            <a:r>
              <a:rPr lang="ru-RU" altLang="ru-RU" noProof="0"/>
              <a:t>Четвертый уровень</a:t>
            </a:r>
          </a:p>
          <a:p>
            <a:pPr lvl="4"/>
            <a:r>
              <a:rPr lang="ru-RU" altLang="ru-RU" noProof="0"/>
              <a:t>Пятый уровень</a:t>
            </a:r>
          </a:p>
        </p:txBody>
      </p:sp>
      <p:sp>
        <p:nvSpPr>
          <p:cNvPr id="172038" name="Rectangle 6">
            <a:extLst>
              <a:ext uri="{FF2B5EF4-FFF2-40B4-BE49-F238E27FC236}">
                <a16:creationId xmlns:a16="http://schemas.microsoft.com/office/drawing/2014/main" id="{00BD2BBF-A329-4EA4-AAF4-851DF30E0250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4813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25" tIns="46411" rIns="92825" bIns="46411" numCol="1" anchor="b" anchorCtr="0" compatLnSpc="1">
            <a:prstTxWarp prst="textNoShape">
              <a:avLst/>
            </a:prstTxWarp>
          </a:bodyPr>
          <a:lstStyle>
            <a:lvl1pPr defTabSz="928394" eaLnBrk="1" hangingPunct="1">
              <a:defRPr sz="1200"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2039" name="Rectangle 7">
            <a:extLst>
              <a:ext uri="{FF2B5EF4-FFF2-40B4-BE49-F238E27FC236}">
                <a16:creationId xmlns:a16="http://schemas.microsoft.com/office/drawing/2014/main" id="{0F8D3D67-668F-4622-A3D5-2B9EF46467A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4813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25" tIns="46411" rIns="92825" bIns="46411" numCol="1" anchor="b" anchorCtr="0" compatLnSpc="1">
            <a:prstTxWarp prst="textNoShape">
              <a:avLst/>
            </a:prstTxWarp>
          </a:bodyPr>
          <a:lstStyle>
            <a:lvl1pPr algn="r" defTabSz="925513" eaLnBrk="1" hangingPunct="1">
              <a:defRPr sz="1200"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fld id="{A0B0A277-F72A-4820-80E5-9695A205A8F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MS PGothic" panose="020B0600070205080204" pitchFamily="34" charset="-128"/>
        <a:cs typeface="MS PGothic" pitchFamily="34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MS PGothic" panose="020B0600070205080204" pitchFamily="34" charset="-128"/>
        <a:cs typeface="MS PGothic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MS PGothic" panose="020B0600070205080204" pitchFamily="34" charset="-128"/>
        <a:cs typeface="MS PGothic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MS PGothic" panose="020B0600070205080204" pitchFamily="34" charset="-128"/>
        <a:cs typeface="MS PGothic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MS PGothic" panose="020B0600070205080204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Образ слайда 1">
            <a:extLst>
              <a:ext uri="{FF2B5EF4-FFF2-40B4-BE49-F238E27FC236}">
                <a16:creationId xmlns:a16="http://schemas.microsoft.com/office/drawing/2014/main" id="{7CA5241E-590E-4F4E-8859-52A75F648DC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Заметки 2">
            <a:extLst>
              <a:ext uri="{FF2B5EF4-FFF2-40B4-BE49-F238E27FC236}">
                <a16:creationId xmlns:a16="http://schemas.microsoft.com/office/drawing/2014/main" id="{9E037FC8-C046-44EE-8804-FB7382697A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/>
          </a:p>
        </p:txBody>
      </p:sp>
      <p:sp>
        <p:nvSpPr>
          <p:cNvPr id="5124" name="Номер слайда 3">
            <a:extLst>
              <a:ext uri="{FF2B5EF4-FFF2-40B4-BE49-F238E27FC236}">
                <a16:creationId xmlns:a16="http://schemas.microsoft.com/office/drawing/2014/main" id="{9032252C-320B-4736-BE04-360BB4C366A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5513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25513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25513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25513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25513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3D974C71-EF43-484F-AEA4-D6255FCA20AB}" type="slidenum">
              <a:rPr lang="ru-RU" altLang="ru-RU" sz="1200" smtClean="0"/>
              <a:pPr/>
              <a:t>1</a:t>
            </a:fld>
            <a:endParaRPr lang="ru-RU" altLang="ru-RU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Образ слайда 1">
            <a:extLst>
              <a:ext uri="{FF2B5EF4-FFF2-40B4-BE49-F238E27FC236}">
                <a16:creationId xmlns:a16="http://schemas.microsoft.com/office/drawing/2014/main" id="{F1D888DC-4D62-427A-97E6-591213AA890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71" name="Заметки 2">
            <a:extLst>
              <a:ext uri="{FF2B5EF4-FFF2-40B4-BE49-F238E27FC236}">
                <a16:creationId xmlns:a16="http://schemas.microsoft.com/office/drawing/2014/main" id="{B8611CEB-8738-4DF2-B504-312032D158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/>
          </a:p>
        </p:txBody>
      </p:sp>
      <p:sp>
        <p:nvSpPr>
          <p:cNvPr id="7172" name="Номер слайда 3">
            <a:extLst>
              <a:ext uri="{FF2B5EF4-FFF2-40B4-BE49-F238E27FC236}">
                <a16:creationId xmlns:a16="http://schemas.microsoft.com/office/drawing/2014/main" id="{F34A310A-2642-43DA-B80E-3C5B48B678A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5513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25513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25513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25513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25513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C62B58F6-B38E-46F3-B8A9-93157AFEF2ED}" type="slidenum">
              <a:rPr lang="ru-RU" altLang="ru-RU" sz="1200" smtClean="0"/>
              <a:pPr/>
              <a:t>2</a:t>
            </a:fld>
            <a:endParaRPr lang="ru-RU" altLang="ru-RU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3">
            <a:extLst>
              <a:ext uri="{FF2B5EF4-FFF2-40B4-BE49-F238E27FC236}">
                <a16:creationId xmlns:a16="http://schemas.microsoft.com/office/drawing/2014/main" id="{63D44654-50A6-4403-90CF-F01ED5E9A272}"/>
              </a:ext>
            </a:extLst>
          </p:cNvPr>
          <p:cNvSpPr>
            <a:spLocks/>
          </p:cNvSpPr>
          <p:nvPr/>
        </p:nvSpPr>
        <p:spPr bwMode="auto">
          <a:xfrm>
            <a:off x="3851275" y="9480550"/>
            <a:ext cx="2944813" cy="498475"/>
          </a:xfrm>
          <a:custGeom>
            <a:avLst/>
            <a:gdLst>
              <a:gd name="T0" fmla="*/ 2147483646 w 21600"/>
              <a:gd name="T1" fmla="*/ 0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0 w 21600"/>
              <a:gd name="T7" fmla="*/ 2147483646 h 21600"/>
              <a:gd name="T8" fmla="*/ 17694720 60000 65536"/>
              <a:gd name="T9" fmla="*/ 0 60000 65536"/>
              <a:gd name="T10" fmla="*/ 5898240 60000 65536"/>
              <a:gd name="T11" fmla="*/ 1179648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589" tIns="46795" rIns="93589" bIns="46795" anchor="b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/>
            <a:fld id="{87EB1DBD-B03D-4C92-8867-8003A8C98492}" type="slidenum">
              <a:rPr lang="ru-RU" altLang="ru-RU" sz="1800">
                <a:solidFill>
                  <a:srgbClr val="000000"/>
                </a:solidFill>
              </a:rPr>
              <a:pPr algn="r"/>
              <a:t>5</a:t>
            </a:fld>
            <a:endParaRPr lang="ru-RU" altLang="ru-RU" sz="18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2035402-33BA-4C1C-A601-00545C2CCEFC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0" y="0"/>
            <a:ext cx="0" cy="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</a:ln>
        </p:spPr>
      </p:sp>
      <p:sp>
        <p:nvSpPr>
          <p:cNvPr id="11268" name="Rectangle 3">
            <a:extLst>
              <a:ext uri="{FF2B5EF4-FFF2-40B4-BE49-F238E27FC236}">
                <a16:creationId xmlns:a16="http://schemas.microsoft.com/office/drawing/2014/main" id="{38015B47-ED25-4BF7-A422-024AC7E7A6AB}"/>
              </a:ext>
            </a:extLst>
          </p:cNvPr>
          <p:cNvSpPr>
            <a:spLocks noGrp="1"/>
          </p:cNvSpPr>
          <p:nvPr>
            <p:ph type="body" sz="quarter" idx="1"/>
          </p:nvPr>
        </p:nvSpPr>
        <p:spPr>
          <a:xfrm>
            <a:off x="0" y="0"/>
            <a:ext cx="0" cy="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688" tIns="45344" rIns="90688" bIns="45344"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Образ слайда 1">
            <a:extLst>
              <a:ext uri="{FF2B5EF4-FFF2-40B4-BE49-F238E27FC236}">
                <a16:creationId xmlns:a16="http://schemas.microsoft.com/office/drawing/2014/main" id="{EB9AB3FD-B07A-4691-A3E3-96642CD68F2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Заметки 2">
            <a:extLst>
              <a:ext uri="{FF2B5EF4-FFF2-40B4-BE49-F238E27FC236}">
                <a16:creationId xmlns:a16="http://schemas.microsoft.com/office/drawing/2014/main" id="{CF11205D-85FE-436D-A122-3221AA34DD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/>
          </a:p>
        </p:txBody>
      </p:sp>
      <p:sp>
        <p:nvSpPr>
          <p:cNvPr id="14340" name="Номер слайда 3">
            <a:extLst>
              <a:ext uri="{FF2B5EF4-FFF2-40B4-BE49-F238E27FC236}">
                <a16:creationId xmlns:a16="http://schemas.microsoft.com/office/drawing/2014/main" id="{23046804-27EB-4F67-BD1A-5616E5B5177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5513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25513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25513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25513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25513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D831C65E-4D3E-4691-BD2A-64ABD2872B43}" type="slidenum">
              <a:rPr lang="ru-RU" altLang="ru-RU" sz="1200" smtClean="0">
                <a:solidFill>
                  <a:srgbClr val="000000"/>
                </a:solidFill>
              </a:rPr>
              <a:pPr/>
              <a:t>7</a:t>
            </a:fld>
            <a:endParaRPr lang="ru-RU" altLang="ru-RU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Образ слайда 1">
            <a:extLst>
              <a:ext uri="{FF2B5EF4-FFF2-40B4-BE49-F238E27FC236}">
                <a16:creationId xmlns:a16="http://schemas.microsoft.com/office/drawing/2014/main" id="{8F2BC923-8FC9-4790-95AD-517440E3160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7" name="Заметки 2">
            <a:extLst>
              <a:ext uri="{FF2B5EF4-FFF2-40B4-BE49-F238E27FC236}">
                <a16:creationId xmlns:a16="http://schemas.microsoft.com/office/drawing/2014/main" id="{D856CCB9-D1D6-4BD6-8BDE-A4F82FEDF8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/>
          </a:p>
        </p:txBody>
      </p:sp>
      <p:sp>
        <p:nvSpPr>
          <p:cNvPr id="16388" name="Номер слайда 3">
            <a:extLst>
              <a:ext uri="{FF2B5EF4-FFF2-40B4-BE49-F238E27FC236}">
                <a16:creationId xmlns:a16="http://schemas.microsoft.com/office/drawing/2014/main" id="{4A75D8C6-A677-4716-98F8-A6C42981870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5513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25513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25513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25513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25513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D523D866-34F7-4542-9C1E-1F2EC1E610F7}" type="slidenum">
              <a:rPr lang="ru-RU" altLang="ru-RU" sz="1200" smtClean="0"/>
              <a:pPr/>
              <a:t>8</a:t>
            </a:fld>
            <a:endParaRPr lang="ru-RU" altLang="ru-RU" sz="12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Образ слайда 1">
            <a:extLst>
              <a:ext uri="{FF2B5EF4-FFF2-40B4-BE49-F238E27FC236}">
                <a16:creationId xmlns:a16="http://schemas.microsoft.com/office/drawing/2014/main" id="{B249B730-4284-4589-A31D-07631A22F84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5" name="Заметки 2">
            <a:extLst>
              <a:ext uri="{FF2B5EF4-FFF2-40B4-BE49-F238E27FC236}">
                <a16:creationId xmlns:a16="http://schemas.microsoft.com/office/drawing/2014/main" id="{7C0A5A94-D15D-4A00-8EEB-50FCE766FF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/>
          </a:p>
        </p:txBody>
      </p:sp>
      <p:sp>
        <p:nvSpPr>
          <p:cNvPr id="18436" name="Номер слайда 3">
            <a:extLst>
              <a:ext uri="{FF2B5EF4-FFF2-40B4-BE49-F238E27FC236}">
                <a16:creationId xmlns:a16="http://schemas.microsoft.com/office/drawing/2014/main" id="{ADC20201-E4CE-4E36-9E70-F473D55374A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5513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25513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25513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25513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25513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1B4CC08C-4E94-46AB-99AA-271602E23225}" type="slidenum">
              <a:rPr lang="ru-RU" altLang="ru-RU" sz="1200" smtClean="0"/>
              <a:pPr/>
              <a:t>9</a:t>
            </a:fld>
            <a:endParaRPr lang="ru-RU" altLang="ru-RU" sz="120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3">
            <a:extLst>
              <a:ext uri="{FF2B5EF4-FFF2-40B4-BE49-F238E27FC236}">
                <a16:creationId xmlns:a16="http://schemas.microsoft.com/office/drawing/2014/main" id="{87D80587-5C36-4587-99D1-0F4C4CEDD994}"/>
              </a:ext>
            </a:extLst>
          </p:cNvPr>
          <p:cNvSpPr>
            <a:spLocks/>
          </p:cNvSpPr>
          <p:nvPr/>
        </p:nvSpPr>
        <p:spPr bwMode="auto">
          <a:xfrm>
            <a:off x="3851275" y="9480550"/>
            <a:ext cx="2944813" cy="498475"/>
          </a:xfrm>
          <a:custGeom>
            <a:avLst/>
            <a:gdLst>
              <a:gd name="T0" fmla="*/ 2147483646 w 21600"/>
              <a:gd name="T1" fmla="*/ 0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0 w 21600"/>
              <a:gd name="T7" fmla="*/ 2147483646 h 21600"/>
              <a:gd name="T8" fmla="*/ 17694720 60000 65536"/>
              <a:gd name="T9" fmla="*/ 0 60000 65536"/>
              <a:gd name="T10" fmla="*/ 5898240 60000 65536"/>
              <a:gd name="T11" fmla="*/ 1179648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589" tIns="46795" rIns="93589" bIns="46795" anchor="b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/>
            <a:fld id="{47C7A45B-8A4E-4EC1-967F-BB6608297699}" type="slidenum">
              <a:rPr lang="ru-RU" altLang="ru-RU" sz="1800">
                <a:solidFill>
                  <a:srgbClr val="000000"/>
                </a:solidFill>
              </a:rPr>
              <a:pPr algn="r"/>
              <a:t>10</a:t>
            </a:fld>
            <a:endParaRPr lang="ru-RU" altLang="ru-RU" sz="18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C7731A2-B5AD-44AA-A975-C45E805ECE74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0" y="0"/>
            <a:ext cx="0" cy="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</a:ln>
        </p:spPr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id="{F447BDAF-97C3-48C8-829A-D50C6A3AFA5E}"/>
              </a:ext>
            </a:extLst>
          </p:cNvPr>
          <p:cNvSpPr>
            <a:spLocks noGrp="1"/>
          </p:cNvSpPr>
          <p:nvPr>
            <p:ph type="body" sz="quarter" idx="1"/>
          </p:nvPr>
        </p:nvSpPr>
        <p:spPr>
          <a:xfrm>
            <a:off x="0" y="0"/>
            <a:ext cx="0" cy="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688" tIns="45344" rIns="90688" bIns="45344"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Образ слайда 1">
            <a:extLst>
              <a:ext uri="{FF2B5EF4-FFF2-40B4-BE49-F238E27FC236}">
                <a16:creationId xmlns:a16="http://schemas.microsoft.com/office/drawing/2014/main" id="{E13A1588-16E2-49AB-9E25-9C933213B09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1" name="Заметки 2">
            <a:extLst>
              <a:ext uri="{FF2B5EF4-FFF2-40B4-BE49-F238E27FC236}">
                <a16:creationId xmlns:a16="http://schemas.microsoft.com/office/drawing/2014/main" id="{E53F8DE6-DBF5-4DC2-92D3-2C0F1BC104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/>
          </a:p>
        </p:txBody>
      </p:sp>
      <p:sp>
        <p:nvSpPr>
          <p:cNvPr id="22532" name="Номер слайда 3">
            <a:extLst>
              <a:ext uri="{FF2B5EF4-FFF2-40B4-BE49-F238E27FC236}">
                <a16:creationId xmlns:a16="http://schemas.microsoft.com/office/drawing/2014/main" id="{6655BFA8-32D7-46D2-83F5-33FA0E4CA3A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5513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25513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25513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25513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25513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E7E6AA9F-29F8-49CE-A724-45F3398B6F09}" type="slidenum">
              <a:rPr lang="ru-RU" altLang="ru-RU" sz="1200" smtClean="0"/>
              <a:pPr/>
              <a:t>11</a:t>
            </a:fld>
            <a:endParaRPr lang="ru-RU" altLang="ru-RU" sz="120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Образ слайда 1">
            <a:extLst>
              <a:ext uri="{FF2B5EF4-FFF2-40B4-BE49-F238E27FC236}">
                <a16:creationId xmlns:a16="http://schemas.microsoft.com/office/drawing/2014/main" id="{3C892326-728C-423B-95BE-9C241A029D1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Заметки 2">
            <a:extLst>
              <a:ext uri="{FF2B5EF4-FFF2-40B4-BE49-F238E27FC236}">
                <a16:creationId xmlns:a16="http://schemas.microsoft.com/office/drawing/2014/main" id="{A3EAC1AC-3B91-4B09-A7DE-FBBB56CC75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/>
          </a:p>
        </p:txBody>
      </p:sp>
      <p:sp>
        <p:nvSpPr>
          <p:cNvPr id="24580" name="Номер слайда 3">
            <a:extLst>
              <a:ext uri="{FF2B5EF4-FFF2-40B4-BE49-F238E27FC236}">
                <a16:creationId xmlns:a16="http://schemas.microsoft.com/office/drawing/2014/main" id="{D7F1FEF8-73C4-4FC1-B779-263EB63FFEC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30275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30275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30275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30275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F3F3D7C1-1D05-474D-8909-BC5DEB86EEB6}" type="slidenum">
              <a:rPr lang="ru-RU" altLang="ru-RU" sz="1200" smtClean="0"/>
              <a:pPr/>
              <a:t>12</a:t>
            </a:fld>
            <a:endParaRPr lang="ru-RU" altLang="ru-RU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 descr="пр копия">
            <a:extLst>
              <a:ext uri="{FF2B5EF4-FFF2-40B4-BE49-F238E27FC236}">
                <a16:creationId xmlns:a16="http://schemas.microsoft.com/office/drawing/2014/main" id="{2D1E0375-9BF3-4C3B-951A-969A82C823B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263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8" descr="пр2">
            <a:extLst>
              <a:ext uri="{FF2B5EF4-FFF2-40B4-BE49-F238E27FC236}">
                <a16:creationId xmlns:a16="http://schemas.microsoft.com/office/drawing/2014/main" id="{C81F47A8-EAF1-48C4-AFC9-183477C11FB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4638"/>
            <a:ext cx="914400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842566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10">
            <a:extLst>
              <a:ext uri="{FF2B5EF4-FFF2-40B4-BE49-F238E27FC236}">
                <a16:creationId xmlns:a16="http://schemas.microsoft.com/office/drawing/2014/main" id="{FEF95822-C555-40F1-9AE4-9E0E6276E23C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BBD37D-DDF3-421E-BEC6-D398B01874E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983964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10">
            <a:extLst>
              <a:ext uri="{FF2B5EF4-FFF2-40B4-BE49-F238E27FC236}">
                <a16:creationId xmlns:a16="http://schemas.microsoft.com/office/drawing/2014/main" id="{05406AA5-F080-4856-AF8A-0FD035FDCBBF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8B51E7-4B6C-486D-A828-997AF1A226F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101486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098E19F5-F4C3-4960-A1E3-35A7E07971C3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ED0C97-D7D2-4570-9D97-CCEA42F20C6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091965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Заголовок, текст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иаграмма 3"/>
          <p:cNvSpPr>
            <a:spLocks noGrp="1"/>
          </p:cNvSpPr>
          <p:nvPr>
            <p:ph type="chart"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FE4A7062-8370-4A62-8F71-A6664E97514E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05547A-3737-4A69-8988-A89EB7C2D71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167846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2"/>
            <a:ext cx="8229600" cy="4525963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Rectangle 10">
            <a:extLst>
              <a:ext uri="{FF2B5EF4-FFF2-40B4-BE49-F238E27FC236}">
                <a16:creationId xmlns:a16="http://schemas.microsoft.com/office/drawing/2014/main" id="{708BCE53-5457-4A15-81EF-44780E0E63BA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4379E1-4B55-47D5-BEAF-C957EC09DBF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350803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10">
            <a:extLst>
              <a:ext uri="{FF2B5EF4-FFF2-40B4-BE49-F238E27FC236}">
                <a16:creationId xmlns:a16="http://schemas.microsoft.com/office/drawing/2014/main" id="{CEF4A846-AA2D-4BDE-B6E5-C51C407AAD46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36095C-BD92-4071-B5A9-EA56FB256BE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137696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10">
            <a:extLst>
              <a:ext uri="{FF2B5EF4-FFF2-40B4-BE49-F238E27FC236}">
                <a16:creationId xmlns:a16="http://schemas.microsoft.com/office/drawing/2014/main" id="{CA5698D6-12ED-4DD7-BA42-C446F71D7851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DC01EB-D0C1-439C-A99E-C0F9B718536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502554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6B09ADF9-A08E-450F-BFD8-D686EF1861B1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47E68E-406C-41BA-9937-A42C21190DE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0874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10">
            <a:extLst>
              <a:ext uri="{FF2B5EF4-FFF2-40B4-BE49-F238E27FC236}">
                <a16:creationId xmlns:a16="http://schemas.microsoft.com/office/drawing/2014/main" id="{77B40798-9CC8-4988-BC66-ADA6F4D5207D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550A1B-A349-49BE-96D4-5C023AE662C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494980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10">
            <a:extLst>
              <a:ext uri="{FF2B5EF4-FFF2-40B4-BE49-F238E27FC236}">
                <a16:creationId xmlns:a16="http://schemas.microsoft.com/office/drawing/2014/main" id="{8F3B0FC8-26B2-4E08-8F9A-C6A2B9331F1F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08F1FB-0F8F-4EB4-B2E0-0E48BF32B62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059502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>
            <a:extLst>
              <a:ext uri="{FF2B5EF4-FFF2-40B4-BE49-F238E27FC236}">
                <a16:creationId xmlns:a16="http://schemas.microsoft.com/office/drawing/2014/main" id="{A9E3AD7F-68CC-4A15-A135-7C1EAB52684F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93F0FD-7D37-49CD-B5CD-3C0D10A1438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401423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99D6488D-FE0F-4CC8-80F9-D1B22DE441AC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E0A409-DE39-40F7-9462-A5B8BF96BA1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857607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E55F9789-F483-45FC-A811-4C7AA5875842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286C7B-7DD7-4CAB-9CCC-C45276FA11D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409817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D046455-7B92-4F30-9241-52AC1B46BEA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D02B015E-BFF3-416C-9D2F-0003D7E7C78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pic>
        <p:nvPicPr>
          <p:cNvPr id="1028" name="Picture 8" descr="пр2">
            <a:extLst>
              <a:ext uri="{FF2B5EF4-FFF2-40B4-BE49-F238E27FC236}">
                <a16:creationId xmlns:a16="http://schemas.microsoft.com/office/drawing/2014/main" id="{B26F9A36-9729-47CD-88B4-2BAEF2B282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4638"/>
            <a:ext cx="914400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9" descr="пр 1">
            <a:extLst>
              <a:ext uri="{FF2B5EF4-FFF2-40B4-BE49-F238E27FC236}">
                <a16:creationId xmlns:a16="http://schemas.microsoft.com/office/drawing/2014/main" id="{8EF23747-EE46-40C8-9A5A-F50AF74CB3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Rectangle 10">
            <a:extLst>
              <a:ext uri="{FF2B5EF4-FFF2-40B4-BE49-F238E27FC236}">
                <a16:creationId xmlns:a16="http://schemas.microsoft.com/office/drawing/2014/main" id="{7A20157D-ED6A-4933-A3BE-A5FC92015427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6913" y="6580188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600">
                <a:solidFill>
                  <a:schemeClr val="bg1"/>
                </a:solidFill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fld id="{047A649A-8BC8-4413-BC1C-35F80BB80CF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838" r:id="rId1"/>
    <p:sldLayoutId id="2147485825" r:id="rId2"/>
    <p:sldLayoutId id="2147485826" r:id="rId3"/>
    <p:sldLayoutId id="2147485827" r:id="rId4"/>
    <p:sldLayoutId id="2147485828" r:id="rId5"/>
    <p:sldLayoutId id="2147485829" r:id="rId6"/>
    <p:sldLayoutId id="2147485830" r:id="rId7"/>
    <p:sldLayoutId id="2147485831" r:id="rId8"/>
    <p:sldLayoutId id="2147485832" r:id="rId9"/>
    <p:sldLayoutId id="2147485833" r:id="rId10"/>
    <p:sldLayoutId id="2147485834" r:id="rId11"/>
    <p:sldLayoutId id="2147485835" r:id="rId12"/>
    <p:sldLayoutId id="2147485836" r:id="rId13"/>
    <p:sldLayoutId id="2147485837" r:id="rId1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+mj-lt"/>
          <a:ea typeface="MS PGothic" panose="020B0600070205080204" pitchFamily="34" charset="-128"/>
          <a:cs typeface="MS PGothic" pitchFamily="34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  <a:ea typeface="MS PGothic" panose="020B0600070205080204" pitchFamily="34" charset="-128"/>
          <a:cs typeface="MS PGothic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  <a:ea typeface="MS PGothic" panose="020B0600070205080204" pitchFamily="34" charset="-128"/>
          <a:cs typeface="MS PGothic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  <a:ea typeface="MS PGothic" panose="020B0600070205080204" pitchFamily="34" charset="-128"/>
          <a:cs typeface="MS PGothic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  <a:ea typeface="MS PGothic" panose="020B0600070205080204" pitchFamily="34" charset="-128"/>
          <a:cs typeface="MS PGothic" pitchFamily="3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333399"/>
          </a:solidFill>
          <a:latin typeface="+mn-lt"/>
          <a:ea typeface="MS PGothic" panose="020B0600070205080204" pitchFamily="34" charset="-128"/>
          <a:cs typeface="MS PGothic" pitchFamily="34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333399"/>
          </a:solidFill>
          <a:latin typeface="+mn-lt"/>
          <a:ea typeface="MS PGothic" panose="020B0600070205080204" pitchFamily="34" charset="-128"/>
          <a:cs typeface="MS PGothic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333399"/>
          </a:solidFill>
          <a:latin typeface="+mn-lt"/>
          <a:ea typeface="MS PGothic" panose="020B0600070205080204" pitchFamily="34" charset="-128"/>
          <a:cs typeface="MS PGothic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333399"/>
          </a:solidFill>
          <a:latin typeface="+mn-lt"/>
          <a:ea typeface="MS PGothic" panose="020B0600070205080204" pitchFamily="34" charset="-128"/>
          <a:cs typeface="MS PGothic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  <a:ea typeface="MS PGothic" panose="020B0600070205080204" pitchFamily="34" charset="-128"/>
          <a:cs typeface="MS PGothic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1.png"/><Relationship Id="rId4" Type="http://schemas.openxmlformats.org/officeDocument/2006/relationships/image" Target="../media/image20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12" Type="http://schemas.openxmlformats.org/officeDocument/2006/relationships/image" Target="../media/image1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5" Type="http://schemas.openxmlformats.org/officeDocument/2006/relationships/image" Target="../media/image1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Relationship Id="rId14" Type="http://schemas.openxmlformats.org/officeDocument/2006/relationships/image" Target="../media/image17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6">
            <a:extLst>
              <a:ext uri="{FF2B5EF4-FFF2-40B4-BE49-F238E27FC236}">
                <a16:creationId xmlns:a16="http://schemas.microsoft.com/office/drawing/2014/main" id="{7F70E79A-E46D-4EC8-A1CD-337458ABC3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60475" y="1989138"/>
            <a:ext cx="7883525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ru-RU" altLang="ru-RU" sz="2400" b="1">
                <a:solidFill>
                  <a:srgbClr val="008080"/>
                </a:solidFill>
              </a:rPr>
              <a:t>ФЕДЕРАЛЬНАЯ АНТИМОНОПОЛЬНАЯ СЛУЖБА</a:t>
            </a:r>
            <a:endParaRPr lang="en-US" altLang="ru-RU" sz="2400" b="1">
              <a:solidFill>
                <a:srgbClr val="008080"/>
              </a:solidFill>
            </a:endParaRPr>
          </a:p>
        </p:txBody>
      </p:sp>
      <p:sp>
        <p:nvSpPr>
          <p:cNvPr id="4099" name="Rectangle 3079">
            <a:extLst>
              <a:ext uri="{FF2B5EF4-FFF2-40B4-BE49-F238E27FC236}">
                <a16:creationId xmlns:a16="http://schemas.microsoft.com/office/drawing/2014/main" id="{1F00FF8F-674F-467E-8AFA-F677208466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750" y="2708275"/>
            <a:ext cx="8424863" cy="3889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endParaRPr lang="en-US" altLang="ru-RU" sz="2400" b="1">
              <a:solidFill>
                <a:srgbClr val="002060"/>
              </a:solidFill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ru-RU" altLang="ru-RU" b="1">
                <a:solidFill>
                  <a:srgbClr val="3E3E9F"/>
                </a:solidFill>
              </a:rPr>
              <a:t>Развитие региональной экономики в рамках выполнения Национального плана развития конкуренции в России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ru-RU" altLang="ru-RU" sz="2000" b="1">
              <a:solidFill>
                <a:srgbClr val="3E3E9F"/>
              </a:solidFill>
            </a:endParaRPr>
          </a:p>
          <a:p>
            <a:pPr algn="ctr">
              <a:spcBef>
                <a:spcPct val="0"/>
              </a:spcBef>
              <a:buFontTx/>
              <a:buNone/>
            </a:pPr>
            <a:endParaRPr lang="ru-RU" altLang="ru-RU" sz="2000" b="1">
              <a:solidFill>
                <a:srgbClr val="3E3E9F"/>
              </a:solidFill>
            </a:endParaRPr>
          </a:p>
          <a:p>
            <a:pPr algn="ctr">
              <a:spcBef>
                <a:spcPct val="0"/>
              </a:spcBef>
              <a:buFontTx/>
              <a:buNone/>
            </a:pPr>
            <a:endParaRPr lang="ru-RU" altLang="ru-RU" sz="2000" b="1">
              <a:solidFill>
                <a:srgbClr val="3E3E9F"/>
              </a:solidFill>
            </a:endParaRPr>
          </a:p>
          <a:p>
            <a:pPr algn="ctr">
              <a:spcBef>
                <a:spcPct val="0"/>
              </a:spcBef>
              <a:buFontTx/>
              <a:buNone/>
            </a:pPr>
            <a:endParaRPr lang="ru-RU" altLang="ru-RU" sz="2000">
              <a:solidFill>
                <a:srgbClr val="002060"/>
              </a:solidFill>
            </a:endParaRPr>
          </a:p>
          <a:p>
            <a:pPr>
              <a:spcBef>
                <a:spcPct val="0"/>
              </a:spcBef>
              <a:buFontTx/>
              <a:buNone/>
            </a:pPr>
            <a:endParaRPr lang="ru-RU" altLang="ru-RU" sz="2400" b="1">
              <a:solidFill>
                <a:srgbClr val="002060"/>
              </a:solidFill>
            </a:endParaRPr>
          </a:p>
        </p:txBody>
      </p:sp>
      <p:sp>
        <p:nvSpPr>
          <p:cNvPr id="4100" name="TextBox 1">
            <a:extLst>
              <a:ext uri="{FF2B5EF4-FFF2-40B4-BE49-F238E27FC236}">
                <a16:creationId xmlns:a16="http://schemas.microsoft.com/office/drawing/2014/main" id="{D2007D4F-1288-4E1D-8CAE-D55146959C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24750" y="5516563"/>
            <a:ext cx="1841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240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Номер слайда 5">
            <a:extLst>
              <a:ext uri="{FF2B5EF4-FFF2-40B4-BE49-F238E27FC236}">
                <a16:creationId xmlns:a16="http://schemas.microsoft.com/office/drawing/2014/main" id="{74903815-E943-47B0-845D-B6E9C7F5E68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F0EFFF9-7DF1-45A3-876C-18697AC51849}" type="slidenum">
              <a:rPr lang="ru-RU" altLang="ru-RU" sz="1600" smtClean="0">
                <a:solidFill>
                  <a:schemeClr val="bg1"/>
                </a:solidFill>
              </a:rPr>
              <a:pPr>
                <a:spcBef>
                  <a:spcPct val="0"/>
                </a:spcBef>
                <a:buFontTx/>
                <a:buNone/>
              </a:pPr>
              <a:t>10</a:t>
            </a:fld>
            <a:endParaRPr lang="ru-RU" altLang="ru-RU" sz="1600">
              <a:solidFill>
                <a:schemeClr val="bg1"/>
              </a:solidFill>
            </a:endParaRPr>
          </a:p>
        </p:txBody>
      </p:sp>
      <p:sp>
        <p:nvSpPr>
          <p:cNvPr id="19459" name="Заголовок 1">
            <a:extLst>
              <a:ext uri="{FF2B5EF4-FFF2-40B4-BE49-F238E27FC236}">
                <a16:creationId xmlns:a16="http://schemas.microsoft.com/office/drawing/2014/main" id="{96038A61-8070-4A11-B557-53F43FD0520D}"/>
              </a:ext>
            </a:extLst>
          </p:cNvPr>
          <p:cNvSpPr txBox="1">
            <a:spLocks/>
          </p:cNvSpPr>
          <p:nvPr/>
        </p:nvSpPr>
        <p:spPr bwMode="auto">
          <a:xfrm>
            <a:off x="-12700" y="0"/>
            <a:ext cx="9024938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ru-RU" altLang="ru-RU" sz="2800" b="1">
                <a:solidFill>
                  <a:schemeClr val="bg1"/>
                </a:solidFill>
              </a:rPr>
              <a:t>Организация взаимодействия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67E36375-1707-4435-AC7D-6A995FD68AF6}"/>
              </a:ext>
            </a:extLst>
          </p:cNvPr>
          <p:cNvSpPr/>
          <p:nvPr/>
        </p:nvSpPr>
        <p:spPr>
          <a:xfrm>
            <a:off x="317500" y="819150"/>
            <a:ext cx="8364538" cy="557053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endParaRPr lang="ru-RU" sz="2000" b="1" dirty="0">
              <a:solidFill>
                <a:srgbClr val="008080"/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ü"/>
              <a:defRPr/>
            </a:pPr>
            <a:r>
              <a:rPr lang="ru-RU" sz="2000" dirty="0">
                <a:solidFill>
                  <a:schemeClr val="accent2"/>
                </a:solidFill>
              </a:rPr>
              <a:t>Поручение руководителя ФАС России территориальным органам ФАС России от 18.04.2019 № 01-015-ИА/</a:t>
            </a:r>
            <a:r>
              <a:rPr lang="ru-RU" sz="2000" dirty="0" err="1">
                <a:solidFill>
                  <a:schemeClr val="accent2"/>
                </a:solidFill>
              </a:rPr>
              <a:t>пр</a:t>
            </a:r>
            <a:r>
              <a:rPr lang="ru-RU" sz="2000" dirty="0">
                <a:solidFill>
                  <a:schemeClr val="accent2"/>
                </a:solidFill>
              </a:rPr>
              <a:t>:</a:t>
            </a:r>
          </a:p>
          <a:p>
            <a:pPr marL="342900" indent="-342900" algn="just">
              <a:spcBef>
                <a:spcPts val="600"/>
              </a:spcBef>
              <a:buFont typeface="Wingdings" panose="05000000000000000000" pitchFamily="2" charset="2"/>
              <a:buChar char="Ø"/>
              <a:defRPr/>
            </a:pPr>
            <a:r>
              <a:rPr lang="ru-RU" sz="1400" i="1" dirty="0">
                <a:solidFill>
                  <a:schemeClr val="accent2"/>
                </a:solidFill>
              </a:rPr>
              <a:t>оказывать содействие ОИВ субъектов РФ в реализации Национального плана и Перечня поручений по итогам Госсовета по развитию конкуренции;</a:t>
            </a:r>
          </a:p>
          <a:p>
            <a:pPr marL="342900" indent="-342900" algn="just">
              <a:spcBef>
                <a:spcPts val="600"/>
              </a:spcBef>
              <a:buFont typeface="Wingdings" panose="05000000000000000000" pitchFamily="2" charset="2"/>
              <a:buChar char="Ø"/>
              <a:defRPr/>
            </a:pPr>
            <a:r>
              <a:rPr lang="ru-RU" sz="1400" i="1" dirty="0">
                <a:solidFill>
                  <a:schemeClr val="accent2"/>
                </a:solidFill>
              </a:rPr>
              <a:t>оказывать содействие ОИВ субъектов РФ  в реализации мероприятий «дорожной карты» по развитию конкуренции в субъекте РФ;</a:t>
            </a:r>
          </a:p>
          <a:p>
            <a:pPr marL="342900" indent="-342900" algn="just">
              <a:spcBef>
                <a:spcPts val="600"/>
              </a:spcBef>
              <a:buFont typeface="Wingdings" panose="05000000000000000000" pitchFamily="2" charset="2"/>
              <a:buChar char="Ø"/>
              <a:defRPr/>
            </a:pPr>
            <a:r>
              <a:rPr lang="ru-RU" sz="1400" i="1" dirty="0">
                <a:solidFill>
                  <a:schemeClr val="accent2"/>
                </a:solidFill>
              </a:rPr>
              <a:t>обеспечить мониторинг выполнения мероприятий национальных проектов в регионе;</a:t>
            </a:r>
          </a:p>
          <a:p>
            <a:pPr marL="342900" indent="-342900" algn="just">
              <a:spcBef>
                <a:spcPts val="600"/>
              </a:spcBef>
              <a:buFont typeface="Wingdings" panose="05000000000000000000" pitchFamily="2" charset="2"/>
              <a:buChar char="Ø"/>
              <a:defRPr/>
            </a:pPr>
            <a:r>
              <a:rPr lang="ru-RU" sz="1400" i="1" dirty="0">
                <a:solidFill>
                  <a:schemeClr val="accent2"/>
                </a:solidFill>
              </a:rPr>
              <a:t>обеспечить согласование проектов «дорожных карт» с ФАС России.</a:t>
            </a:r>
          </a:p>
          <a:p>
            <a:pPr marL="342900" indent="-342900" algn="just">
              <a:buFont typeface="Wingdings" panose="05000000000000000000" pitchFamily="2" charset="2"/>
              <a:buChar char="ü"/>
              <a:defRPr/>
            </a:pPr>
            <a:endParaRPr lang="ru-RU" sz="1600" i="1" u="sng" dirty="0">
              <a:solidFill>
                <a:schemeClr val="accent2"/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ü"/>
              <a:defRPr/>
            </a:pPr>
            <a:r>
              <a:rPr lang="ru-RU" sz="2000" dirty="0">
                <a:solidFill>
                  <a:schemeClr val="accent2"/>
                </a:solidFill>
              </a:rPr>
              <a:t>Письмо ФАС России территориальным органам ФАС России от 14.05.2019 № ИА/39303/19 о проведении совещаний с ОИВ субъектов РФ по вопросу разработки и реализации «дорожных карт»</a:t>
            </a:r>
            <a:r>
              <a:rPr lang="ru-RU" sz="2000" dirty="0">
                <a:solidFill>
                  <a:srgbClr val="333399"/>
                </a:solidFill>
              </a:rPr>
              <a:t> - срок до 31.05.2019;</a:t>
            </a:r>
          </a:p>
          <a:p>
            <a:pPr marL="342900" indent="-342900" algn="just">
              <a:buFont typeface="Wingdings" panose="05000000000000000000" pitchFamily="2" charset="2"/>
              <a:buChar char="ü"/>
              <a:defRPr/>
            </a:pPr>
            <a:endParaRPr lang="ru-RU" sz="2000" dirty="0">
              <a:solidFill>
                <a:srgbClr val="333399"/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ü"/>
              <a:defRPr/>
            </a:pPr>
            <a:r>
              <a:rPr lang="ru-RU" sz="2000" dirty="0">
                <a:solidFill>
                  <a:srgbClr val="333399"/>
                </a:solidFill>
              </a:rPr>
              <a:t>Письмо ФАС России высшим должностным лицам субъектов РФ от 14.05.2019 № ИА/39483/19 об организации взаимодействия в рамках разработки и реализации «дорожных карт».</a:t>
            </a:r>
            <a:endParaRPr lang="ru-RU" sz="1800" b="1" dirty="0">
              <a:solidFill>
                <a:srgbClr val="C00000"/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ü"/>
              <a:defRPr/>
            </a:pPr>
            <a:endParaRPr lang="ru-RU" sz="1600" i="1" u="sng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 spd="slow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Номер слайда 3">
            <a:extLst>
              <a:ext uri="{FF2B5EF4-FFF2-40B4-BE49-F238E27FC236}">
                <a16:creationId xmlns:a16="http://schemas.microsoft.com/office/drawing/2014/main" id="{5C666563-1DB1-430F-82ED-A1844A2DCDD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1363" indent="-284163">
              <a:spcBef>
                <a:spcPct val="20000"/>
              </a:spcBef>
              <a:buChar char="–"/>
              <a:defRPr sz="28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1413" indent="-227013">
              <a:spcBef>
                <a:spcPct val="20000"/>
              </a:spcBef>
              <a:buChar char="•"/>
              <a:defRPr sz="24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598613" indent="-227013">
              <a:spcBef>
                <a:spcPct val="20000"/>
              </a:spcBef>
              <a:buChar char="–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5813" indent="-227013">
              <a:spcBef>
                <a:spcPct val="20000"/>
              </a:spcBef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3013" indent="-2270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0213" indent="-2270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7413" indent="-2270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4613" indent="-2270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F2D2533-8051-4D75-84BD-0934D8EAE9A7}" type="slidenum">
              <a:rPr lang="ru-RU" altLang="ru-RU" sz="1600" smtClean="0">
                <a:solidFill>
                  <a:schemeClr val="bg1"/>
                </a:solidFill>
              </a:rPr>
              <a:pPr>
                <a:spcBef>
                  <a:spcPct val="0"/>
                </a:spcBef>
                <a:buFontTx/>
                <a:buNone/>
              </a:pPr>
              <a:t>11</a:t>
            </a:fld>
            <a:endParaRPr lang="ru-RU" altLang="ru-RU" sz="1600">
              <a:solidFill>
                <a:schemeClr val="bg1"/>
              </a:solidFill>
            </a:endParaRPr>
          </a:p>
        </p:txBody>
      </p:sp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6EBE3350-3D48-4A43-A9F5-299438CDCCE4}"/>
              </a:ext>
            </a:extLst>
          </p:cNvPr>
          <p:cNvSpPr txBox="1">
            <a:spLocks/>
          </p:cNvSpPr>
          <p:nvPr/>
        </p:nvSpPr>
        <p:spPr bwMode="auto">
          <a:xfrm>
            <a:off x="0" y="44450"/>
            <a:ext cx="8902700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+mj-lt"/>
                <a:ea typeface="ＭＳ Ｐゴシック" pitchFamily="34" charset="-128"/>
                <a:cs typeface="MS PGothic" pitchFamily="34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  <a:cs typeface="MS PGothic" pitchFamily="34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  <a:cs typeface="MS PGothic" pitchFamily="34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  <a:cs typeface="MS PGothic" pitchFamily="34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  <a:cs typeface="MS PGothic" pitchFamily="34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9pPr>
          </a:lstStyle>
          <a:p>
            <a:pPr algn="r">
              <a:defRPr/>
            </a:pPr>
            <a:endParaRPr lang="ru-RU" sz="3000" b="1" kern="0" dirty="0">
              <a:solidFill>
                <a:schemeClr val="accent3"/>
              </a:solidFill>
            </a:endParaRPr>
          </a:p>
        </p:txBody>
      </p:sp>
      <p:sp>
        <p:nvSpPr>
          <p:cNvPr id="21508" name="Прямоугольник 7">
            <a:extLst>
              <a:ext uri="{FF2B5EF4-FFF2-40B4-BE49-F238E27FC236}">
                <a16:creationId xmlns:a16="http://schemas.microsoft.com/office/drawing/2014/main" id="{8C343212-C010-4349-BB0B-93502DDF4D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0350" y="1370013"/>
            <a:ext cx="8642350" cy="448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just">
              <a:spcBef>
                <a:spcPts val="800"/>
              </a:spcBef>
              <a:spcAft>
                <a:spcPts val="800"/>
              </a:spcAft>
              <a:buFontTx/>
              <a:buNone/>
            </a:pPr>
            <a:r>
              <a:rPr lang="ru-RU" altLang="ru-RU" sz="2600" b="1">
                <a:solidFill>
                  <a:srgbClr val="008080"/>
                </a:solidFill>
              </a:rPr>
              <a:t>Реализация проконкурентной политики через национальные проекты</a:t>
            </a:r>
          </a:p>
          <a:p>
            <a:pPr algn="just">
              <a:spcBef>
                <a:spcPts val="800"/>
              </a:spcBef>
              <a:spcAft>
                <a:spcPts val="800"/>
              </a:spcAft>
              <a:buFontTx/>
              <a:buNone/>
            </a:pPr>
            <a:r>
              <a:rPr lang="ru-RU" altLang="ru-RU" sz="2100" b="1"/>
              <a:t>Необходимо:</a:t>
            </a:r>
          </a:p>
          <a:p>
            <a:pPr algn="just">
              <a:spcBef>
                <a:spcPct val="0"/>
              </a:spcBef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ru-RU" altLang="ru-RU" sz="2100"/>
              <a:t>Внедрение конкурентных механизмов привлечения хозсубъектов к выполнению нацпроектов</a:t>
            </a:r>
          </a:p>
          <a:p>
            <a:pPr algn="just">
              <a:spcBef>
                <a:spcPct val="0"/>
              </a:spcBef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ru-RU" altLang="ru-RU" sz="2100"/>
              <a:t>Привлечение ФАС России к участию в определении комплекса мероприятий Национальных проектов</a:t>
            </a:r>
          </a:p>
          <a:p>
            <a:pPr algn="just">
              <a:spcBef>
                <a:spcPct val="0"/>
              </a:spcBef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ru-RU" altLang="ru-RU" sz="2100"/>
              <a:t>Обеспечение интеграции каждого Национального проекта и Национального плана развития конкуренции </a:t>
            </a:r>
          </a:p>
          <a:p>
            <a:pPr algn="just">
              <a:spcBef>
                <a:spcPct val="0"/>
              </a:spcBef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ru-RU" altLang="ru-RU" sz="2100"/>
              <a:t>Надзор за применением конкурентных подходов при реализации национальных проектов на региональном уровне </a:t>
            </a:r>
          </a:p>
        </p:txBody>
      </p:sp>
      <p:sp>
        <p:nvSpPr>
          <p:cNvPr id="21509" name="Заголовок 1">
            <a:extLst>
              <a:ext uri="{FF2B5EF4-FFF2-40B4-BE49-F238E27FC236}">
                <a16:creationId xmlns:a16="http://schemas.microsoft.com/office/drawing/2014/main" id="{D527D954-F180-45A5-8048-21B7BB37DC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2850" y="0"/>
            <a:ext cx="7931150" cy="635000"/>
          </a:xfrm>
        </p:spPr>
        <p:txBody>
          <a:bodyPr/>
          <a:lstStyle/>
          <a:p>
            <a:pPr algn="r"/>
            <a:r>
              <a:rPr lang="ru-RU" altLang="ru-RU" sz="2800" b="1">
                <a:solidFill>
                  <a:schemeClr val="bg1"/>
                </a:solidFill>
              </a:rPr>
              <a:t>ЗАДАЧИ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3">
            <a:extLst>
              <a:ext uri="{FF2B5EF4-FFF2-40B4-BE49-F238E27FC236}">
                <a16:creationId xmlns:a16="http://schemas.microsoft.com/office/drawing/2014/main" id="{B1641A91-F6BA-41E8-BBD4-D86A1749F1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755650"/>
            <a:ext cx="7345363" cy="1797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ru-RU" altLang="ru-RU" sz="3600" b="1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3600" b="1"/>
              <a:t>СПАСИБО ЗА ВНИМАНИЕ!</a:t>
            </a:r>
            <a:br>
              <a:rPr lang="en-US" altLang="ru-RU" sz="1800" b="1"/>
            </a:br>
            <a:endParaRPr lang="ru-RU" altLang="ru-RU" sz="1800" b="1"/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ru-RU" altLang="ru-RU" sz="1800" b="1"/>
          </a:p>
        </p:txBody>
      </p:sp>
      <p:grpSp>
        <p:nvGrpSpPr>
          <p:cNvPr id="23555" name="Group 11">
            <a:extLst>
              <a:ext uri="{FF2B5EF4-FFF2-40B4-BE49-F238E27FC236}">
                <a16:creationId xmlns:a16="http://schemas.microsoft.com/office/drawing/2014/main" id="{7DE666A5-629E-4FF7-887F-4691D9DE506A}"/>
              </a:ext>
            </a:extLst>
          </p:cNvPr>
          <p:cNvGrpSpPr>
            <a:grpSpLocks/>
          </p:cNvGrpSpPr>
          <p:nvPr/>
        </p:nvGrpSpPr>
        <p:grpSpPr bwMode="auto">
          <a:xfrm>
            <a:off x="2644775" y="2632075"/>
            <a:ext cx="4343400" cy="2179638"/>
            <a:chOff x="1676400" y="2743200"/>
            <a:chExt cx="4343400" cy="2362200"/>
          </a:xfrm>
        </p:grpSpPr>
        <p:pic>
          <p:nvPicPr>
            <p:cNvPr id="23556" name="Picture 5" descr="FAS-logo-color.jpg">
              <a:extLst>
                <a:ext uri="{FF2B5EF4-FFF2-40B4-BE49-F238E27FC236}">
                  <a16:creationId xmlns:a16="http://schemas.microsoft.com/office/drawing/2014/main" id="{AC4498FE-20E4-4025-B1AF-62E1BA7A1B0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28801" y="2743200"/>
              <a:ext cx="533399" cy="5826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3557" name="Picture 6" descr="14098_427100966728_20531316728_5146316_6182604_n.jpg">
              <a:extLst>
                <a:ext uri="{FF2B5EF4-FFF2-40B4-BE49-F238E27FC236}">
                  <a16:creationId xmlns:a16="http://schemas.microsoft.com/office/drawing/2014/main" id="{F1002099-4A88-40B3-9B57-7FED6C94E9D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28800" y="3581400"/>
              <a:ext cx="533400" cy="533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3558" name="Picture 7" descr="twitter_newbird_blue.png">
              <a:extLst>
                <a:ext uri="{FF2B5EF4-FFF2-40B4-BE49-F238E27FC236}">
                  <a16:creationId xmlns:a16="http://schemas.microsoft.com/office/drawing/2014/main" id="{03906D77-EA03-478A-8C8D-F31F831B6F70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76400" y="4267200"/>
              <a:ext cx="838200" cy="838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0967" name="TextBox 8">
              <a:extLst>
                <a:ext uri="{FF2B5EF4-FFF2-40B4-BE49-F238E27FC236}">
                  <a16:creationId xmlns:a16="http://schemas.microsoft.com/office/drawing/2014/main" id="{8EC7E72A-BACA-42F6-BE45-C24814221EE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36825" y="2818900"/>
              <a:ext cx="3330575" cy="5625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  <a:defRPr/>
              </a:pPr>
              <a:r>
                <a:rPr lang="en-US" altLang="ru-RU" sz="2769"/>
                <a:t>www.fas.gov.ru</a:t>
              </a:r>
            </a:p>
          </p:txBody>
        </p:sp>
        <p:sp>
          <p:nvSpPr>
            <p:cNvPr id="40968" name="TextBox 9">
              <a:extLst>
                <a:ext uri="{FF2B5EF4-FFF2-40B4-BE49-F238E27FC236}">
                  <a16:creationId xmlns:a16="http://schemas.microsoft.com/office/drawing/2014/main" id="{E5E8FD44-D6DC-4AED-8BA7-AD55472F0CD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36825" y="3591390"/>
              <a:ext cx="3330575" cy="5625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  <a:defRPr/>
              </a:pPr>
              <a:r>
                <a:rPr lang="en-US" altLang="ru-RU" sz="2769"/>
                <a:t>FAS-book</a:t>
              </a:r>
            </a:p>
          </p:txBody>
        </p:sp>
        <p:sp>
          <p:nvSpPr>
            <p:cNvPr id="40969" name="TextBox 10">
              <a:extLst>
                <a:ext uri="{FF2B5EF4-FFF2-40B4-BE49-F238E27FC236}">
                  <a16:creationId xmlns:a16="http://schemas.microsoft.com/office/drawing/2014/main" id="{64B09352-7EC8-4840-A5D6-CFA5477E33B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36825" y="4343233"/>
              <a:ext cx="3482975" cy="5625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  <a:defRPr/>
              </a:pPr>
              <a:r>
                <a:rPr lang="en-US" altLang="ru-RU" sz="2769"/>
                <a:t>rus_fas</a:t>
              </a:r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>
            <a:extLst>
              <a:ext uri="{FF2B5EF4-FFF2-40B4-BE49-F238E27FC236}">
                <a16:creationId xmlns:a16="http://schemas.microsoft.com/office/drawing/2014/main" id="{C59872D4-1D44-4AA6-B475-E01FD54CD1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15888"/>
            <a:ext cx="9144000" cy="346075"/>
          </a:xfrm>
        </p:spPr>
        <p:txBody>
          <a:bodyPr/>
          <a:lstStyle/>
          <a:p>
            <a:pPr algn="r"/>
            <a:r>
              <a:rPr lang="ru-RU" altLang="ru-RU" sz="3200" b="1">
                <a:solidFill>
                  <a:srgbClr val="FFFFFF"/>
                </a:solidFill>
              </a:rPr>
              <a:t>Национальный план развития конкуренции</a:t>
            </a:r>
          </a:p>
        </p:txBody>
      </p:sp>
      <p:sp>
        <p:nvSpPr>
          <p:cNvPr id="6147" name="Объект 2">
            <a:extLst>
              <a:ext uri="{FF2B5EF4-FFF2-40B4-BE49-F238E27FC236}">
                <a16:creationId xmlns:a16="http://schemas.microsoft.com/office/drawing/2014/main" id="{59076317-08FF-4D61-9981-8719B86A7A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84663" y="1052513"/>
            <a:ext cx="4751387" cy="2376487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ru-RU" altLang="ru-RU" sz="2200">
                <a:solidFill>
                  <a:srgbClr val="3E3E9F"/>
                </a:solidFill>
              </a:rPr>
              <a:t>Указ Президента Российской Федерации от 21.12.2017 № 618 «Об основных направлениях государственной политики по развитию конкуренции»</a:t>
            </a:r>
          </a:p>
          <a:p>
            <a:pPr marL="0" indent="0">
              <a:buFontTx/>
              <a:buNone/>
            </a:pPr>
            <a:endParaRPr lang="ru-RU" altLang="ru-RU"/>
          </a:p>
        </p:txBody>
      </p:sp>
      <p:sp>
        <p:nvSpPr>
          <p:cNvPr id="6148" name="Номер слайда 3">
            <a:extLst>
              <a:ext uri="{FF2B5EF4-FFF2-40B4-BE49-F238E27FC236}">
                <a16:creationId xmlns:a16="http://schemas.microsoft.com/office/drawing/2014/main" id="{6C521D15-EC75-4977-A9E6-0B7B731C9A9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4148960-F5E2-4205-8C24-7B8D2DB8E0DB}" type="slidenum">
              <a:rPr lang="ru-RU" altLang="ru-RU" sz="1600" smtClean="0">
                <a:solidFill>
                  <a:schemeClr val="bg1"/>
                </a:solidFill>
              </a:rPr>
              <a:pPr>
                <a:spcBef>
                  <a:spcPct val="0"/>
                </a:spcBef>
                <a:buFontTx/>
                <a:buNone/>
              </a:pPr>
              <a:t>2</a:t>
            </a:fld>
            <a:endParaRPr lang="ru-RU" altLang="ru-RU" sz="1600">
              <a:solidFill>
                <a:schemeClr val="bg1"/>
              </a:solidFill>
            </a:endParaRPr>
          </a:p>
        </p:txBody>
      </p:sp>
      <p:pic>
        <p:nvPicPr>
          <p:cNvPr id="6149" name="Рисунок 5">
            <a:extLst>
              <a:ext uri="{FF2B5EF4-FFF2-40B4-BE49-F238E27FC236}">
                <a16:creationId xmlns:a16="http://schemas.microsoft.com/office/drawing/2014/main" id="{0DA9564B-E09B-4E8B-B72C-EA9B0A23F9C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300" y="908050"/>
            <a:ext cx="3095625" cy="2322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613E98A6-7C5A-49A1-A602-8443E2AB85E9}"/>
              </a:ext>
            </a:extLst>
          </p:cNvPr>
          <p:cNvSpPr/>
          <p:nvPr/>
        </p:nvSpPr>
        <p:spPr>
          <a:xfrm>
            <a:off x="360363" y="3230563"/>
            <a:ext cx="8423275" cy="366236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Национальный план развития конкуренции</a:t>
            </a:r>
          </a:p>
          <a:p>
            <a:pPr algn="ctr">
              <a:defRPr/>
            </a:pPr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в Российской Федерации на 2018 - 2020 годы</a:t>
            </a:r>
          </a:p>
          <a:p>
            <a:pPr algn="ctr">
              <a:defRPr/>
            </a:pPr>
            <a:r>
              <a:rPr lang="ru-RU" dirty="0">
                <a:solidFill>
                  <a:srgbClr val="3E3E9F"/>
                </a:solidFill>
              </a:rPr>
              <a:t>– </a:t>
            </a:r>
            <a:r>
              <a:rPr lang="ru-RU" b="1" dirty="0">
                <a:solidFill>
                  <a:srgbClr val="3E3E9F"/>
                </a:solidFill>
              </a:rPr>
              <a:t>документ стратегического планирования</a:t>
            </a:r>
            <a:r>
              <a:rPr lang="ru-RU" altLang="ru-RU" dirty="0">
                <a:solidFill>
                  <a:srgbClr val="3E3E9F"/>
                </a:solidFill>
              </a:rPr>
              <a:t>.</a:t>
            </a:r>
          </a:p>
          <a:p>
            <a:pPr algn="ctr">
              <a:defRPr/>
            </a:pPr>
            <a:endParaRPr lang="ru-RU" altLang="ru-RU" dirty="0">
              <a:solidFill>
                <a:srgbClr val="3E3E9F"/>
              </a:solidFill>
            </a:endParaRPr>
          </a:p>
          <a:p>
            <a:pPr algn="ctr">
              <a:defRPr/>
            </a:pPr>
            <a:r>
              <a:rPr lang="ru-RU" altLang="ru-RU" b="1" dirty="0">
                <a:solidFill>
                  <a:schemeClr val="accent1">
                    <a:lumMod val="50000"/>
                  </a:schemeClr>
                </a:solidFill>
              </a:rPr>
              <a:t>Цели государственной политики:</a:t>
            </a:r>
          </a:p>
          <a:p>
            <a:pPr marL="342900" indent="-342900">
              <a:buFont typeface="Wingdings" panose="05000000000000000000" pitchFamily="2" charset="2"/>
              <a:buChar char="ü"/>
              <a:defRPr/>
            </a:pPr>
            <a:r>
              <a:rPr lang="ru-RU" altLang="ru-RU" sz="2000" dirty="0">
                <a:solidFill>
                  <a:srgbClr val="3E3E9F"/>
                </a:solidFill>
              </a:rPr>
              <a:t>Повышение удовлетворенности потребителей,</a:t>
            </a:r>
          </a:p>
          <a:p>
            <a:pPr marL="342900" indent="-342900">
              <a:buFont typeface="Wingdings" panose="05000000000000000000" pitchFamily="2" charset="2"/>
              <a:buChar char="ü"/>
              <a:defRPr/>
            </a:pPr>
            <a:r>
              <a:rPr lang="ru-RU" altLang="ru-RU" sz="2000" dirty="0">
                <a:solidFill>
                  <a:srgbClr val="3E3E9F"/>
                </a:solidFill>
              </a:rPr>
              <a:t>Повышение экономической эффективности и конкурентоспособности,</a:t>
            </a:r>
          </a:p>
          <a:p>
            <a:pPr marL="342900" indent="-342900">
              <a:buFont typeface="Wingdings" panose="05000000000000000000" pitchFamily="2" charset="2"/>
              <a:buChar char="ü"/>
              <a:defRPr/>
            </a:pPr>
            <a:r>
              <a:rPr lang="ru-RU" altLang="ru-RU" sz="2000" dirty="0">
                <a:solidFill>
                  <a:srgbClr val="3E3E9F"/>
                </a:solidFill>
              </a:rPr>
              <a:t>Стабильный рост и развитие многоукладной экономики</a:t>
            </a:r>
          </a:p>
          <a:p>
            <a:pPr algn="just">
              <a:defRPr/>
            </a:pPr>
            <a:endParaRPr lang="ru-RU" sz="3200" b="1" dirty="0">
              <a:solidFill>
                <a:schemeClr val="accent1">
                  <a:lumMod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>
            <a:extLst>
              <a:ext uri="{FF2B5EF4-FFF2-40B4-BE49-F238E27FC236}">
                <a16:creationId xmlns:a16="http://schemas.microsoft.com/office/drawing/2014/main" id="{30B8BB84-4988-4D49-981F-0B347ACC9C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3763" y="4763"/>
            <a:ext cx="8229600" cy="692150"/>
          </a:xfrm>
        </p:spPr>
        <p:txBody>
          <a:bodyPr/>
          <a:lstStyle/>
          <a:p>
            <a:pPr algn="r"/>
            <a:r>
              <a:rPr lang="ru-RU" altLang="ru-RU" sz="2800" b="1">
                <a:solidFill>
                  <a:srgbClr val="FFFFFF"/>
                </a:solidFill>
                <a:cs typeface="Times New Roman" panose="02020603050405020304" pitchFamily="18" charset="0"/>
              </a:rPr>
              <a:t>Задачи: региональный уровень</a:t>
            </a:r>
            <a:endParaRPr lang="ru-RU" altLang="ru-RU" sz="6000" b="1"/>
          </a:p>
        </p:txBody>
      </p:sp>
      <p:sp>
        <p:nvSpPr>
          <p:cNvPr id="8195" name="Текст 2">
            <a:extLst>
              <a:ext uri="{FF2B5EF4-FFF2-40B4-BE49-F238E27FC236}">
                <a16:creationId xmlns:a16="http://schemas.microsoft.com/office/drawing/2014/main" id="{744A87FC-43E1-4A51-B1E3-2AC52D3A3E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11188" y="958850"/>
            <a:ext cx="8229600" cy="484188"/>
          </a:xfrm>
        </p:spPr>
        <p:txBody>
          <a:bodyPr/>
          <a:lstStyle/>
          <a:p>
            <a:pPr algn="ctr"/>
            <a:r>
              <a:rPr lang="ru-RU" altLang="ru-RU">
                <a:solidFill>
                  <a:srgbClr val="008080"/>
                </a:solidFill>
              </a:rPr>
              <a:t>Национальный план развития конкуренции</a:t>
            </a:r>
          </a:p>
        </p:txBody>
      </p:sp>
      <p:sp>
        <p:nvSpPr>
          <p:cNvPr id="8196" name="Объект 3">
            <a:extLst>
              <a:ext uri="{FF2B5EF4-FFF2-40B4-BE49-F238E27FC236}">
                <a16:creationId xmlns:a16="http://schemas.microsoft.com/office/drawing/2014/main" id="{BF7BCC54-2342-4B97-8F5E-0FEB840443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50825" y="1443038"/>
            <a:ext cx="8589963" cy="5137150"/>
          </a:xfrm>
        </p:spPr>
        <p:txBody>
          <a:bodyPr/>
          <a:lstStyle/>
          <a:p>
            <a:pPr marL="0" indent="0" algn="just">
              <a:buFontTx/>
              <a:buNone/>
            </a:pPr>
            <a:r>
              <a:rPr lang="ru-RU" altLang="ru-RU" sz="1800" b="1">
                <a:solidFill>
                  <a:srgbClr val="C00000"/>
                </a:solidFill>
                <a:cs typeface="Times New Roman" panose="02020603050405020304" pitchFamily="18" charset="0"/>
              </a:rPr>
              <a:t>- снизить количество нарушений антимонопольного законодательства</a:t>
            </a:r>
            <a:r>
              <a:rPr lang="ru-RU" altLang="ru-RU" sz="1800">
                <a:solidFill>
                  <a:srgbClr val="C00000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sz="1800">
                <a:solidFill>
                  <a:srgbClr val="3E3E9F"/>
                </a:solidFill>
                <a:cs typeface="Times New Roman" panose="02020603050405020304" pitchFamily="18" charset="0"/>
              </a:rPr>
              <a:t>со стороны органов государственной власти и органов местного самоуправления к 2020 году </a:t>
            </a:r>
            <a:r>
              <a:rPr lang="ru-RU" altLang="ru-RU" sz="1800" b="1">
                <a:solidFill>
                  <a:srgbClr val="3E3E9F"/>
                </a:solidFill>
                <a:cs typeface="Times New Roman" panose="02020603050405020304" pitchFamily="18" charset="0"/>
              </a:rPr>
              <a:t>не менее чем в 2 раза </a:t>
            </a:r>
            <a:r>
              <a:rPr lang="ru-RU" altLang="ru-RU" sz="1800">
                <a:solidFill>
                  <a:srgbClr val="3E3E9F"/>
                </a:solidFill>
                <a:cs typeface="Times New Roman" panose="02020603050405020304" pitchFamily="18" charset="0"/>
              </a:rPr>
              <a:t>по сравнению с 2017 годом;</a:t>
            </a:r>
            <a:endParaRPr lang="ru-RU" altLang="ru-RU" sz="1800" i="1">
              <a:solidFill>
                <a:srgbClr val="3E3E9F"/>
              </a:solidFill>
              <a:cs typeface="Times New Roman" panose="02020603050405020304" pitchFamily="18" charset="0"/>
            </a:endParaRPr>
          </a:p>
          <a:p>
            <a:pPr marL="0" indent="0" algn="just">
              <a:spcBef>
                <a:spcPts val="1200"/>
              </a:spcBef>
              <a:buFontTx/>
              <a:buNone/>
            </a:pPr>
            <a:r>
              <a:rPr lang="ru-RU" altLang="ru-RU" sz="1800" b="1" i="1">
                <a:solidFill>
                  <a:srgbClr val="008080"/>
                </a:solidFill>
                <a:cs typeface="Times New Roman" panose="02020603050405020304" pitchFamily="18" charset="0"/>
              </a:rPr>
              <a:t>- до 1 января 2019 г.:</a:t>
            </a:r>
          </a:p>
          <a:p>
            <a:pPr marL="0" indent="0" algn="just">
              <a:buFontTx/>
              <a:buNone/>
            </a:pPr>
            <a:r>
              <a:rPr lang="ru-RU" altLang="ru-RU" sz="1800" b="1">
                <a:solidFill>
                  <a:srgbClr val="C00000"/>
                </a:solidFill>
                <a:cs typeface="Times New Roman" panose="02020603050405020304" pitchFamily="18" charset="0"/>
              </a:rPr>
              <a:t>обеспечить внесение изменений в положения об ОИВ РФ</a:t>
            </a:r>
            <a:r>
              <a:rPr lang="ru-RU" altLang="ru-RU" sz="1800">
                <a:solidFill>
                  <a:schemeClr val="tx1"/>
                </a:solidFill>
                <a:cs typeface="Times New Roman" panose="02020603050405020304" pitchFamily="18" charset="0"/>
              </a:rPr>
              <a:t>, </a:t>
            </a:r>
            <a:r>
              <a:rPr lang="ru-RU" altLang="ru-RU" sz="1800">
                <a:solidFill>
                  <a:srgbClr val="3E3E9F"/>
                </a:solidFill>
                <a:cs typeface="Times New Roman" panose="02020603050405020304" pitchFamily="18" charset="0"/>
              </a:rPr>
              <a:t>предусматривающих приоритет целей и задач по содействию развитию конкуренции на соответствующих товарных рынках;</a:t>
            </a:r>
          </a:p>
          <a:p>
            <a:pPr marL="0" indent="0" algn="just">
              <a:spcBef>
                <a:spcPts val="1200"/>
              </a:spcBef>
              <a:buFontTx/>
              <a:buNone/>
            </a:pPr>
            <a:r>
              <a:rPr lang="ru-RU" altLang="ru-RU" sz="1800" b="1" i="1">
                <a:solidFill>
                  <a:srgbClr val="008080"/>
                </a:solidFill>
                <a:cs typeface="Times New Roman" panose="02020603050405020304" pitchFamily="18" charset="0"/>
              </a:rPr>
              <a:t>- до 1 марта 2019 г.;</a:t>
            </a:r>
          </a:p>
          <a:p>
            <a:pPr marL="0" indent="0" algn="just">
              <a:buFontTx/>
              <a:buNone/>
            </a:pPr>
            <a:r>
              <a:rPr lang="ru-RU" altLang="ru-RU" sz="1800" b="1">
                <a:solidFill>
                  <a:srgbClr val="C00000"/>
                </a:solidFill>
                <a:cs typeface="Times New Roman" panose="02020603050405020304" pitchFamily="18" charset="0"/>
              </a:rPr>
              <a:t>принять меры, направленные на создание и организацию системы антимонопольного комплаенса</a:t>
            </a:r>
            <a:r>
              <a:rPr lang="ru-RU" altLang="ru-RU" sz="1800" b="1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sz="1800">
                <a:solidFill>
                  <a:srgbClr val="3E3E9F"/>
                </a:solidFill>
                <a:cs typeface="Times New Roman" panose="02020603050405020304" pitchFamily="18" charset="0"/>
              </a:rPr>
              <a:t>в</a:t>
            </a:r>
            <a:r>
              <a:rPr lang="ru-RU" altLang="ru-RU" sz="1800" b="1">
                <a:solidFill>
                  <a:srgbClr val="3E3E9F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sz="1800">
                <a:solidFill>
                  <a:srgbClr val="3E3E9F"/>
                </a:solidFill>
                <a:cs typeface="Times New Roman" panose="02020603050405020304" pitchFamily="18" charset="0"/>
              </a:rPr>
              <a:t>деятельности органов исполнительной власти субъектов Российской Федерации;</a:t>
            </a:r>
          </a:p>
          <a:p>
            <a:pPr marL="0" indent="0" algn="just">
              <a:spcBef>
                <a:spcPts val="1200"/>
              </a:spcBef>
              <a:buFontTx/>
              <a:buNone/>
            </a:pPr>
            <a:r>
              <a:rPr lang="ru-RU" altLang="ru-RU" sz="1800" b="1">
                <a:solidFill>
                  <a:srgbClr val="C00000"/>
                </a:solidFill>
                <a:cs typeface="Times New Roman" panose="02020603050405020304" pitchFamily="18" charset="0"/>
              </a:rPr>
              <a:t>- органам местного самоуправления обеспечить </a:t>
            </a:r>
            <a:r>
              <a:rPr lang="ru-RU" altLang="ru-RU" sz="1800">
                <a:solidFill>
                  <a:srgbClr val="3E3E9F"/>
                </a:solidFill>
                <a:cs typeface="Times New Roman" panose="02020603050405020304" pitchFamily="18" charset="0"/>
              </a:rPr>
              <a:t>в своей деятельности приоритет целей и задач по развитию конкуренции на товарных рынках.</a:t>
            </a:r>
          </a:p>
          <a:p>
            <a:pPr marL="0" indent="0">
              <a:buFontTx/>
              <a:buNone/>
            </a:pPr>
            <a:endParaRPr lang="ru-RU" altLang="ru-RU">
              <a:solidFill>
                <a:srgbClr val="3E3E9F"/>
              </a:solidFill>
            </a:endParaRPr>
          </a:p>
        </p:txBody>
      </p:sp>
      <p:sp>
        <p:nvSpPr>
          <p:cNvPr id="8197" name="Номер слайда 6">
            <a:extLst>
              <a:ext uri="{FF2B5EF4-FFF2-40B4-BE49-F238E27FC236}">
                <a16:creationId xmlns:a16="http://schemas.microsoft.com/office/drawing/2014/main" id="{A7B6945B-70FE-4090-AD0D-6A415181CCD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51CDFD7-9DAD-4B2B-8327-00C180AACEAE}" type="slidenum">
              <a:rPr lang="ru-RU" altLang="ru-RU" sz="1600" smtClean="0">
                <a:solidFill>
                  <a:schemeClr val="bg1"/>
                </a:solidFill>
              </a:rPr>
              <a:pPr>
                <a:spcBef>
                  <a:spcPct val="0"/>
                </a:spcBef>
                <a:buFontTx/>
                <a:buNone/>
              </a:pPr>
              <a:t>3</a:t>
            </a:fld>
            <a:endParaRPr lang="ru-RU" altLang="ru-RU" sz="160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>
            <a:extLst>
              <a:ext uri="{FF2B5EF4-FFF2-40B4-BE49-F238E27FC236}">
                <a16:creationId xmlns:a16="http://schemas.microsoft.com/office/drawing/2014/main" id="{B02FEF79-AF34-4009-AF33-456A8758C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188" y="115888"/>
            <a:ext cx="8569325" cy="504825"/>
          </a:xfrm>
        </p:spPr>
        <p:txBody>
          <a:bodyPr/>
          <a:lstStyle/>
          <a:p>
            <a:pPr algn="r"/>
            <a:r>
              <a:rPr lang="ru-RU" altLang="ru-RU" sz="2000" b="1">
                <a:solidFill>
                  <a:schemeClr val="bg1"/>
                </a:solidFill>
              </a:rPr>
              <a:t>Национальный план. Результаты. ______________ область (край)</a:t>
            </a:r>
          </a:p>
        </p:txBody>
      </p:sp>
      <p:sp>
        <p:nvSpPr>
          <p:cNvPr id="9219" name="Объект 2">
            <a:extLst>
              <a:ext uri="{FF2B5EF4-FFF2-40B4-BE49-F238E27FC236}">
                <a16:creationId xmlns:a16="http://schemas.microsoft.com/office/drawing/2014/main" id="{C2B25C60-B44C-40BC-B4B0-855BF1F6DD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0825" y="1844675"/>
            <a:ext cx="8758238" cy="4284663"/>
          </a:xfrm>
        </p:spPr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ru-RU" altLang="ru-RU" sz="2800"/>
              <a:t>Снижение (рост) количества нарушений АМЗ со стороны органов власти - </a:t>
            </a:r>
            <a:r>
              <a:rPr lang="ru-RU" altLang="ru-RU" sz="2800">
                <a:solidFill>
                  <a:srgbClr val="3E3E9F"/>
                </a:solidFill>
              </a:rPr>
              <a:t>на</a:t>
            </a:r>
            <a:r>
              <a:rPr lang="ru-RU" altLang="ru-RU" sz="2800">
                <a:solidFill>
                  <a:srgbClr val="FF0000"/>
                </a:solidFill>
              </a:rPr>
              <a:t> ____%</a:t>
            </a:r>
            <a:r>
              <a:rPr lang="ru-RU" altLang="ru-RU" sz="2800"/>
              <a:t>;</a:t>
            </a: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ru-RU" altLang="ru-RU" sz="2800"/>
              <a:t>Доля закупок, участниками которых являются только СМП и социально ориентированные некоммерческие организации  - </a:t>
            </a:r>
            <a:r>
              <a:rPr lang="ru-RU" altLang="ru-RU" sz="2800">
                <a:solidFill>
                  <a:srgbClr val="FF0000"/>
                </a:solidFill>
              </a:rPr>
              <a:t>____ %</a:t>
            </a:r>
            <a:r>
              <a:rPr lang="ru-RU" altLang="ru-RU" sz="2800"/>
              <a:t> (2017 год – ______%);</a:t>
            </a: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ru-RU" altLang="ru-RU" sz="2800"/>
              <a:t>Снижение (рост) количества унитарных предприятий – на </a:t>
            </a:r>
            <a:r>
              <a:rPr lang="ru-RU" altLang="ru-RU" sz="2800">
                <a:solidFill>
                  <a:srgbClr val="FF0000"/>
                </a:solidFill>
              </a:rPr>
              <a:t>_____ %</a:t>
            </a:r>
          </a:p>
        </p:txBody>
      </p:sp>
      <p:sp>
        <p:nvSpPr>
          <p:cNvPr id="9220" name="Номер слайда 3">
            <a:extLst>
              <a:ext uri="{FF2B5EF4-FFF2-40B4-BE49-F238E27FC236}">
                <a16:creationId xmlns:a16="http://schemas.microsoft.com/office/drawing/2014/main" id="{25610C70-FE6A-4BAE-B3FF-BC286C1892F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F7A2DE2-826D-4731-BD0F-37D960DE11D2}" type="slidenum">
              <a:rPr lang="ru-RU" altLang="ru-RU" sz="1600" smtClean="0">
                <a:solidFill>
                  <a:schemeClr val="bg1"/>
                </a:solidFill>
              </a:rPr>
              <a:pPr>
                <a:spcBef>
                  <a:spcPct val="0"/>
                </a:spcBef>
                <a:buFontTx/>
                <a:buNone/>
              </a:pPr>
              <a:t>4</a:t>
            </a:fld>
            <a:endParaRPr lang="ru-RU" altLang="ru-RU" sz="1600">
              <a:solidFill>
                <a:schemeClr val="bg1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D3E3A6C-54E7-42EA-A5AC-17DA8B35307F}"/>
              </a:ext>
            </a:extLst>
          </p:cNvPr>
          <p:cNvSpPr txBox="1"/>
          <p:nvPr/>
        </p:nvSpPr>
        <p:spPr>
          <a:xfrm>
            <a:off x="395288" y="1052513"/>
            <a:ext cx="3313112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Arial" charset="0"/>
                <a:cs typeface="Arial" charset="0"/>
              </a:rPr>
              <a:t>Итоги 2018 года: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Номер слайда 5">
            <a:extLst>
              <a:ext uri="{FF2B5EF4-FFF2-40B4-BE49-F238E27FC236}">
                <a16:creationId xmlns:a16="http://schemas.microsoft.com/office/drawing/2014/main" id="{DDD984E4-9B1F-4A2C-996B-6A5773DDC50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8F53884-49FC-41E6-BED2-F96BD514D04F}" type="slidenum">
              <a:rPr lang="ru-RU" altLang="ru-RU" sz="1600" smtClean="0">
                <a:solidFill>
                  <a:schemeClr val="bg1"/>
                </a:solidFill>
              </a:rPr>
              <a:pPr>
                <a:spcBef>
                  <a:spcPct val="0"/>
                </a:spcBef>
                <a:buFontTx/>
                <a:buNone/>
              </a:pPr>
              <a:t>5</a:t>
            </a:fld>
            <a:endParaRPr lang="ru-RU" altLang="ru-RU" sz="1600">
              <a:solidFill>
                <a:schemeClr val="bg1"/>
              </a:solidFill>
            </a:endParaRPr>
          </a:p>
        </p:txBody>
      </p:sp>
      <p:sp>
        <p:nvSpPr>
          <p:cNvPr id="10243" name="Заголовок 1">
            <a:extLst>
              <a:ext uri="{FF2B5EF4-FFF2-40B4-BE49-F238E27FC236}">
                <a16:creationId xmlns:a16="http://schemas.microsoft.com/office/drawing/2014/main" id="{7D2D6A18-83AB-4296-8A5C-DCAB314DFE2E}"/>
              </a:ext>
            </a:extLst>
          </p:cNvPr>
          <p:cNvSpPr txBox="1">
            <a:spLocks/>
          </p:cNvSpPr>
          <p:nvPr/>
        </p:nvSpPr>
        <p:spPr bwMode="auto">
          <a:xfrm>
            <a:off x="-12700" y="0"/>
            <a:ext cx="9024938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ru-RU" altLang="ru-RU" sz="2800" b="1">
                <a:solidFill>
                  <a:schemeClr val="bg1"/>
                </a:solidFill>
              </a:rPr>
              <a:t>Основные поручения субъектам РФ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41F3E95E-979F-46F5-A424-4BB825C6176B}"/>
              </a:ext>
            </a:extLst>
          </p:cNvPr>
          <p:cNvSpPr/>
          <p:nvPr/>
        </p:nvSpPr>
        <p:spPr>
          <a:xfrm>
            <a:off x="317500" y="1125538"/>
            <a:ext cx="8364538" cy="532447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2000" b="1" u="sng" dirty="0">
                <a:solidFill>
                  <a:srgbClr val="008080"/>
                </a:solidFill>
              </a:rPr>
              <a:t>Перечень поручений по итогам заседания Госсовета по вопросу развития конкуренции утв. Президентом РФ 15 мая 2018 г.  N Пр-817ГС</a:t>
            </a:r>
            <a:endParaRPr lang="ru-RU" sz="2000" b="1" dirty="0">
              <a:solidFill>
                <a:srgbClr val="008080"/>
              </a:solidFill>
            </a:endParaRPr>
          </a:p>
          <a:p>
            <a:pPr>
              <a:spcBef>
                <a:spcPts val="1200"/>
              </a:spcBef>
              <a:defRPr/>
            </a:pPr>
            <a:r>
              <a:rPr lang="ru-RU" sz="2000" b="1" dirty="0">
                <a:solidFill>
                  <a:srgbClr val="C00000"/>
                </a:solidFill>
              </a:rPr>
              <a:t>до 1 декабря 2018 г.:</a:t>
            </a:r>
          </a:p>
          <a:p>
            <a:pPr marL="342900" indent="-342900" algn="just">
              <a:buFont typeface="Wingdings" panose="05000000000000000000" pitchFamily="2" charset="2"/>
              <a:buChar char="ü"/>
              <a:defRPr/>
            </a:pPr>
            <a:r>
              <a:rPr lang="ru-RU" sz="2000" dirty="0">
                <a:solidFill>
                  <a:schemeClr val="accent2"/>
                </a:solidFill>
              </a:rPr>
              <a:t>разработать ключевые показатели развития конкуренции </a:t>
            </a:r>
            <a:r>
              <a:rPr lang="ru-RU" sz="1800" i="1" u="sng" dirty="0">
                <a:solidFill>
                  <a:schemeClr val="accent2"/>
                </a:solidFill>
              </a:rPr>
              <a:t>(исполнено всеми субъектами РФ)</a:t>
            </a:r>
          </a:p>
          <a:p>
            <a:pPr algn="just">
              <a:spcBef>
                <a:spcPts val="600"/>
              </a:spcBef>
              <a:defRPr/>
            </a:pPr>
            <a:r>
              <a:rPr lang="ru-RU" sz="2000" b="1" dirty="0">
                <a:solidFill>
                  <a:srgbClr val="C00000"/>
                </a:solidFill>
              </a:rPr>
              <a:t>до 1 апреля 2019 г., далее – ежегодно:</a:t>
            </a:r>
          </a:p>
          <a:p>
            <a:pPr algn="just">
              <a:defRPr/>
            </a:pPr>
            <a:r>
              <a:rPr lang="ru-RU" sz="2000" dirty="0">
                <a:solidFill>
                  <a:schemeClr val="accent2"/>
                </a:solidFill>
              </a:rPr>
              <a:t>актуализировать региональные и муниципальные планы («дорожные карты») по содействию развитию конкуренции и обеспечить их выполнение;</a:t>
            </a:r>
          </a:p>
          <a:p>
            <a:pPr algn="just">
              <a:defRPr/>
            </a:pPr>
            <a:r>
              <a:rPr lang="ru-RU" sz="1800" i="1" dirty="0">
                <a:solidFill>
                  <a:schemeClr val="accent2"/>
                </a:solidFill>
              </a:rPr>
              <a:t>(срок продлен до 1 апреля 2020 года с промежуточным отчетом – до 1 октября 2019 года)</a:t>
            </a:r>
          </a:p>
          <a:p>
            <a:pPr algn="just">
              <a:spcBef>
                <a:spcPts val="600"/>
              </a:spcBef>
              <a:defRPr/>
            </a:pPr>
            <a:r>
              <a:rPr lang="ru-RU" sz="2000" b="1" dirty="0">
                <a:solidFill>
                  <a:srgbClr val="C00000"/>
                </a:solidFill>
              </a:rPr>
              <a:t>до 1 января 2019:</a:t>
            </a:r>
          </a:p>
          <a:p>
            <a:pPr marL="457200" indent="-457200" algn="just">
              <a:buFont typeface="Wingdings" panose="05000000000000000000" pitchFamily="2" charset="2"/>
              <a:buChar char="ü"/>
              <a:defRPr/>
            </a:pPr>
            <a:r>
              <a:rPr lang="ru-RU" sz="2000" dirty="0">
                <a:solidFill>
                  <a:schemeClr val="accent2"/>
                </a:solidFill>
              </a:rPr>
              <a:t>разработать и внедрить систему мотивации органов местного самоуправления к эффективной работе по содействию развитию конкуренции.</a:t>
            </a:r>
            <a:r>
              <a:rPr lang="ru-RU" sz="2000" b="1" dirty="0">
                <a:solidFill>
                  <a:srgbClr val="FF0000"/>
                </a:solidFill>
              </a:rPr>
              <a:t> </a:t>
            </a:r>
          </a:p>
        </p:txBody>
      </p:sp>
    </p:spTree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>
            <a:extLst>
              <a:ext uri="{FF2B5EF4-FFF2-40B4-BE49-F238E27FC236}">
                <a16:creationId xmlns:a16="http://schemas.microsoft.com/office/drawing/2014/main" id="{8BE4D61B-DB7F-4735-91CC-A24CF5E7AA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7450" y="115888"/>
            <a:ext cx="7993063" cy="504825"/>
          </a:xfrm>
        </p:spPr>
        <p:txBody>
          <a:bodyPr/>
          <a:lstStyle/>
          <a:p>
            <a:pPr algn="r"/>
            <a:r>
              <a:rPr lang="ru-RU" altLang="ru-RU" sz="2400" b="1">
                <a:solidFill>
                  <a:schemeClr val="bg1"/>
                </a:solidFill>
              </a:rPr>
              <a:t>Ключевые показатели развития конкуренции </a:t>
            </a:r>
          </a:p>
        </p:txBody>
      </p:sp>
      <p:sp>
        <p:nvSpPr>
          <p:cNvPr id="12291" name="Объект 2">
            <a:extLst>
              <a:ext uri="{FF2B5EF4-FFF2-40B4-BE49-F238E27FC236}">
                <a16:creationId xmlns:a16="http://schemas.microsoft.com/office/drawing/2014/main" id="{B18A0E95-21A6-4941-B87F-AE413FF79B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08050"/>
            <a:ext cx="9144000" cy="5689600"/>
          </a:xfrm>
        </p:spPr>
        <p:txBody>
          <a:bodyPr/>
          <a:lstStyle/>
          <a:p>
            <a:pPr marL="0" indent="0" algn="r">
              <a:spcBef>
                <a:spcPct val="0"/>
              </a:spcBef>
              <a:buFontTx/>
              <a:buNone/>
            </a:pPr>
            <a:r>
              <a:rPr lang="ru-RU" altLang="ru-RU" sz="1600" b="1"/>
              <a:t>Постановление Правительства _______________бласти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ru-RU" altLang="ru-RU" sz="2000" b="1">
                <a:solidFill>
                  <a:srgbClr val="FF0000"/>
                </a:solidFill>
              </a:rPr>
              <a:t>Выбрано ____ рынка из 41:                              </a:t>
            </a:r>
            <a:r>
              <a:rPr lang="ru-RU" altLang="ru-RU" sz="1600" b="1"/>
              <a:t>от _________________________</a:t>
            </a:r>
          </a:p>
          <a:p>
            <a:pPr marL="0" indent="0" algn="just"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ru-RU" altLang="ru-RU" sz="1800" b="1"/>
              <a:t>На ___ рынках запланированный к 2020 году показатель доли организаций частной формы собственности  определен как </a:t>
            </a:r>
            <a:r>
              <a:rPr lang="ru-RU" altLang="ru-RU" sz="1800" b="1">
                <a:solidFill>
                  <a:srgbClr val="FF0000"/>
                </a:solidFill>
              </a:rPr>
              <a:t>100%</a:t>
            </a:r>
            <a:r>
              <a:rPr lang="ru-RU" altLang="ru-RU" sz="1800" b="1"/>
              <a:t> </a:t>
            </a:r>
            <a:r>
              <a:rPr lang="ru-RU" altLang="ru-RU" sz="1800" i="1"/>
              <a:t>(рынок легкой промышленности, рынок племенного животноводства, рынок жилищного строительства и др.)</a:t>
            </a:r>
          </a:p>
          <a:p>
            <a:pPr marL="0" indent="0" algn="just">
              <a:buFont typeface="Wingdings" panose="05000000000000000000" pitchFamily="2" charset="2"/>
              <a:buChar char="ü"/>
            </a:pPr>
            <a:r>
              <a:rPr lang="ru-RU" altLang="ru-RU" sz="1800" b="1"/>
              <a:t>На</a:t>
            </a:r>
            <a:r>
              <a:rPr lang="ru-RU" altLang="ru-RU" sz="1800" i="1"/>
              <a:t> </a:t>
            </a:r>
            <a:r>
              <a:rPr lang="ru-RU" altLang="ru-RU" sz="1800" b="1"/>
              <a:t>____рынках показатель доли организаций частной формы собственности  определен </a:t>
            </a:r>
            <a:r>
              <a:rPr lang="ru-RU" altLang="ru-RU" sz="1800" b="1">
                <a:solidFill>
                  <a:srgbClr val="FF0000"/>
                </a:solidFill>
              </a:rPr>
              <a:t>от 80 до 100 % </a:t>
            </a:r>
            <a:r>
              <a:rPr lang="ru-RU" altLang="ru-RU" sz="1800" i="1"/>
              <a:t>(рынок семеноводства, рынок добычи общераспространенных полезных ископаемых на участках недр местного значения и др.)</a:t>
            </a:r>
          </a:p>
          <a:p>
            <a:pPr marL="0" indent="0" algn="just"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ru-RU" altLang="ru-RU" sz="1800" b="1"/>
              <a:t>Наибольшая динамика запланированного к 2020 году роста показателя доли организаций частной формы собственности отмечается на рынках:</a:t>
            </a:r>
          </a:p>
          <a:p>
            <a:pPr marL="0" indent="0" algn="just">
              <a:buFont typeface="Wingdings" panose="05000000000000000000" pitchFamily="2" charset="2"/>
              <a:buChar char="Ø"/>
            </a:pPr>
            <a:r>
              <a:rPr lang="ru-RU" altLang="ru-RU" sz="1600"/>
              <a:t>Рынок транспортирования твердых коммунальных отходов - </a:t>
            </a:r>
            <a:r>
              <a:rPr lang="ru-RU" altLang="ru-RU" sz="1600" b="1"/>
              <a:t>___</a:t>
            </a:r>
            <a:r>
              <a:rPr lang="ru-RU" altLang="ru-RU" sz="1600"/>
              <a:t> %;</a:t>
            </a:r>
          </a:p>
          <a:p>
            <a:pPr marL="0" indent="0" algn="just">
              <a:buFont typeface="Wingdings" panose="05000000000000000000" pitchFamily="2" charset="2"/>
              <a:buChar char="Ø"/>
            </a:pPr>
            <a:r>
              <a:rPr lang="ru-RU" altLang="ru-RU" sz="1600"/>
              <a:t>Рынок обработки древесины и производства изделий из дерева – </a:t>
            </a:r>
            <a:r>
              <a:rPr lang="ru-RU" altLang="ru-RU" sz="1600" b="1"/>
              <a:t>___</a:t>
            </a:r>
            <a:r>
              <a:rPr lang="ru-RU" altLang="ru-RU" sz="1600"/>
              <a:t>%;</a:t>
            </a:r>
          </a:p>
          <a:p>
            <a:pPr marL="0" indent="0" algn="just">
              <a:buFont typeface="Wingdings" panose="05000000000000000000" pitchFamily="2" charset="2"/>
              <a:buChar char="Ø"/>
            </a:pPr>
            <a:r>
              <a:rPr lang="ru-RU" altLang="ru-RU" sz="1600"/>
              <a:t>Рынок оказания услуг по перевозке пассажиров автомобильным транспортом по муниципальным маршрутам регулярных перевозок (городской транспорт), за исключением городского наземного электрического транспорта – </a:t>
            </a:r>
            <a:r>
              <a:rPr lang="ru-RU" altLang="ru-RU" sz="1600" b="1"/>
              <a:t>___</a:t>
            </a:r>
            <a:r>
              <a:rPr lang="ru-RU" altLang="ru-RU" sz="1600"/>
              <a:t>%.</a:t>
            </a:r>
          </a:p>
          <a:p>
            <a:pPr marL="0" indent="0" algn="just">
              <a:buFontTx/>
              <a:buNone/>
            </a:pPr>
            <a:endParaRPr lang="ru-RU" altLang="ru-RU" sz="1600"/>
          </a:p>
          <a:p>
            <a:pPr marL="0" indent="0" algn="just">
              <a:buFont typeface="Wingdings" panose="05000000000000000000" pitchFamily="2" charset="2"/>
              <a:buChar char="Ø"/>
            </a:pPr>
            <a:endParaRPr lang="ru-RU" altLang="ru-RU" sz="1600"/>
          </a:p>
          <a:p>
            <a:pPr marL="0" indent="0">
              <a:buFontTx/>
              <a:buNone/>
            </a:pPr>
            <a:endParaRPr lang="ru-RU" altLang="ru-RU" sz="2000"/>
          </a:p>
        </p:txBody>
      </p:sp>
      <p:sp>
        <p:nvSpPr>
          <p:cNvPr id="12292" name="Номер слайда 3">
            <a:extLst>
              <a:ext uri="{FF2B5EF4-FFF2-40B4-BE49-F238E27FC236}">
                <a16:creationId xmlns:a16="http://schemas.microsoft.com/office/drawing/2014/main" id="{273017D5-CB8C-4F21-88D9-7FF24CD10BB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2EC82C0-A3DB-498C-A673-4A42936F553D}" type="slidenum">
              <a:rPr lang="ru-RU" altLang="ru-RU" sz="1600" smtClean="0">
                <a:solidFill>
                  <a:schemeClr val="bg1"/>
                </a:solidFill>
              </a:rPr>
              <a:pPr>
                <a:spcBef>
                  <a:spcPct val="0"/>
                </a:spcBef>
                <a:buFontTx/>
                <a:buNone/>
              </a:pPr>
              <a:t>6</a:t>
            </a:fld>
            <a:endParaRPr lang="ru-RU" altLang="ru-RU" sz="160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Номер слайда 2">
            <a:extLst>
              <a:ext uri="{FF2B5EF4-FFF2-40B4-BE49-F238E27FC236}">
                <a16:creationId xmlns:a16="http://schemas.microsoft.com/office/drawing/2014/main" id="{D9B59594-44B3-4ED8-A8CF-07635452727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999288" y="6607175"/>
            <a:ext cx="2133600" cy="30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C9B127D-01C1-495B-B23D-1433CA7072D9}" type="slidenum">
              <a:rPr lang="ru-RU" altLang="ru-RU" sz="1600" smtClean="0">
                <a:solidFill>
                  <a:srgbClr val="FFFFFF"/>
                </a:solidFill>
              </a:rPr>
              <a:pPr>
                <a:spcBef>
                  <a:spcPct val="0"/>
                </a:spcBef>
                <a:buFontTx/>
                <a:buNone/>
              </a:pPr>
              <a:t>7</a:t>
            </a:fld>
            <a:endParaRPr lang="ru-RU" altLang="ru-RU" sz="1600">
              <a:solidFill>
                <a:srgbClr val="FFFFFF"/>
              </a:solidFill>
            </a:endParaRPr>
          </a:p>
        </p:txBody>
      </p:sp>
      <p:sp>
        <p:nvSpPr>
          <p:cNvPr id="13315" name="Заголовок 1">
            <a:extLst>
              <a:ext uri="{FF2B5EF4-FFF2-40B4-BE49-F238E27FC236}">
                <a16:creationId xmlns:a16="http://schemas.microsoft.com/office/drawing/2014/main" id="{E5A62C67-4CBE-43F6-ADDE-93F33C8132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15888"/>
            <a:ext cx="9144000" cy="346075"/>
          </a:xfrm>
        </p:spPr>
        <p:txBody>
          <a:bodyPr/>
          <a:lstStyle/>
          <a:p>
            <a:pPr algn="r"/>
            <a:r>
              <a:rPr lang="ru-RU" altLang="ru-RU" sz="2400" b="1">
                <a:solidFill>
                  <a:srgbClr val="FFFFFF"/>
                </a:solidFill>
              </a:rPr>
              <a:t>СТАНДАРТ РАЗВИТИЯ КОНКУРЕНЦИИ</a:t>
            </a:r>
          </a:p>
        </p:txBody>
      </p:sp>
      <p:sp>
        <p:nvSpPr>
          <p:cNvPr id="13316" name="Объект 1">
            <a:extLst>
              <a:ext uri="{FF2B5EF4-FFF2-40B4-BE49-F238E27FC236}">
                <a16:creationId xmlns:a16="http://schemas.microsoft.com/office/drawing/2014/main" id="{F9542B2A-4125-4F07-A609-4788FC0558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138" y="2143125"/>
            <a:ext cx="8029575" cy="4384675"/>
          </a:xfrm>
        </p:spPr>
        <p:txBody>
          <a:bodyPr/>
          <a:lstStyle/>
          <a:p>
            <a:pPr marL="0" indent="0">
              <a:spcBef>
                <a:spcPts val="1200"/>
              </a:spcBef>
              <a:buFontTx/>
              <a:buNone/>
            </a:pPr>
            <a:r>
              <a:rPr lang="ru-RU" altLang="ru-RU" sz="2200" b="1">
                <a:solidFill>
                  <a:srgbClr val="008080"/>
                </a:solidFill>
              </a:rPr>
              <a:t>Мероприятия Стандарта развития конкуренции:</a:t>
            </a:r>
          </a:p>
          <a:p>
            <a:pPr marL="0" indent="0"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ru-RU" altLang="ru-RU" sz="2200"/>
              <a:t>Определение уполномоченного органа.</a:t>
            </a:r>
          </a:p>
          <a:p>
            <a:pPr marL="0" indent="0"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ru-RU" altLang="ru-RU" sz="2200"/>
              <a:t>Создание коллегиального органа.</a:t>
            </a:r>
          </a:p>
          <a:p>
            <a:pPr marL="0" indent="0"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ru-RU" altLang="ru-RU" sz="2400" b="1"/>
              <a:t>Разработка и утверждение перечня рынков.</a:t>
            </a:r>
          </a:p>
          <a:p>
            <a:pPr marL="0" indent="0"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ru-RU" altLang="ru-RU" sz="2400" b="1"/>
              <a:t>Разработка  и утверждение «дорожной карты».</a:t>
            </a:r>
          </a:p>
          <a:p>
            <a:pPr marL="0" indent="0"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ru-RU" altLang="ru-RU" sz="2200"/>
              <a:t>Проведение мониторинга.</a:t>
            </a:r>
          </a:p>
          <a:p>
            <a:pPr marL="0" indent="0"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ru-RU" altLang="ru-RU" sz="2200"/>
              <a:t>Создание и реализация механизмов общественного контроля за деятельностью субъектов естественных монополий.</a:t>
            </a:r>
          </a:p>
          <a:p>
            <a:pPr marL="0" indent="0">
              <a:spcBef>
                <a:spcPts val="1200"/>
              </a:spcBef>
              <a:buFontTx/>
              <a:buNone/>
            </a:pPr>
            <a:endParaRPr lang="ru-RU" altLang="ru-RU" sz="2200"/>
          </a:p>
          <a:p>
            <a:pPr marL="0" indent="0">
              <a:spcBef>
                <a:spcPts val="1200"/>
              </a:spcBef>
              <a:buFont typeface="Wingdings" panose="05000000000000000000" pitchFamily="2" charset="2"/>
              <a:buChar char="ü"/>
            </a:pPr>
            <a:endParaRPr lang="ru-RU" altLang="ru-RU" sz="2000"/>
          </a:p>
          <a:p>
            <a:pPr marL="0" indent="0">
              <a:spcBef>
                <a:spcPts val="1200"/>
              </a:spcBef>
              <a:buFont typeface="Wingdings" panose="05000000000000000000" pitchFamily="2" charset="2"/>
              <a:buChar char="ü"/>
            </a:pPr>
            <a:endParaRPr lang="ru-RU" altLang="ru-RU" sz="2000"/>
          </a:p>
          <a:p>
            <a:pPr marL="0" indent="0">
              <a:spcBef>
                <a:spcPts val="1200"/>
              </a:spcBef>
              <a:buFont typeface="Wingdings" panose="05000000000000000000" pitchFamily="2" charset="2"/>
              <a:buChar char="ü"/>
            </a:pPr>
            <a:endParaRPr lang="ru-RU" altLang="ru-RU" sz="2000"/>
          </a:p>
          <a:p>
            <a:pPr marL="0" indent="0">
              <a:spcBef>
                <a:spcPts val="1200"/>
              </a:spcBef>
              <a:buFont typeface="Wingdings" panose="05000000000000000000" pitchFamily="2" charset="2"/>
              <a:buChar char="ü"/>
            </a:pPr>
            <a:endParaRPr lang="ru-RU" altLang="ru-RU" sz="2000"/>
          </a:p>
          <a:p>
            <a:pPr marL="0" indent="0">
              <a:spcBef>
                <a:spcPts val="1200"/>
              </a:spcBef>
              <a:buFont typeface="Wingdings" panose="05000000000000000000" pitchFamily="2" charset="2"/>
              <a:buChar char="ü"/>
            </a:pPr>
            <a:endParaRPr lang="ru-RU" altLang="ru-RU" sz="1600"/>
          </a:p>
          <a:p>
            <a:pPr marL="0" indent="0">
              <a:buFontTx/>
              <a:buNone/>
            </a:pPr>
            <a:endParaRPr lang="ru-RU" altLang="ru-RU" sz="1800"/>
          </a:p>
          <a:p>
            <a:pPr marL="0" indent="0">
              <a:buFontTx/>
              <a:buNone/>
            </a:pPr>
            <a:endParaRPr lang="ru-RU" altLang="ru-RU" sz="1800"/>
          </a:p>
          <a:p>
            <a:pPr marL="0" indent="0">
              <a:buFontTx/>
              <a:buNone/>
            </a:pPr>
            <a:endParaRPr lang="ru-RU" altLang="ru-RU" sz="1800"/>
          </a:p>
          <a:p>
            <a:pPr marL="0" indent="0">
              <a:buFontTx/>
              <a:buNone/>
            </a:pPr>
            <a:endParaRPr lang="ru-RU" altLang="ru-RU" sz="1800"/>
          </a:p>
          <a:p>
            <a:pPr marL="0" indent="0">
              <a:buFont typeface="Wingdings" panose="05000000000000000000" pitchFamily="2" charset="2"/>
              <a:buChar char="ü"/>
            </a:pPr>
            <a:endParaRPr lang="ru-RU" altLang="ru-RU" sz="1800"/>
          </a:p>
          <a:p>
            <a:pPr marL="0" indent="0">
              <a:buFont typeface="Wingdings" panose="05000000000000000000" pitchFamily="2" charset="2"/>
              <a:buChar char="ü"/>
            </a:pPr>
            <a:endParaRPr lang="ru-RU" altLang="ru-RU" sz="1800"/>
          </a:p>
          <a:p>
            <a:pPr marL="0" indent="0">
              <a:buFont typeface="Wingdings" panose="05000000000000000000" pitchFamily="2" charset="2"/>
              <a:buChar char="ü"/>
            </a:pPr>
            <a:endParaRPr lang="ru-RU" altLang="ru-RU" sz="1800"/>
          </a:p>
          <a:p>
            <a:pPr marL="0" indent="0">
              <a:buFont typeface="Wingdings" panose="05000000000000000000" pitchFamily="2" charset="2"/>
              <a:buChar char="ü"/>
            </a:pPr>
            <a:endParaRPr lang="ru-RU" altLang="ru-RU" sz="1800"/>
          </a:p>
          <a:p>
            <a:pPr marL="0" indent="0">
              <a:buFont typeface="Wingdings" panose="05000000000000000000" pitchFamily="2" charset="2"/>
              <a:buChar char="ü"/>
            </a:pPr>
            <a:endParaRPr lang="ru-RU" altLang="ru-RU" sz="1800"/>
          </a:p>
          <a:p>
            <a:pPr marL="0" indent="0">
              <a:buFont typeface="Wingdings" panose="05000000000000000000" pitchFamily="2" charset="2"/>
              <a:buChar char="ü"/>
            </a:pPr>
            <a:endParaRPr lang="ru-RU" altLang="ru-RU" sz="1800"/>
          </a:p>
        </p:txBody>
      </p:sp>
      <p:pic>
        <p:nvPicPr>
          <p:cNvPr id="13317" name="Рисунок 1">
            <a:extLst>
              <a:ext uri="{FF2B5EF4-FFF2-40B4-BE49-F238E27FC236}">
                <a16:creationId xmlns:a16="http://schemas.microsoft.com/office/drawing/2014/main" id="{B94485D3-0E89-4349-BC04-4114C2EF292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0975" y="908050"/>
            <a:ext cx="1358900" cy="131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8" name="TextBox 2">
            <a:extLst>
              <a:ext uri="{FF2B5EF4-FFF2-40B4-BE49-F238E27FC236}">
                <a16:creationId xmlns:a16="http://schemas.microsoft.com/office/drawing/2014/main" id="{F450709B-CFA1-4276-ACD3-B0F3199342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57275" y="1057275"/>
            <a:ext cx="7488238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2000" b="1">
                <a:solidFill>
                  <a:srgbClr val="C00000"/>
                </a:solidFill>
              </a:rPr>
              <a:t>Распоряжение Правительства РФ от 17.04.2019 N 768-р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ru-RU" altLang="ru-RU" sz="2000" b="1">
                <a:solidFill>
                  <a:srgbClr val="C00000"/>
                </a:solidFill>
              </a:rPr>
              <a:t>«Об утверждении стандарта развития конкуренции в субъектах Российской Федерации»</a:t>
            </a:r>
          </a:p>
        </p:txBody>
      </p:sp>
    </p:spTree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>
            <a:extLst>
              <a:ext uri="{FF2B5EF4-FFF2-40B4-BE49-F238E27FC236}">
                <a16:creationId xmlns:a16="http://schemas.microsoft.com/office/drawing/2014/main" id="{B076C28B-29F4-4D33-B793-66D9089CCF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34925" y="165100"/>
            <a:ext cx="9144000" cy="258763"/>
          </a:xfrm>
        </p:spPr>
        <p:txBody>
          <a:bodyPr/>
          <a:lstStyle/>
          <a:p>
            <a:pPr algn="r"/>
            <a:r>
              <a:rPr lang="ru-RU" altLang="ru-RU" sz="2800" b="1">
                <a:solidFill>
                  <a:srgbClr val="FFFFFF"/>
                </a:solidFill>
              </a:rPr>
              <a:t>Национальные проекты России </a:t>
            </a:r>
          </a:p>
        </p:txBody>
      </p:sp>
      <p:sp>
        <p:nvSpPr>
          <p:cNvPr id="15363" name="Номер слайда 2">
            <a:extLst>
              <a:ext uri="{FF2B5EF4-FFF2-40B4-BE49-F238E27FC236}">
                <a16:creationId xmlns:a16="http://schemas.microsoft.com/office/drawing/2014/main" id="{09CBCEF2-798D-41BA-9D63-0DE9123059C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6D5F833-BA60-4A9E-921D-DA5F4405925B}" type="slidenum">
              <a:rPr lang="ru-RU" altLang="ru-RU" sz="1600" smtClean="0">
                <a:solidFill>
                  <a:schemeClr val="bg1"/>
                </a:solidFill>
              </a:rPr>
              <a:pPr>
                <a:spcBef>
                  <a:spcPct val="0"/>
                </a:spcBef>
                <a:buFontTx/>
                <a:buNone/>
              </a:pPr>
              <a:t>8</a:t>
            </a:fld>
            <a:endParaRPr lang="ru-RU" altLang="ru-RU" sz="1600">
              <a:solidFill>
                <a:schemeClr val="bg1"/>
              </a:solidFill>
            </a:endParaRPr>
          </a:p>
        </p:txBody>
      </p:sp>
      <p:sp>
        <p:nvSpPr>
          <p:cNvPr id="15364" name="Объект 2">
            <a:extLst>
              <a:ext uri="{FF2B5EF4-FFF2-40B4-BE49-F238E27FC236}">
                <a16:creationId xmlns:a16="http://schemas.microsoft.com/office/drawing/2014/main" id="{786CAD27-FC09-41C1-840E-32CE9F6DC96F}"/>
              </a:ext>
            </a:extLst>
          </p:cNvPr>
          <p:cNvSpPr txBox="1">
            <a:spLocks/>
          </p:cNvSpPr>
          <p:nvPr/>
        </p:nvSpPr>
        <p:spPr bwMode="auto">
          <a:xfrm>
            <a:off x="150813" y="933450"/>
            <a:ext cx="8772525" cy="85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920" tIns="60960" rIns="121920" bIns="60960"/>
          <a:lstStyle>
            <a:lvl1pPr>
              <a:spcBef>
                <a:spcPct val="20000"/>
              </a:spcBef>
              <a:buChar char="•"/>
              <a:defRPr sz="32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557213" indent="-214313">
              <a:spcBef>
                <a:spcPct val="20000"/>
              </a:spcBef>
              <a:buChar char="–"/>
              <a:defRPr sz="28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857250" indent="-171450">
              <a:spcBef>
                <a:spcPct val="20000"/>
              </a:spcBef>
              <a:buChar char="•"/>
              <a:defRPr sz="24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200150" indent="-171450">
              <a:spcBef>
                <a:spcPct val="20000"/>
              </a:spcBef>
              <a:buChar char="–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1543050" indent="-171450">
              <a:spcBef>
                <a:spcPct val="20000"/>
              </a:spcBef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000250" indent="-17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457450" indent="-17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2914650" indent="-17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371850" indent="-17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just">
              <a:spcBef>
                <a:spcPct val="0"/>
              </a:spcBef>
              <a:spcAft>
                <a:spcPts val="1600"/>
              </a:spcAft>
              <a:buFontTx/>
              <a:buNone/>
            </a:pPr>
            <a:r>
              <a:rPr lang="ru-RU" altLang="ru-RU" sz="1800" b="1">
                <a:solidFill>
                  <a:srgbClr val="C00000"/>
                </a:solidFill>
              </a:rPr>
              <a:t>Указ Президента России В.В. Путина от 7 мая 2018 года № 204 «О национальных целях и стратегических задачах развития Российской Федерации на период до 2024 года.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0A6C5A7-F52E-4A4E-8D8B-0EA586FE15D1}"/>
              </a:ext>
            </a:extLst>
          </p:cNvPr>
          <p:cNvSpPr txBox="1"/>
          <p:nvPr/>
        </p:nvSpPr>
        <p:spPr>
          <a:xfrm>
            <a:off x="1403350" y="2106613"/>
            <a:ext cx="2663825" cy="16621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  <a:defRPr/>
            </a:pPr>
            <a:r>
              <a:rPr lang="ru-RU" altLang="ru-RU" sz="1800" b="1" kern="0" dirty="0">
                <a:solidFill>
                  <a:srgbClr val="3E3E9F"/>
                </a:solidFill>
              </a:rPr>
              <a:t>    Здравоохранение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defRPr/>
            </a:pPr>
            <a:r>
              <a:rPr lang="ru-RU" altLang="ru-RU" sz="1800" b="1" kern="0" dirty="0">
                <a:solidFill>
                  <a:srgbClr val="3E3E9F"/>
                </a:solidFill>
              </a:rPr>
              <a:t>    Образование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defRPr/>
            </a:pPr>
            <a:r>
              <a:rPr lang="ru-RU" altLang="ru-RU" sz="1800" b="1" kern="0" dirty="0">
                <a:solidFill>
                  <a:srgbClr val="3E3E9F"/>
                </a:solidFill>
              </a:rPr>
              <a:t>    Демография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defRPr/>
            </a:pPr>
            <a:r>
              <a:rPr lang="ru-RU" altLang="ru-RU" sz="1800" b="1" kern="0" dirty="0">
                <a:solidFill>
                  <a:srgbClr val="3E3E9F"/>
                </a:solidFill>
              </a:rPr>
              <a:t>    Культура</a:t>
            </a:r>
          </a:p>
        </p:txBody>
      </p:sp>
      <p:sp>
        <p:nvSpPr>
          <p:cNvPr id="15366" name="TextBox 4">
            <a:extLst>
              <a:ext uri="{FF2B5EF4-FFF2-40B4-BE49-F238E27FC236}">
                <a16:creationId xmlns:a16="http://schemas.microsoft.com/office/drawing/2014/main" id="{0E3361EA-F28C-45A9-92C5-3D5AC9E50E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89525" y="2143125"/>
            <a:ext cx="3816350" cy="166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ts val="1200"/>
              </a:spcBef>
              <a:buFontTx/>
              <a:buNone/>
            </a:pPr>
            <a:r>
              <a:rPr lang="ru-RU" altLang="ru-RU" sz="1800" b="1">
                <a:solidFill>
                  <a:srgbClr val="3E3E9F"/>
                </a:solidFill>
              </a:rPr>
              <a:t>      Жильё и городская     среда </a:t>
            </a:r>
          </a:p>
          <a:p>
            <a:pPr>
              <a:spcBef>
                <a:spcPts val="1200"/>
              </a:spcBef>
              <a:buFontTx/>
              <a:buNone/>
            </a:pPr>
            <a:r>
              <a:rPr lang="ru-RU" altLang="ru-RU" sz="1800" b="1">
                <a:solidFill>
                  <a:srgbClr val="3E3E9F"/>
                </a:solidFill>
              </a:rPr>
              <a:t>      Экология</a:t>
            </a:r>
          </a:p>
          <a:p>
            <a:pPr>
              <a:spcBef>
                <a:spcPts val="1200"/>
              </a:spcBef>
              <a:buFontTx/>
              <a:buNone/>
            </a:pPr>
            <a:r>
              <a:rPr lang="ru-RU" altLang="ru-RU" sz="1800" b="1">
                <a:solidFill>
                  <a:srgbClr val="3E3E9F"/>
                </a:solidFill>
              </a:rPr>
              <a:t>      Наука</a:t>
            </a:r>
          </a:p>
          <a:p>
            <a:pPr>
              <a:spcBef>
                <a:spcPts val="1200"/>
              </a:spcBef>
              <a:buFontTx/>
              <a:buNone/>
            </a:pPr>
            <a:r>
              <a:rPr lang="ru-RU" altLang="ru-RU" sz="1800" b="1">
                <a:solidFill>
                  <a:srgbClr val="3E3E9F"/>
                </a:solidFill>
              </a:rPr>
              <a:t>      Цифровая экономика </a:t>
            </a:r>
          </a:p>
        </p:txBody>
      </p:sp>
      <p:sp>
        <p:nvSpPr>
          <p:cNvPr id="15367" name="TextBox 5">
            <a:extLst>
              <a:ext uri="{FF2B5EF4-FFF2-40B4-BE49-F238E27FC236}">
                <a16:creationId xmlns:a16="http://schemas.microsoft.com/office/drawing/2014/main" id="{9DBFB76A-F5F3-47AA-A0F7-07FC87EEDE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5963" y="3963988"/>
            <a:ext cx="8347075" cy="264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ts val="1200"/>
              </a:spcBef>
            </a:pPr>
            <a:r>
              <a:rPr lang="ru-RU" altLang="en-US" sz="1800" b="1">
                <a:solidFill>
                  <a:srgbClr val="3E3E9F"/>
                </a:solidFill>
              </a:rPr>
              <a:t>Безопасные и качественные автомобильные дороги </a:t>
            </a:r>
          </a:p>
          <a:p>
            <a:pPr>
              <a:spcBef>
                <a:spcPts val="1200"/>
              </a:spcBef>
            </a:pPr>
            <a:r>
              <a:rPr lang="ru-RU" altLang="en-US" sz="1800" b="1">
                <a:solidFill>
                  <a:srgbClr val="3E3E9F"/>
                </a:solidFill>
              </a:rPr>
              <a:t>Малое и среднее предпринимательство и поддержка индивидуальной предпринимательской инициативы </a:t>
            </a:r>
          </a:p>
          <a:p>
            <a:pPr>
              <a:spcBef>
                <a:spcPts val="1200"/>
              </a:spcBef>
            </a:pPr>
            <a:r>
              <a:rPr lang="ru-RU" altLang="en-US" sz="1800" b="1">
                <a:solidFill>
                  <a:srgbClr val="3E3E9F"/>
                </a:solidFill>
              </a:rPr>
              <a:t>Производительность труда и поддержка занятости</a:t>
            </a:r>
          </a:p>
          <a:p>
            <a:pPr>
              <a:spcBef>
                <a:spcPts val="1200"/>
              </a:spcBef>
            </a:pPr>
            <a:r>
              <a:rPr lang="ru-RU" altLang="en-US" sz="1800" b="1">
                <a:solidFill>
                  <a:srgbClr val="3E3E9F"/>
                </a:solidFill>
              </a:rPr>
              <a:t>Международная кооперация и экспорт </a:t>
            </a:r>
          </a:p>
          <a:p>
            <a:pPr>
              <a:spcBef>
                <a:spcPts val="1200"/>
              </a:spcBef>
            </a:pPr>
            <a:r>
              <a:rPr lang="ru-RU" altLang="en-US" sz="1800" b="1">
                <a:solidFill>
                  <a:srgbClr val="3E3E9F"/>
                </a:solidFill>
              </a:rPr>
              <a:t>Комплексный план модернизации и расширения магистральной инфраструктуры </a:t>
            </a:r>
          </a:p>
        </p:txBody>
      </p:sp>
      <p:pic>
        <p:nvPicPr>
          <p:cNvPr id="15368" name="Рисунок 7">
            <a:extLst>
              <a:ext uri="{FF2B5EF4-FFF2-40B4-BE49-F238E27FC236}">
                <a16:creationId xmlns:a16="http://schemas.microsoft.com/office/drawing/2014/main" id="{86AEF2E2-D44D-42E9-B7D2-BD09A987EC2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4437063"/>
            <a:ext cx="4778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9" name="Рисунок 9">
            <a:extLst>
              <a:ext uri="{FF2B5EF4-FFF2-40B4-BE49-F238E27FC236}">
                <a16:creationId xmlns:a16="http://schemas.microsoft.com/office/drawing/2014/main" id="{1F719DE8-51D5-4C92-84A2-D82A0515ECF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525" y="5991225"/>
            <a:ext cx="452438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70" name="Рисунок 10">
            <a:extLst>
              <a:ext uri="{FF2B5EF4-FFF2-40B4-BE49-F238E27FC236}">
                <a16:creationId xmlns:a16="http://schemas.microsoft.com/office/drawing/2014/main" id="{CAB18C7E-C7E2-4317-B75B-F771206AB90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563" y="5084763"/>
            <a:ext cx="360362" cy="344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71" name="Рисунок 11">
            <a:extLst>
              <a:ext uri="{FF2B5EF4-FFF2-40B4-BE49-F238E27FC236}">
                <a16:creationId xmlns:a16="http://schemas.microsoft.com/office/drawing/2014/main" id="{A77C6DA6-C908-4C01-85DF-AA0CCA031C2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263" y="5497513"/>
            <a:ext cx="334962" cy="376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72" name="Рисунок 12">
            <a:extLst>
              <a:ext uri="{FF2B5EF4-FFF2-40B4-BE49-F238E27FC236}">
                <a16:creationId xmlns:a16="http://schemas.microsoft.com/office/drawing/2014/main" id="{0185BA24-2C0C-4B5E-86B7-D3CA9858D6C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4913" y="3365500"/>
            <a:ext cx="4064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73" name="Рисунок 13">
            <a:extLst>
              <a:ext uri="{FF2B5EF4-FFF2-40B4-BE49-F238E27FC236}">
                <a16:creationId xmlns:a16="http://schemas.microsoft.com/office/drawing/2014/main" id="{4B8C116C-E846-4E56-B0B3-574121030F51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2850" y="2909888"/>
            <a:ext cx="409575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74" name="Рисунок 14">
            <a:extLst>
              <a:ext uri="{FF2B5EF4-FFF2-40B4-BE49-F238E27FC236}">
                <a16:creationId xmlns:a16="http://schemas.microsoft.com/office/drawing/2014/main" id="{614E2B0F-4458-4B9A-986F-F73E45117381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8400" y="2471738"/>
            <a:ext cx="444500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75" name="Рисунок 16">
            <a:extLst>
              <a:ext uri="{FF2B5EF4-FFF2-40B4-BE49-F238E27FC236}">
                <a16:creationId xmlns:a16="http://schemas.microsoft.com/office/drawing/2014/main" id="{C7DAC46B-BC1E-4FD9-8EB3-B3E455B39FBF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1413" y="2078038"/>
            <a:ext cx="449262" cy="434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76" name="Рисунок 17">
            <a:extLst>
              <a:ext uri="{FF2B5EF4-FFF2-40B4-BE49-F238E27FC236}">
                <a16:creationId xmlns:a16="http://schemas.microsoft.com/office/drawing/2014/main" id="{BF750B0C-6530-413D-9C3E-BDD3BE2130FF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975" y="3919538"/>
            <a:ext cx="349250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77" name="Рисунок 18">
            <a:extLst>
              <a:ext uri="{FF2B5EF4-FFF2-40B4-BE49-F238E27FC236}">
                <a16:creationId xmlns:a16="http://schemas.microsoft.com/office/drawing/2014/main" id="{18677E23-5412-40DF-BF98-685C5386D845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9838" y="3430588"/>
            <a:ext cx="320675" cy="35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78" name="Рисунок 19">
            <a:extLst>
              <a:ext uri="{FF2B5EF4-FFF2-40B4-BE49-F238E27FC236}">
                <a16:creationId xmlns:a16="http://schemas.microsoft.com/office/drawing/2014/main" id="{8A6B1BE1-C9E0-4026-B4A3-E24800359117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1425" y="2951163"/>
            <a:ext cx="41116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79" name="Рисунок 20">
            <a:extLst>
              <a:ext uri="{FF2B5EF4-FFF2-40B4-BE49-F238E27FC236}">
                <a16:creationId xmlns:a16="http://schemas.microsoft.com/office/drawing/2014/main" id="{E9DB86BF-6F87-4165-BC14-671D681EC21E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9838" y="2474913"/>
            <a:ext cx="438150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80" name="Рисунок 21">
            <a:extLst>
              <a:ext uri="{FF2B5EF4-FFF2-40B4-BE49-F238E27FC236}">
                <a16:creationId xmlns:a16="http://schemas.microsoft.com/office/drawing/2014/main" id="{6013EB4F-F671-43C4-86FF-AEBA4017D701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5713" y="2047875"/>
            <a:ext cx="404812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1">
            <a:extLst>
              <a:ext uri="{FF2B5EF4-FFF2-40B4-BE49-F238E27FC236}">
                <a16:creationId xmlns:a16="http://schemas.microsoft.com/office/drawing/2014/main" id="{281A3754-C58E-459E-BD54-7A97916975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34925" y="165100"/>
            <a:ext cx="9144000" cy="258763"/>
          </a:xfrm>
        </p:spPr>
        <p:txBody>
          <a:bodyPr/>
          <a:lstStyle/>
          <a:p>
            <a:pPr algn="r"/>
            <a:r>
              <a:rPr lang="ru-RU" altLang="ru-RU" sz="2800" b="1">
                <a:solidFill>
                  <a:srgbClr val="FFFFFF"/>
                </a:solidFill>
              </a:rPr>
              <a:t>Исполнение национальных проектов </a:t>
            </a:r>
          </a:p>
        </p:txBody>
      </p:sp>
      <p:sp>
        <p:nvSpPr>
          <p:cNvPr id="17411" name="Номер слайда 2">
            <a:extLst>
              <a:ext uri="{FF2B5EF4-FFF2-40B4-BE49-F238E27FC236}">
                <a16:creationId xmlns:a16="http://schemas.microsoft.com/office/drawing/2014/main" id="{69A8F539-3C55-4168-BF5D-96A31754696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8A7B8DF-0BBF-4014-BE25-A0081236A4AD}" type="slidenum">
              <a:rPr lang="ru-RU" altLang="ru-RU" sz="1600" smtClean="0">
                <a:solidFill>
                  <a:schemeClr val="bg1"/>
                </a:solidFill>
              </a:rPr>
              <a:pPr>
                <a:spcBef>
                  <a:spcPct val="0"/>
                </a:spcBef>
                <a:buFontTx/>
                <a:buNone/>
              </a:pPr>
              <a:t>9</a:t>
            </a:fld>
            <a:endParaRPr lang="ru-RU" altLang="ru-RU" sz="1600">
              <a:solidFill>
                <a:schemeClr val="bg1"/>
              </a:solidFill>
            </a:endParaRPr>
          </a:p>
        </p:txBody>
      </p:sp>
      <p:sp>
        <p:nvSpPr>
          <p:cNvPr id="17412" name="Объект 2">
            <a:extLst>
              <a:ext uri="{FF2B5EF4-FFF2-40B4-BE49-F238E27FC236}">
                <a16:creationId xmlns:a16="http://schemas.microsoft.com/office/drawing/2014/main" id="{95FF7ECA-00EF-459C-B311-7A9032D5751C}"/>
              </a:ext>
            </a:extLst>
          </p:cNvPr>
          <p:cNvSpPr txBox="1">
            <a:spLocks/>
          </p:cNvSpPr>
          <p:nvPr/>
        </p:nvSpPr>
        <p:spPr bwMode="auto">
          <a:xfrm>
            <a:off x="539750" y="1052513"/>
            <a:ext cx="8772525" cy="85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920" tIns="60960" rIns="121920" bIns="60960"/>
          <a:lstStyle>
            <a:lvl1pPr>
              <a:spcBef>
                <a:spcPct val="20000"/>
              </a:spcBef>
              <a:buChar char="•"/>
              <a:defRPr sz="32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557213" indent="-214313">
              <a:spcBef>
                <a:spcPct val="20000"/>
              </a:spcBef>
              <a:buChar char="–"/>
              <a:defRPr sz="28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857250" indent="-171450">
              <a:spcBef>
                <a:spcPct val="20000"/>
              </a:spcBef>
              <a:buChar char="•"/>
              <a:defRPr sz="24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200150" indent="-171450">
              <a:spcBef>
                <a:spcPct val="20000"/>
              </a:spcBef>
              <a:buChar char="–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1543050" indent="-171450">
              <a:spcBef>
                <a:spcPct val="20000"/>
              </a:spcBef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000250" indent="-17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457450" indent="-17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2914650" indent="-17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371850" indent="-17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just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ru-RU" altLang="ru-RU" sz="2000" b="1">
                <a:solidFill>
                  <a:srgbClr val="C00000"/>
                </a:solidFill>
              </a:rPr>
              <a:t>Протокол совещания у Председателя Правительства РФ</a:t>
            </a:r>
          </a:p>
          <a:p>
            <a:pPr algn="just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ru-RU" altLang="ru-RU" sz="2000" b="1">
                <a:solidFill>
                  <a:srgbClr val="C00000"/>
                </a:solidFill>
              </a:rPr>
              <a:t>от 12 апреля 2019 № ДМ-П6-21пр</a:t>
            </a:r>
          </a:p>
        </p:txBody>
      </p:sp>
      <p:sp>
        <p:nvSpPr>
          <p:cNvPr id="17413" name="TextBox 1">
            <a:extLst>
              <a:ext uri="{FF2B5EF4-FFF2-40B4-BE49-F238E27FC236}">
                <a16:creationId xmlns:a16="http://schemas.microsoft.com/office/drawing/2014/main" id="{084FBBEC-E3D4-4584-935F-3A3316FA79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3050" y="2066925"/>
            <a:ext cx="8528050" cy="4246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/>
            <a:r>
              <a:rPr lang="ru-RU" altLang="en-US" sz="1800" b="1">
                <a:solidFill>
                  <a:srgbClr val="3E3E9F"/>
                </a:solidFill>
              </a:rPr>
              <a:t>п. 14. Федеральным органам исполнительной власти, органам исполнительной власти субъектов Российской Федерации при реализации национальных проектов (в том числе при планировании закупочной деятельности и проведении конкурсных процедур) </a:t>
            </a:r>
            <a:r>
              <a:rPr lang="ru-RU" altLang="en-US" sz="1800" b="1" u="sng">
                <a:solidFill>
                  <a:srgbClr val="3E3E9F"/>
                </a:solidFill>
              </a:rPr>
              <a:t>обеспечить безусловное исполнение мероприятий Национального плана развития конкуренции в Российской Федерации 2018-220 годы</a:t>
            </a:r>
            <a:r>
              <a:rPr lang="ru-RU" altLang="en-US" sz="1800" b="1">
                <a:solidFill>
                  <a:srgbClr val="3E3E9F"/>
                </a:solidFill>
              </a:rPr>
              <a:t>, утвержденного Указом Президента Российской Федерации от 21 декабря 2017 г. № 618 «об основных направлениях государственной политики по развитию конкуренции», а </a:t>
            </a:r>
            <a:r>
              <a:rPr lang="ru-RU" altLang="en-US" sz="1800" b="1" u="sng">
                <a:solidFill>
                  <a:srgbClr val="3E3E9F"/>
                </a:solidFill>
              </a:rPr>
              <a:t>также плана мероприятий «дорожной карты» по развитию конкуренции </a:t>
            </a:r>
            <a:r>
              <a:rPr lang="ru-RU" altLang="en-US" sz="1800" b="1">
                <a:solidFill>
                  <a:srgbClr val="3E3E9F"/>
                </a:solidFill>
              </a:rPr>
              <a:t>в отдельных отраслях экономики Российской Федерации и переходу отдельных сфер естественных монополий из состояния естественной монополии в состояние конкурентного рынка на 2018-2020 годы, утверждённого распоряжением Правительства Российской Федерации от 16 августа 2018 г. № 1697-р.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30076</TotalTime>
  <Words>979</Words>
  <Application>Microsoft Office PowerPoint</Application>
  <PresentationFormat>Экран (4:3)</PresentationFormat>
  <Paragraphs>133</Paragraphs>
  <Slides>12</Slides>
  <Notes>9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Оформление по умолчанию</vt:lpstr>
      <vt:lpstr>Презентация PowerPoint</vt:lpstr>
      <vt:lpstr>Национальный план развития конкуренции</vt:lpstr>
      <vt:lpstr>Задачи: региональный уровень</vt:lpstr>
      <vt:lpstr>Национальный план. Результаты. ______________ область (край)</vt:lpstr>
      <vt:lpstr>Презентация PowerPoint</vt:lpstr>
      <vt:lpstr>Ключевые показатели развития конкуренции </vt:lpstr>
      <vt:lpstr>СТАНДАРТ РАЗВИТИЯ КОНКУРЕНЦИИ</vt:lpstr>
      <vt:lpstr>Национальные проекты России </vt:lpstr>
      <vt:lpstr>Исполнение национальных проектов </vt:lpstr>
      <vt:lpstr>Презентация PowerPoint</vt:lpstr>
      <vt:lpstr>ЗАДАЧИ</vt:lpstr>
      <vt:lpstr>Презентация PowerPoint</vt:lpstr>
    </vt:vector>
  </TitlesOfParts>
  <Company>ФАС России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Кашунина Ирина Валерьевна</dc:creator>
  <cp:lastModifiedBy>Тамирлан Омаев</cp:lastModifiedBy>
  <cp:revision>2025</cp:revision>
  <cp:lastPrinted>2019-05-22T08:17:18Z</cp:lastPrinted>
  <dcterms:created xsi:type="dcterms:W3CDTF">2011-08-24T07:02:51Z</dcterms:created>
  <dcterms:modified xsi:type="dcterms:W3CDTF">2019-05-27T07:23:36Z</dcterms:modified>
</cp:coreProperties>
</file>