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256" r:id="rId2"/>
    <p:sldId id="440" r:id="rId3"/>
    <p:sldId id="405" r:id="rId4"/>
    <p:sldId id="438" r:id="rId5"/>
    <p:sldId id="416" r:id="rId6"/>
    <p:sldId id="441" r:id="rId7"/>
    <p:sldId id="442" r:id="rId8"/>
    <p:sldId id="443" r:id="rId9"/>
    <p:sldId id="444" r:id="rId10"/>
    <p:sldId id="445" r:id="rId11"/>
    <p:sldId id="446" r:id="rId12"/>
    <p:sldId id="447" r:id="rId13"/>
    <p:sldId id="448" r:id="rId14"/>
    <p:sldId id="449" r:id="rId15"/>
    <p:sldId id="380" r:id="rId16"/>
  </p:sldIdLst>
  <p:sldSz cx="9906000" cy="6858000" type="A4"/>
  <p:notesSz cx="6761163" cy="9942513"/>
  <p:defaultTextStyle>
    <a:defPPr>
      <a:defRPr lang="ru-RU"/>
    </a:defPPr>
    <a:lvl1pPr algn="ctr" rtl="0" fontAlgn="base">
      <a:spcBef>
        <a:spcPct val="0"/>
      </a:spcBef>
      <a:spcAft>
        <a:spcPct val="0"/>
      </a:spcAft>
      <a:defRPr sz="2400" kern="1200">
        <a:solidFill>
          <a:schemeClr val="tx1"/>
        </a:solidFill>
        <a:latin typeface="Arial" charset="0"/>
        <a:ea typeface="ＭＳ Ｐゴシック" charset="-128"/>
        <a:cs typeface="+mn-cs"/>
      </a:defRPr>
    </a:lvl1pPr>
    <a:lvl2pPr marL="457200" algn="ctr" rtl="0" fontAlgn="base">
      <a:spcBef>
        <a:spcPct val="0"/>
      </a:spcBef>
      <a:spcAft>
        <a:spcPct val="0"/>
      </a:spcAft>
      <a:defRPr sz="2400" kern="1200">
        <a:solidFill>
          <a:schemeClr val="tx1"/>
        </a:solidFill>
        <a:latin typeface="Arial" charset="0"/>
        <a:ea typeface="ＭＳ Ｐゴシック" charset="-128"/>
        <a:cs typeface="+mn-cs"/>
      </a:defRPr>
    </a:lvl2pPr>
    <a:lvl3pPr marL="914400" algn="ctr" rtl="0" fontAlgn="base">
      <a:spcBef>
        <a:spcPct val="0"/>
      </a:spcBef>
      <a:spcAft>
        <a:spcPct val="0"/>
      </a:spcAft>
      <a:defRPr sz="2400" kern="1200">
        <a:solidFill>
          <a:schemeClr val="tx1"/>
        </a:solidFill>
        <a:latin typeface="Arial" charset="0"/>
        <a:ea typeface="ＭＳ Ｐゴシック"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FF7C80"/>
    <a:srgbClr val="FFCCFF"/>
    <a:srgbClr val="66CCFF"/>
    <a:srgbClr val="FFFF66"/>
    <a:srgbClr val="008080"/>
    <a:srgbClr val="B7EFFE"/>
    <a:srgbClr val="FEFB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450" autoAdjust="0"/>
  </p:normalViewPr>
  <p:slideViewPr>
    <p:cSldViewPr>
      <p:cViewPr>
        <p:scale>
          <a:sx n="130" d="100"/>
          <a:sy n="130" d="100"/>
        </p:scale>
        <p:origin x="-744" y="17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1"/>
            <a:ext cx="2930574" cy="49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a:lvl1pPr>
          </a:lstStyle>
          <a:p>
            <a:pPr>
              <a:defRPr/>
            </a:pPr>
            <a:endParaRPr lang="ru-RU"/>
          </a:p>
        </p:txBody>
      </p:sp>
      <p:sp>
        <p:nvSpPr>
          <p:cNvPr id="35843" name="Rectangle 3"/>
          <p:cNvSpPr>
            <a:spLocks noGrp="1" noChangeArrowheads="1"/>
          </p:cNvSpPr>
          <p:nvPr>
            <p:ph type="dt" sz="quarter" idx="1"/>
          </p:nvPr>
        </p:nvSpPr>
        <p:spPr bwMode="auto">
          <a:xfrm>
            <a:off x="3829010" y="1"/>
            <a:ext cx="2930574" cy="49712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24F3314E-1C5E-45E3-8BBB-C52D3128883A}" type="datetime1">
              <a:rPr lang="ru-RU"/>
              <a:pPr>
                <a:defRPr/>
              </a:pPr>
              <a:t>12.03.2019</a:t>
            </a:fld>
            <a:endParaRPr lang="ru-RU"/>
          </a:p>
        </p:txBody>
      </p:sp>
      <p:sp>
        <p:nvSpPr>
          <p:cNvPr id="35844" name="Rectangle 4"/>
          <p:cNvSpPr>
            <a:spLocks noGrp="1" noChangeArrowheads="1"/>
          </p:cNvSpPr>
          <p:nvPr>
            <p:ph type="ftr" sz="quarter" idx="2"/>
          </p:nvPr>
        </p:nvSpPr>
        <p:spPr bwMode="auto">
          <a:xfrm>
            <a:off x="0" y="9443789"/>
            <a:ext cx="2930574" cy="49712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a:lvl1pPr>
          </a:lstStyle>
          <a:p>
            <a:pPr>
              <a:defRPr/>
            </a:pPr>
            <a:endParaRPr lang="ru-RU"/>
          </a:p>
        </p:txBody>
      </p:sp>
      <p:sp>
        <p:nvSpPr>
          <p:cNvPr id="35845" name="Rectangle 5"/>
          <p:cNvSpPr>
            <a:spLocks noGrp="1" noChangeArrowheads="1"/>
          </p:cNvSpPr>
          <p:nvPr>
            <p:ph type="sldNum" sz="quarter" idx="3"/>
          </p:nvPr>
        </p:nvSpPr>
        <p:spPr bwMode="auto">
          <a:xfrm>
            <a:off x="3829010" y="9443789"/>
            <a:ext cx="2930574" cy="49712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E7B621BC-3B63-4879-AB40-621C226AE131}" type="slidenum">
              <a:rPr lang="ru-RU"/>
              <a:pPr>
                <a:defRPr/>
              </a:pPr>
              <a:t>‹#›</a:t>
            </a:fld>
            <a:endParaRPr lang="ru-RU"/>
          </a:p>
        </p:txBody>
      </p:sp>
    </p:spTree>
    <p:extLst>
      <p:ext uri="{BB962C8B-B14F-4D97-AF65-F5344CB8AC3E}">
        <p14:creationId xmlns:p14="http://schemas.microsoft.com/office/powerpoint/2010/main" val="3525226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2034" name="Rectangle 2"/>
          <p:cNvSpPr>
            <a:spLocks noGrp="1" noChangeArrowheads="1"/>
          </p:cNvSpPr>
          <p:nvPr>
            <p:ph type="hdr" sz="quarter"/>
          </p:nvPr>
        </p:nvSpPr>
        <p:spPr bwMode="auto">
          <a:xfrm>
            <a:off x="0" y="1"/>
            <a:ext cx="2928996" cy="497126"/>
          </a:xfrm>
          <a:prstGeom prst="rect">
            <a:avLst/>
          </a:prstGeom>
          <a:noFill/>
          <a:ln w="9525">
            <a:noFill/>
            <a:miter lim="800000"/>
            <a:headEnd/>
            <a:tailEnd/>
          </a:ln>
          <a:effectLst/>
        </p:spPr>
        <p:txBody>
          <a:bodyPr vert="horz" wrap="square" lIns="93013" tIns="46506" rIns="93013" bIns="46506" numCol="1" anchor="t" anchorCtr="0" compatLnSpc="1">
            <a:prstTxWarp prst="textNoShape">
              <a:avLst/>
            </a:prstTxWarp>
          </a:bodyPr>
          <a:lstStyle>
            <a:lvl1pPr algn="l" defTabSz="930275">
              <a:defRPr sz="1200">
                <a:latin typeface="Arial" pitchFamily="34" charset="0"/>
                <a:ea typeface="+mn-ea"/>
                <a:cs typeface="+mn-cs"/>
              </a:defRPr>
            </a:lvl1pPr>
          </a:lstStyle>
          <a:p>
            <a:pPr>
              <a:defRPr/>
            </a:pPr>
            <a:endParaRPr lang="ru-RU"/>
          </a:p>
        </p:txBody>
      </p:sp>
      <p:sp>
        <p:nvSpPr>
          <p:cNvPr id="172035" name="Rectangle 3"/>
          <p:cNvSpPr>
            <a:spLocks noGrp="1" noChangeArrowheads="1"/>
          </p:cNvSpPr>
          <p:nvPr>
            <p:ph type="dt" idx="1"/>
          </p:nvPr>
        </p:nvSpPr>
        <p:spPr bwMode="auto">
          <a:xfrm>
            <a:off x="3830589" y="1"/>
            <a:ext cx="2928996" cy="497126"/>
          </a:xfrm>
          <a:prstGeom prst="rect">
            <a:avLst/>
          </a:prstGeom>
          <a:noFill/>
          <a:ln w="9525">
            <a:noFill/>
            <a:miter lim="800000"/>
            <a:headEnd/>
            <a:tailEnd/>
          </a:ln>
          <a:effectLst/>
        </p:spPr>
        <p:txBody>
          <a:bodyPr vert="horz" wrap="square" lIns="93013" tIns="46506" rIns="93013" bIns="46506" numCol="1" anchor="t" anchorCtr="0" compatLnSpc="1">
            <a:prstTxWarp prst="textNoShape">
              <a:avLst/>
            </a:prstTxWarp>
          </a:bodyPr>
          <a:lstStyle>
            <a:lvl1pPr algn="r" defTabSz="930275">
              <a:defRPr sz="1200">
                <a:latin typeface="Arial" pitchFamily="34" charset="0"/>
                <a:ea typeface="+mn-ea"/>
                <a:cs typeface="+mn-cs"/>
              </a:defRPr>
            </a:lvl1pPr>
          </a:lstStyle>
          <a:p>
            <a:pPr>
              <a:defRPr/>
            </a:pPr>
            <a:endParaRPr lang="ru-RU"/>
          </a:p>
        </p:txBody>
      </p:sp>
      <p:sp>
        <p:nvSpPr>
          <p:cNvPr id="17412" name="Rectangle 4"/>
          <p:cNvSpPr>
            <a:spLocks noGrp="1" noRot="1" noChangeAspect="1" noChangeArrowheads="1" noTextEdit="1"/>
          </p:cNvSpPr>
          <p:nvPr>
            <p:ph type="sldImg" idx="2"/>
          </p:nvPr>
        </p:nvSpPr>
        <p:spPr bwMode="auto">
          <a:xfrm>
            <a:off x="690563" y="746125"/>
            <a:ext cx="5380037"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2037" name="Rectangle 5"/>
          <p:cNvSpPr>
            <a:spLocks noGrp="1" noChangeArrowheads="1"/>
          </p:cNvSpPr>
          <p:nvPr>
            <p:ph type="body" sz="quarter" idx="3"/>
          </p:nvPr>
        </p:nvSpPr>
        <p:spPr bwMode="auto">
          <a:xfrm>
            <a:off x="675801" y="4721895"/>
            <a:ext cx="5409562" cy="4474131"/>
          </a:xfrm>
          <a:prstGeom prst="rect">
            <a:avLst/>
          </a:prstGeom>
          <a:noFill/>
          <a:ln w="9525">
            <a:noFill/>
            <a:miter lim="800000"/>
            <a:headEnd/>
            <a:tailEnd/>
          </a:ln>
          <a:effectLst/>
        </p:spPr>
        <p:txBody>
          <a:bodyPr vert="horz" wrap="square" lIns="93013" tIns="46506" rIns="93013" bIns="46506"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72038" name="Rectangle 6"/>
          <p:cNvSpPr>
            <a:spLocks noGrp="1" noChangeArrowheads="1"/>
          </p:cNvSpPr>
          <p:nvPr>
            <p:ph type="ftr" sz="quarter" idx="4"/>
          </p:nvPr>
        </p:nvSpPr>
        <p:spPr bwMode="auto">
          <a:xfrm>
            <a:off x="0" y="9443789"/>
            <a:ext cx="2928996" cy="497126"/>
          </a:xfrm>
          <a:prstGeom prst="rect">
            <a:avLst/>
          </a:prstGeom>
          <a:noFill/>
          <a:ln w="9525">
            <a:noFill/>
            <a:miter lim="800000"/>
            <a:headEnd/>
            <a:tailEnd/>
          </a:ln>
          <a:effectLst/>
        </p:spPr>
        <p:txBody>
          <a:bodyPr vert="horz" wrap="square" lIns="93013" tIns="46506" rIns="93013" bIns="46506" numCol="1" anchor="b" anchorCtr="0" compatLnSpc="1">
            <a:prstTxWarp prst="textNoShape">
              <a:avLst/>
            </a:prstTxWarp>
          </a:bodyPr>
          <a:lstStyle>
            <a:lvl1pPr algn="l" defTabSz="930275">
              <a:defRPr sz="1200">
                <a:latin typeface="Arial" pitchFamily="34" charset="0"/>
                <a:ea typeface="+mn-ea"/>
                <a:cs typeface="+mn-cs"/>
              </a:defRPr>
            </a:lvl1pPr>
          </a:lstStyle>
          <a:p>
            <a:pPr>
              <a:defRPr/>
            </a:pPr>
            <a:endParaRPr lang="ru-RU"/>
          </a:p>
        </p:txBody>
      </p:sp>
      <p:sp>
        <p:nvSpPr>
          <p:cNvPr id="172039" name="Rectangle 7"/>
          <p:cNvSpPr>
            <a:spLocks noGrp="1" noChangeArrowheads="1"/>
          </p:cNvSpPr>
          <p:nvPr>
            <p:ph type="sldNum" sz="quarter" idx="5"/>
          </p:nvPr>
        </p:nvSpPr>
        <p:spPr bwMode="auto">
          <a:xfrm>
            <a:off x="3830589" y="9443789"/>
            <a:ext cx="2928996" cy="497126"/>
          </a:xfrm>
          <a:prstGeom prst="rect">
            <a:avLst/>
          </a:prstGeom>
          <a:noFill/>
          <a:ln w="9525">
            <a:noFill/>
            <a:miter lim="800000"/>
            <a:headEnd/>
            <a:tailEnd/>
          </a:ln>
          <a:effectLst/>
        </p:spPr>
        <p:txBody>
          <a:bodyPr vert="horz" wrap="square" lIns="93013" tIns="46506" rIns="93013" bIns="46506" numCol="1" anchor="b" anchorCtr="0" compatLnSpc="1">
            <a:prstTxWarp prst="textNoShape">
              <a:avLst/>
            </a:prstTxWarp>
          </a:bodyPr>
          <a:lstStyle>
            <a:lvl1pPr algn="r" defTabSz="930275">
              <a:defRPr sz="1200"/>
            </a:lvl1pPr>
          </a:lstStyle>
          <a:p>
            <a:pPr>
              <a:defRPr/>
            </a:pPr>
            <a:fld id="{D43DDBDE-4ABE-43EA-8BCE-06A003D35608}" type="slidenum">
              <a:rPr lang="ru-RU"/>
              <a:pPr>
                <a:defRPr/>
              </a:pPr>
              <a:t>‹#›</a:t>
            </a:fld>
            <a:endParaRPr lang="ru-RU"/>
          </a:p>
        </p:txBody>
      </p:sp>
    </p:spTree>
    <p:extLst>
      <p:ext uri="{BB962C8B-B14F-4D97-AF65-F5344CB8AC3E}">
        <p14:creationId xmlns:p14="http://schemas.microsoft.com/office/powerpoint/2010/main" val="41144188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9"/>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eaLnBrk="0" hangingPunct="0">
              <a:defRPr sz="2400">
                <a:solidFill>
                  <a:schemeClr val="tx1"/>
                </a:solidFill>
                <a:latin typeface="Arial" charset="0"/>
                <a:ea typeface="ＭＳ Ｐゴシック" charset="-128"/>
              </a:defRPr>
            </a:lvl1pPr>
            <a:lvl2pPr marL="742950" indent="-285750" defTabSz="930275" eaLnBrk="0" hangingPunct="0">
              <a:defRPr sz="2400">
                <a:solidFill>
                  <a:schemeClr val="tx1"/>
                </a:solidFill>
                <a:latin typeface="Arial" charset="0"/>
                <a:ea typeface="ＭＳ Ｐゴシック" charset="-128"/>
              </a:defRPr>
            </a:lvl2pPr>
            <a:lvl3pPr marL="1143000" indent="-228600" defTabSz="930275" eaLnBrk="0" hangingPunct="0">
              <a:defRPr sz="2400">
                <a:solidFill>
                  <a:schemeClr val="tx1"/>
                </a:solidFill>
                <a:latin typeface="Arial" charset="0"/>
                <a:ea typeface="ＭＳ Ｐゴシック" charset="-128"/>
              </a:defRPr>
            </a:lvl3pPr>
            <a:lvl4pPr marL="1600200" indent="-228600" defTabSz="930275" eaLnBrk="0" hangingPunct="0">
              <a:defRPr sz="2400">
                <a:solidFill>
                  <a:schemeClr val="tx1"/>
                </a:solidFill>
                <a:latin typeface="Arial" charset="0"/>
                <a:ea typeface="ＭＳ Ｐゴシック" charset="-128"/>
              </a:defRPr>
            </a:lvl4pPr>
            <a:lvl5pPr marL="2057400" indent="-228600" defTabSz="930275" eaLnBrk="0" hangingPunct="0">
              <a:defRPr sz="2400">
                <a:solidFill>
                  <a:schemeClr val="tx1"/>
                </a:solidFill>
                <a:latin typeface="Arial" charset="0"/>
                <a:ea typeface="ＭＳ Ｐゴシック" charset="-128"/>
              </a:defRPr>
            </a:lvl5pPr>
            <a:lvl6pPr marL="2514600" indent="-228600" algn="ctr" defTabSz="930275"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ctr" defTabSz="930275"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ctr" defTabSz="930275"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ctr" defTabSz="930275"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fld id="{7A59B832-93A5-401B-8A7A-F572FC0F52C1}" type="slidenum">
              <a:rPr lang="ru-RU" sz="1200" smtClean="0"/>
              <a:pPr eaLnBrk="1" hangingPunct="1"/>
              <a:t>2</a:t>
            </a:fld>
            <a:endParaRPr lang="ru-RU" sz="1200" smtClean="0"/>
          </a:p>
        </p:txBody>
      </p:sp>
      <p:sp>
        <p:nvSpPr>
          <p:cNvPr id="18435" name="Text Box 1"/>
          <p:cNvSpPr txBox="1">
            <a:spLocks noChangeArrowheads="1"/>
          </p:cNvSpPr>
          <p:nvPr/>
        </p:nvSpPr>
        <p:spPr bwMode="auto">
          <a:xfrm>
            <a:off x="3832168" y="9443789"/>
            <a:ext cx="2928995" cy="49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880" tIns="46440" rIns="92880" bIns="46440" anchor="b"/>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algn="r" eaLnBrk="1" hangingPunct="1"/>
            <a:fld id="{80B6BC9A-11D8-4B2F-A820-B1C33A815952}" type="slidenum">
              <a:rPr lang="ru-RU" sz="1200">
                <a:solidFill>
                  <a:srgbClr val="000000"/>
                </a:solidFill>
              </a:rPr>
              <a:pPr algn="r" eaLnBrk="1" hangingPunct="1"/>
              <a:t>2</a:t>
            </a:fld>
            <a:endParaRPr lang="ru-RU" sz="1200">
              <a:solidFill>
                <a:srgbClr val="000000"/>
              </a:solidFill>
            </a:endParaRPr>
          </a:p>
        </p:txBody>
      </p:sp>
      <p:sp>
        <p:nvSpPr>
          <p:cNvPr id="18436" name="Text Box 2"/>
          <p:cNvSpPr txBox="1">
            <a:spLocks noChangeArrowheads="1"/>
          </p:cNvSpPr>
          <p:nvPr/>
        </p:nvSpPr>
        <p:spPr bwMode="auto">
          <a:xfrm>
            <a:off x="926858" y="746488"/>
            <a:ext cx="4912185" cy="3727643"/>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ru-RU"/>
          </a:p>
        </p:txBody>
      </p:sp>
      <p:sp>
        <p:nvSpPr>
          <p:cNvPr id="18437" name="Rectangle 3"/>
          <p:cNvSpPr txBox="1">
            <a:spLocks noGrp="1" noChangeArrowheads="1"/>
          </p:cNvSpPr>
          <p:nvPr>
            <p:ph type="body"/>
          </p:nvPr>
        </p:nvSpPr>
        <p:spPr>
          <a:xfrm>
            <a:off x="675800" y="4721895"/>
            <a:ext cx="5407984" cy="44709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defRPr sz="1200">
                <a:solidFill>
                  <a:schemeClr val="tx1"/>
                </a:solidFill>
                <a:latin typeface="Arial" charset="0"/>
                <a:ea typeface="ＭＳ Ｐゴシック" charset="-128"/>
              </a:defRPr>
            </a:lvl1pPr>
            <a:lvl2pPr marL="742950" indent="-285750">
              <a:defRPr sz="1200">
                <a:solidFill>
                  <a:schemeClr val="tx1"/>
                </a:solidFill>
                <a:latin typeface="Arial" charset="0"/>
                <a:ea typeface="ＭＳ Ｐゴシック" charset="-128"/>
              </a:defRPr>
            </a:lvl2pPr>
            <a:lvl3pPr marL="1143000" indent="-228600">
              <a:defRPr sz="1200">
                <a:solidFill>
                  <a:schemeClr val="tx1"/>
                </a:solidFill>
                <a:latin typeface="Arial" charset="0"/>
                <a:ea typeface="ＭＳ Ｐゴシック" charset="-128"/>
              </a:defRPr>
            </a:lvl3pPr>
            <a:lvl4pPr marL="1600200" indent="-228600">
              <a:defRPr sz="1200">
                <a:solidFill>
                  <a:schemeClr val="tx1"/>
                </a:solidFill>
                <a:latin typeface="Arial" charset="0"/>
                <a:ea typeface="ＭＳ Ｐゴシック" charset="-128"/>
              </a:defRPr>
            </a:lvl4pPr>
            <a:lvl5pPr marL="2057400" indent="-228600">
              <a:defRPr sz="1200">
                <a:solidFill>
                  <a:schemeClr val="tx1"/>
                </a:solidFill>
                <a:latin typeface="Arial" charset="0"/>
                <a:ea typeface="ＭＳ Ｐゴシック"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charset="-128"/>
              </a:defRPr>
            </a:lvl9pPr>
          </a:lstStyle>
          <a:p>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832168" y="9443789"/>
            <a:ext cx="2928995" cy="49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880" tIns="46440" rIns="92880" bIns="46440" anchor="b"/>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algn="r" eaLnBrk="1" hangingPunct="1">
              <a:buClr>
                <a:srgbClr val="000000"/>
              </a:buClr>
              <a:buSzPct val="100000"/>
              <a:buFont typeface="Times New Roman" pitchFamily="18" charset="0"/>
              <a:buNone/>
            </a:pPr>
            <a:fld id="{75178CCC-747F-47C3-857D-E20F6B94A40D}" type="slidenum">
              <a:rPr lang="ru-RU" sz="1200">
                <a:solidFill>
                  <a:srgbClr val="000000"/>
                </a:solidFill>
              </a:rPr>
              <a:pPr algn="r" eaLnBrk="1" hangingPunct="1">
                <a:buClr>
                  <a:srgbClr val="000000"/>
                </a:buClr>
                <a:buSzPct val="100000"/>
                <a:buFont typeface="Times New Roman" pitchFamily="18" charset="0"/>
                <a:buNone/>
              </a:pPr>
              <a:t>3</a:t>
            </a:fld>
            <a:endParaRPr lang="ru-RU" sz="1200">
              <a:solidFill>
                <a:srgbClr val="000000"/>
              </a:solidFill>
            </a:endParaRPr>
          </a:p>
        </p:txBody>
      </p:sp>
      <p:sp>
        <p:nvSpPr>
          <p:cNvPr id="19459" name="Text Box 3"/>
          <p:cNvSpPr txBox="1">
            <a:spLocks noChangeArrowheads="1"/>
          </p:cNvSpPr>
          <p:nvPr/>
        </p:nvSpPr>
        <p:spPr bwMode="auto">
          <a:xfrm>
            <a:off x="926858" y="746488"/>
            <a:ext cx="4912185" cy="3727643"/>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ru-RU"/>
          </a:p>
        </p:txBody>
      </p:sp>
      <p:sp>
        <p:nvSpPr>
          <p:cNvPr id="19460" name="Rectangle 4"/>
          <p:cNvSpPr>
            <a:spLocks noGrp="1" noChangeArrowheads="1"/>
          </p:cNvSpPr>
          <p:nvPr>
            <p:ph type="body"/>
          </p:nvPr>
        </p:nvSpPr>
        <p:spPr>
          <a:xfrm>
            <a:off x="675800" y="4721895"/>
            <a:ext cx="5407984" cy="44709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9"/>
          <p:cNvSpPr txBox="1">
            <a:spLocks noGrp="1" noChangeArrowheads="1"/>
          </p:cNvSpPr>
          <p:nvPr/>
        </p:nvSpPr>
        <p:spPr bwMode="auto">
          <a:xfrm>
            <a:off x="3830589" y="9443789"/>
            <a:ext cx="2928996" cy="49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013" tIns="46506" rIns="93013" bIns="46506" anchor="b"/>
          <a:lstStyle>
            <a:lvl1pPr defTabSz="930275" eaLnBrk="0" hangingPunct="0">
              <a:defRPr sz="2400">
                <a:solidFill>
                  <a:schemeClr val="tx1"/>
                </a:solidFill>
                <a:latin typeface="Arial" charset="0"/>
                <a:ea typeface="ＭＳ Ｐゴシック" charset="-128"/>
              </a:defRPr>
            </a:lvl1pPr>
            <a:lvl2pPr marL="742950" indent="-285750" defTabSz="930275" eaLnBrk="0" hangingPunct="0">
              <a:defRPr sz="2400">
                <a:solidFill>
                  <a:schemeClr val="tx1"/>
                </a:solidFill>
                <a:latin typeface="Arial" charset="0"/>
                <a:ea typeface="ＭＳ Ｐゴシック" charset="-128"/>
              </a:defRPr>
            </a:lvl2pPr>
            <a:lvl3pPr marL="1143000" indent="-228600" defTabSz="930275" eaLnBrk="0" hangingPunct="0">
              <a:defRPr sz="2400">
                <a:solidFill>
                  <a:schemeClr val="tx1"/>
                </a:solidFill>
                <a:latin typeface="Arial" charset="0"/>
                <a:ea typeface="ＭＳ Ｐゴシック" charset="-128"/>
              </a:defRPr>
            </a:lvl3pPr>
            <a:lvl4pPr marL="1600200" indent="-228600" defTabSz="930275" eaLnBrk="0" hangingPunct="0">
              <a:defRPr sz="2400">
                <a:solidFill>
                  <a:schemeClr val="tx1"/>
                </a:solidFill>
                <a:latin typeface="Arial" charset="0"/>
                <a:ea typeface="ＭＳ Ｐゴシック" charset="-128"/>
              </a:defRPr>
            </a:lvl4pPr>
            <a:lvl5pPr marL="2057400" indent="-228600" defTabSz="930275" eaLnBrk="0" hangingPunct="0">
              <a:defRPr sz="2400">
                <a:solidFill>
                  <a:schemeClr val="tx1"/>
                </a:solidFill>
                <a:latin typeface="Arial" charset="0"/>
                <a:ea typeface="ＭＳ Ｐゴシック" charset="-128"/>
              </a:defRPr>
            </a:lvl5pPr>
            <a:lvl6pPr marL="2514600" indent="-228600" algn="ctr" defTabSz="930275"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ctr" defTabSz="930275"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ctr" defTabSz="930275"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ctr" defTabSz="930275"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fld id="{D657F326-9534-43EA-9966-0E04A5BDC496}" type="slidenum">
              <a:rPr lang="ru-RU" sz="1200"/>
              <a:pPr algn="r" eaLnBrk="1" hangingPunct="1"/>
              <a:t>5</a:t>
            </a:fld>
            <a:endParaRPr lang="ru-RU" sz="1200"/>
          </a:p>
        </p:txBody>
      </p:sp>
      <p:sp>
        <p:nvSpPr>
          <p:cNvPr id="21507" name="Text Box 1"/>
          <p:cNvSpPr txBox="1">
            <a:spLocks noChangeArrowheads="1"/>
          </p:cNvSpPr>
          <p:nvPr/>
        </p:nvSpPr>
        <p:spPr bwMode="auto">
          <a:xfrm>
            <a:off x="926858" y="746488"/>
            <a:ext cx="4910606" cy="3727643"/>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128"/>
              </a:defRPr>
            </a:lvl9pPr>
          </a:lstStyle>
          <a:p>
            <a:pPr algn="l" eaLnBrk="1" hangingPunct="1"/>
            <a:endParaRPr lang="en-US"/>
          </a:p>
        </p:txBody>
      </p:sp>
      <p:sp>
        <p:nvSpPr>
          <p:cNvPr id="21508" name="Text Box 2"/>
          <p:cNvSpPr>
            <a:spLocks noGrp="1" noChangeArrowheads="1"/>
          </p:cNvSpPr>
          <p:nvPr>
            <p:ph type="body"/>
          </p:nvPr>
        </p:nvSpPr>
        <p:spPr>
          <a:xfrm>
            <a:off x="675800" y="4723494"/>
            <a:ext cx="5407984" cy="447093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832168" y="9443789"/>
            <a:ext cx="2928995" cy="49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880" tIns="46440" rIns="92880" bIns="46440" anchor="b"/>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algn="r" eaLnBrk="1" hangingPunct="1">
              <a:buClr>
                <a:srgbClr val="000000"/>
              </a:buClr>
              <a:buSzPct val="100000"/>
              <a:buFont typeface="Times New Roman" pitchFamily="18" charset="0"/>
              <a:buNone/>
            </a:pPr>
            <a:fld id="{E28DD857-2061-4237-850A-039186A207CD}" type="slidenum">
              <a:rPr lang="ru-RU" sz="1200">
                <a:solidFill>
                  <a:srgbClr val="000000"/>
                </a:solidFill>
              </a:rPr>
              <a:pPr algn="r" eaLnBrk="1" hangingPunct="1">
                <a:buClr>
                  <a:srgbClr val="000000"/>
                </a:buClr>
                <a:buSzPct val="100000"/>
                <a:buFont typeface="Times New Roman" pitchFamily="18" charset="0"/>
                <a:buNone/>
              </a:pPr>
              <a:t>6</a:t>
            </a:fld>
            <a:endParaRPr lang="ru-RU" sz="1200">
              <a:solidFill>
                <a:srgbClr val="000000"/>
              </a:solidFill>
            </a:endParaRPr>
          </a:p>
        </p:txBody>
      </p:sp>
      <p:sp>
        <p:nvSpPr>
          <p:cNvPr id="22531" name="Text Box 3"/>
          <p:cNvSpPr txBox="1">
            <a:spLocks noChangeArrowheads="1"/>
          </p:cNvSpPr>
          <p:nvPr/>
        </p:nvSpPr>
        <p:spPr bwMode="auto">
          <a:xfrm>
            <a:off x="926858" y="746488"/>
            <a:ext cx="4912185" cy="3727643"/>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ru-RU"/>
          </a:p>
        </p:txBody>
      </p:sp>
      <p:sp>
        <p:nvSpPr>
          <p:cNvPr id="22532" name="Rectangle 4"/>
          <p:cNvSpPr>
            <a:spLocks noGrp="1" noChangeArrowheads="1"/>
          </p:cNvSpPr>
          <p:nvPr>
            <p:ph type="body"/>
          </p:nvPr>
        </p:nvSpPr>
        <p:spPr>
          <a:xfrm>
            <a:off x="675800" y="4721895"/>
            <a:ext cx="5407984" cy="44709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832168" y="9443789"/>
            <a:ext cx="2928995" cy="497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880" tIns="46440" rIns="92880" bIns="46440" anchor="b"/>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algn="r" eaLnBrk="1" hangingPunct="1">
              <a:buClr>
                <a:srgbClr val="000000"/>
              </a:buClr>
              <a:buSzPct val="100000"/>
              <a:buFont typeface="Times New Roman" pitchFamily="18" charset="0"/>
              <a:buNone/>
            </a:pPr>
            <a:fld id="{2550674E-5133-4868-9120-CDA0585EE8FC}" type="slidenum">
              <a:rPr lang="ru-RU" sz="1200">
                <a:solidFill>
                  <a:srgbClr val="000000"/>
                </a:solidFill>
              </a:rPr>
              <a:pPr algn="r" eaLnBrk="1" hangingPunct="1">
                <a:buClr>
                  <a:srgbClr val="000000"/>
                </a:buClr>
                <a:buSzPct val="100000"/>
                <a:buFont typeface="Times New Roman" pitchFamily="18" charset="0"/>
                <a:buNone/>
              </a:pPr>
              <a:t>7</a:t>
            </a:fld>
            <a:endParaRPr lang="ru-RU" sz="1200">
              <a:solidFill>
                <a:srgbClr val="000000"/>
              </a:solidFill>
            </a:endParaRPr>
          </a:p>
        </p:txBody>
      </p:sp>
      <p:sp>
        <p:nvSpPr>
          <p:cNvPr id="23555" name="Text Box 3"/>
          <p:cNvSpPr txBox="1">
            <a:spLocks noChangeArrowheads="1"/>
          </p:cNvSpPr>
          <p:nvPr/>
        </p:nvSpPr>
        <p:spPr bwMode="auto">
          <a:xfrm>
            <a:off x="926858" y="746488"/>
            <a:ext cx="4912185" cy="3727643"/>
          </a:xfrm>
          <a:prstGeom prst="rect">
            <a:avLst/>
          </a:prstGeom>
          <a:solidFill>
            <a:srgbClr val="FFFFFF"/>
          </a:solidFill>
          <a:ln w="9360">
            <a:solidFill>
              <a:srgbClr val="000000"/>
            </a:solidFill>
            <a:miter lim="800000"/>
            <a:headEnd/>
            <a:tailEnd/>
          </a:ln>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ru-RU"/>
          </a:p>
        </p:txBody>
      </p:sp>
      <p:sp>
        <p:nvSpPr>
          <p:cNvPr id="23556" name="Rectangle 4"/>
          <p:cNvSpPr>
            <a:spLocks noGrp="1" noChangeArrowheads="1"/>
          </p:cNvSpPr>
          <p:nvPr>
            <p:ph type="body"/>
          </p:nvPr>
        </p:nvSpPr>
        <p:spPr>
          <a:xfrm>
            <a:off x="675800" y="4721895"/>
            <a:ext cx="5407984" cy="447093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ru-RU"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2" name="Picture 7" descr="пр копия"/>
          <p:cNvPicPr>
            <a:picLocks noChangeAspect="1" noChangeArrowheads="1"/>
          </p:cNvPicPr>
          <p:nvPr/>
        </p:nvPicPr>
        <p:blipFill>
          <a:blip r:embed="rId2">
            <a:extLst>
              <a:ext uri="{28A0092B-C50C-407E-A947-70E740481C1C}">
                <a14:useLocalDpi xmlns:a14="http://schemas.microsoft.com/office/drawing/2010/main" val="0"/>
              </a:ext>
            </a:extLst>
          </a:blip>
          <a:srcRect t="7895"/>
          <a:stretch>
            <a:fillRect/>
          </a:stretch>
        </p:blipFill>
        <p:spPr bwMode="auto">
          <a:xfrm>
            <a:off x="0" y="0"/>
            <a:ext cx="9906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descr="пр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624638"/>
            <a:ext cx="9906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3175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44496ACD-E617-47FC-A8C3-EA208138AE5D}" type="slidenum">
              <a:rPr lang="ru-RU"/>
              <a:pPr>
                <a:defRPr/>
              </a:pPr>
              <a:t>‹#›</a:t>
            </a:fld>
            <a:endParaRPr lang="ru-RU"/>
          </a:p>
        </p:txBody>
      </p:sp>
    </p:spTree>
    <p:extLst>
      <p:ext uri="{BB962C8B-B14F-4D97-AF65-F5344CB8AC3E}">
        <p14:creationId xmlns:p14="http://schemas.microsoft.com/office/powerpoint/2010/main" val="2427378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181850" y="274639"/>
            <a:ext cx="222885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95300" y="274639"/>
            <a:ext cx="652145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88FA7809-1AF4-4743-B029-9A44C499DC15}" type="slidenum">
              <a:rPr lang="ru-RU"/>
              <a:pPr>
                <a:defRPr/>
              </a:pPr>
              <a:t>‹#›</a:t>
            </a:fld>
            <a:endParaRPr lang="ru-RU"/>
          </a:p>
        </p:txBody>
      </p:sp>
    </p:spTree>
    <p:extLst>
      <p:ext uri="{BB962C8B-B14F-4D97-AF65-F5344CB8AC3E}">
        <p14:creationId xmlns:p14="http://schemas.microsoft.com/office/powerpoint/2010/main" val="8058790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95300" y="1600201"/>
            <a:ext cx="437515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35550" y="1600201"/>
            <a:ext cx="437515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C864753F-8EF6-4DB2-B307-0863831DFE3E}" type="slidenum">
              <a:rPr lang="ru-RU"/>
              <a:pPr>
                <a:defRPr/>
              </a:pPr>
              <a:t>‹#›</a:t>
            </a:fld>
            <a:endParaRPr lang="ru-RU"/>
          </a:p>
        </p:txBody>
      </p:sp>
    </p:spTree>
    <p:extLst>
      <p:ext uri="{BB962C8B-B14F-4D97-AF65-F5344CB8AC3E}">
        <p14:creationId xmlns:p14="http://schemas.microsoft.com/office/powerpoint/2010/main" val="4017685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reserve="1">
  <p:cSld name="Заголовок, текст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95300" y="1600201"/>
            <a:ext cx="437515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иаграмма 3"/>
          <p:cNvSpPr>
            <a:spLocks noGrp="1"/>
          </p:cNvSpPr>
          <p:nvPr>
            <p:ph type="chart" sz="half" idx="2"/>
          </p:nvPr>
        </p:nvSpPr>
        <p:spPr>
          <a:xfrm>
            <a:off x="5035550" y="1600201"/>
            <a:ext cx="4375150" cy="4525963"/>
          </a:xfrm>
        </p:spPr>
        <p:txBody>
          <a:bodyPr/>
          <a:lstStyle/>
          <a:p>
            <a:pPr lvl="0"/>
            <a:endParaRPr lang="ru-RU" noProof="0" smtClean="0"/>
          </a:p>
        </p:txBody>
      </p:sp>
      <p:sp>
        <p:nvSpPr>
          <p:cNvPr id="5" name="Rectangle 10"/>
          <p:cNvSpPr>
            <a:spLocks noGrp="1" noChangeArrowheads="1"/>
          </p:cNvSpPr>
          <p:nvPr>
            <p:ph type="sldNum" sz="quarter" idx="10"/>
          </p:nvPr>
        </p:nvSpPr>
        <p:spPr>
          <a:ln/>
        </p:spPr>
        <p:txBody>
          <a:bodyPr/>
          <a:lstStyle>
            <a:lvl1pPr>
              <a:defRPr/>
            </a:lvl1pPr>
          </a:lstStyle>
          <a:p>
            <a:pPr>
              <a:defRPr/>
            </a:pPr>
            <a:fld id="{DD8BED22-23EA-478E-B113-9FAE923335B0}" type="slidenum">
              <a:rPr lang="ru-RU"/>
              <a:pPr>
                <a:defRPr/>
              </a:pPr>
              <a:t>‹#›</a:t>
            </a:fld>
            <a:endParaRPr lang="ru-RU"/>
          </a:p>
        </p:txBody>
      </p:sp>
    </p:spTree>
    <p:extLst>
      <p:ext uri="{BB962C8B-B14F-4D97-AF65-F5344CB8AC3E}">
        <p14:creationId xmlns:p14="http://schemas.microsoft.com/office/powerpoint/2010/main" val="2773115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4638"/>
            <a:ext cx="89154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95300" y="1600201"/>
            <a:ext cx="8915400" cy="4525963"/>
          </a:xfrm>
        </p:spPr>
        <p:txBody>
          <a:bodyPr/>
          <a:lstStyle/>
          <a:p>
            <a:pPr lvl="0"/>
            <a:endParaRPr lang="ru-RU" noProof="0" smtClean="0"/>
          </a:p>
        </p:txBody>
      </p:sp>
      <p:sp>
        <p:nvSpPr>
          <p:cNvPr id="4" name="Rectangle 10"/>
          <p:cNvSpPr>
            <a:spLocks noGrp="1" noChangeArrowheads="1"/>
          </p:cNvSpPr>
          <p:nvPr>
            <p:ph type="sldNum" sz="quarter" idx="10"/>
          </p:nvPr>
        </p:nvSpPr>
        <p:spPr>
          <a:ln/>
        </p:spPr>
        <p:txBody>
          <a:bodyPr/>
          <a:lstStyle>
            <a:lvl1pPr>
              <a:defRPr/>
            </a:lvl1pPr>
          </a:lstStyle>
          <a:p>
            <a:pPr>
              <a:defRPr/>
            </a:pPr>
            <a:fld id="{BC0CDF4B-8482-4D0E-B7DE-1CC5A2DD2A74}" type="slidenum">
              <a:rPr lang="ru-RU"/>
              <a:pPr>
                <a:defRPr/>
              </a:pPr>
              <a:t>‹#›</a:t>
            </a:fld>
            <a:endParaRPr lang="ru-RU"/>
          </a:p>
        </p:txBody>
      </p:sp>
    </p:spTree>
    <p:extLst>
      <p:ext uri="{BB962C8B-B14F-4D97-AF65-F5344CB8AC3E}">
        <p14:creationId xmlns:p14="http://schemas.microsoft.com/office/powerpoint/2010/main" val="32471705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95300" y="274639"/>
            <a:ext cx="8915400" cy="58515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10"/>
          <p:cNvSpPr>
            <a:spLocks noGrp="1" noChangeArrowheads="1"/>
          </p:cNvSpPr>
          <p:nvPr>
            <p:ph type="sldNum" sz="quarter" idx="10"/>
          </p:nvPr>
        </p:nvSpPr>
        <p:spPr>
          <a:ln/>
        </p:spPr>
        <p:txBody>
          <a:bodyPr/>
          <a:lstStyle>
            <a:lvl1pPr>
              <a:defRPr/>
            </a:lvl1pPr>
          </a:lstStyle>
          <a:p>
            <a:pPr>
              <a:defRPr/>
            </a:pPr>
            <a:fld id="{0E06CA6C-8C1D-4682-9FDB-C80B60F41E5D}" type="slidenum">
              <a:rPr lang="ru-RU"/>
              <a:pPr>
                <a:defRPr/>
              </a:pPr>
              <a:t>‹#›</a:t>
            </a:fld>
            <a:endParaRPr lang="ru-RU"/>
          </a:p>
        </p:txBody>
      </p:sp>
    </p:spTree>
    <p:extLst>
      <p:ext uri="{BB962C8B-B14F-4D97-AF65-F5344CB8AC3E}">
        <p14:creationId xmlns:p14="http://schemas.microsoft.com/office/powerpoint/2010/main" val="4200276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0"/>
          <p:cNvSpPr>
            <a:spLocks noGrp="1" noChangeArrowheads="1"/>
          </p:cNvSpPr>
          <p:nvPr>
            <p:ph type="sldNum" sz="quarter" idx="10"/>
          </p:nvPr>
        </p:nvSpPr>
        <p:spPr>
          <a:ln/>
        </p:spPr>
        <p:txBody>
          <a:bodyPr/>
          <a:lstStyle>
            <a:lvl1pPr>
              <a:defRPr/>
            </a:lvl1pPr>
          </a:lstStyle>
          <a:p>
            <a:pPr>
              <a:defRPr/>
            </a:pPr>
            <a:fld id="{19B04E28-F356-402A-8FC7-104B18A060E5}" type="slidenum">
              <a:rPr lang="ru-RU"/>
              <a:pPr>
                <a:defRPr/>
              </a:pPr>
              <a:t>‹#›</a:t>
            </a:fld>
            <a:endParaRPr lang="ru-RU"/>
          </a:p>
        </p:txBody>
      </p:sp>
    </p:spTree>
    <p:extLst>
      <p:ext uri="{BB962C8B-B14F-4D97-AF65-F5344CB8AC3E}">
        <p14:creationId xmlns:p14="http://schemas.microsoft.com/office/powerpoint/2010/main" val="539381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82506" y="4406901"/>
            <a:ext cx="84201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0"/>
          <p:cNvSpPr>
            <a:spLocks noGrp="1" noChangeArrowheads="1"/>
          </p:cNvSpPr>
          <p:nvPr>
            <p:ph type="sldNum" sz="quarter" idx="10"/>
          </p:nvPr>
        </p:nvSpPr>
        <p:spPr>
          <a:ln/>
        </p:spPr>
        <p:txBody>
          <a:bodyPr/>
          <a:lstStyle>
            <a:lvl1pPr>
              <a:defRPr/>
            </a:lvl1pPr>
          </a:lstStyle>
          <a:p>
            <a:pPr>
              <a:defRPr/>
            </a:pPr>
            <a:fld id="{7376F8F9-D4FA-4DC7-8B2B-CAAAA0846FF0}" type="slidenum">
              <a:rPr lang="ru-RU"/>
              <a:pPr>
                <a:defRPr/>
              </a:pPr>
              <a:t>‹#›</a:t>
            </a:fld>
            <a:endParaRPr lang="ru-RU"/>
          </a:p>
        </p:txBody>
      </p:sp>
    </p:spTree>
    <p:extLst>
      <p:ext uri="{BB962C8B-B14F-4D97-AF65-F5344CB8AC3E}">
        <p14:creationId xmlns:p14="http://schemas.microsoft.com/office/powerpoint/2010/main" val="2958838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0"/>
          <p:cNvSpPr>
            <a:spLocks noGrp="1" noChangeArrowheads="1"/>
          </p:cNvSpPr>
          <p:nvPr>
            <p:ph type="sldNum" sz="quarter" idx="10"/>
          </p:nvPr>
        </p:nvSpPr>
        <p:spPr>
          <a:ln/>
        </p:spPr>
        <p:txBody>
          <a:bodyPr/>
          <a:lstStyle>
            <a:lvl1pPr>
              <a:defRPr/>
            </a:lvl1pPr>
          </a:lstStyle>
          <a:p>
            <a:pPr>
              <a:defRPr/>
            </a:pPr>
            <a:fld id="{2556E2F0-7D99-49E6-9DE8-24FA332936CB}" type="slidenum">
              <a:rPr lang="ru-RU"/>
              <a:pPr>
                <a:defRPr/>
              </a:pPr>
              <a:t>‹#›</a:t>
            </a:fld>
            <a:endParaRPr lang="ru-RU"/>
          </a:p>
        </p:txBody>
      </p:sp>
    </p:spTree>
    <p:extLst>
      <p:ext uri="{BB962C8B-B14F-4D97-AF65-F5344CB8AC3E}">
        <p14:creationId xmlns:p14="http://schemas.microsoft.com/office/powerpoint/2010/main" val="3944583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0"/>
          <p:cNvSpPr>
            <a:spLocks noGrp="1" noChangeArrowheads="1"/>
          </p:cNvSpPr>
          <p:nvPr>
            <p:ph type="sldNum" sz="quarter" idx="10"/>
          </p:nvPr>
        </p:nvSpPr>
        <p:spPr>
          <a:ln/>
        </p:spPr>
        <p:txBody>
          <a:bodyPr/>
          <a:lstStyle>
            <a:lvl1pPr>
              <a:defRPr/>
            </a:lvl1pPr>
          </a:lstStyle>
          <a:p>
            <a:pPr>
              <a:defRPr/>
            </a:pPr>
            <a:fld id="{3D49F70B-7E14-457B-9246-AD5EB1602C97}" type="slidenum">
              <a:rPr lang="ru-RU"/>
              <a:pPr>
                <a:defRPr/>
              </a:pPr>
              <a:t>‹#›</a:t>
            </a:fld>
            <a:endParaRPr lang="ru-RU"/>
          </a:p>
        </p:txBody>
      </p:sp>
    </p:spTree>
    <p:extLst>
      <p:ext uri="{BB962C8B-B14F-4D97-AF65-F5344CB8AC3E}">
        <p14:creationId xmlns:p14="http://schemas.microsoft.com/office/powerpoint/2010/main" val="374820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0"/>
          <p:cNvSpPr>
            <a:spLocks noGrp="1" noChangeArrowheads="1"/>
          </p:cNvSpPr>
          <p:nvPr>
            <p:ph type="sldNum" sz="quarter" idx="10"/>
          </p:nvPr>
        </p:nvSpPr>
        <p:spPr>
          <a:ln/>
        </p:spPr>
        <p:txBody>
          <a:bodyPr/>
          <a:lstStyle>
            <a:lvl1pPr>
              <a:defRPr/>
            </a:lvl1pPr>
          </a:lstStyle>
          <a:p>
            <a:pPr>
              <a:defRPr/>
            </a:pPr>
            <a:fld id="{8711AE0E-6290-4DCC-B7F3-35267F63BEDB}" type="slidenum">
              <a:rPr lang="ru-RU"/>
              <a:pPr>
                <a:defRPr/>
              </a:pPr>
              <a:t>‹#›</a:t>
            </a:fld>
            <a:endParaRPr lang="ru-RU"/>
          </a:p>
        </p:txBody>
      </p:sp>
    </p:spTree>
    <p:extLst>
      <p:ext uri="{BB962C8B-B14F-4D97-AF65-F5344CB8AC3E}">
        <p14:creationId xmlns:p14="http://schemas.microsoft.com/office/powerpoint/2010/main" val="5151689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80BA5A3F-A24F-4D4A-A759-69013738A3D1}" type="slidenum">
              <a:rPr lang="ru-RU"/>
              <a:pPr>
                <a:defRPr/>
              </a:pPr>
              <a:t>‹#›</a:t>
            </a:fld>
            <a:endParaRPr lang="ru-RU"/>
          </a:p>
        </p:txBody>
      </p:sp>
    </p:spTree>
    <p:extLst>
      <p:ext uri="{BB962C8B-B14F-4D97-AF65-F5344CB8AC3E}">
        <p14:creationId xmlns:p14="http://schemas.microsoft.com/office/powerpoint/2010/main" val="32569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300" y="273050"/>
            <a:ext cx="3259006"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D7E73A3B-1260-4C0C-A65B-685C26B305D9}" type="slidenum">
              <a:rPr lang="ru-RU"/>
              <a:pPr>
                <a:defRPr/>
              </a:pPr>
              <a:t>‹#›</a:t>
            </a:fld>
            <a:endParaRPr lang="ru-RU"/>
          </a:p>
        </p:txBody>
      </p:sp>
    </p:spTree>
    <p:extLst>
      <p:ext uri="{BB962C8B-B14F-4D97-AF65-F5344CB8AC3E}">
        <p14:creationId xmlns:p14="http://schemas.microsoft.com/office/powerpoint/2010/main" val="227810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41645" y="4800600"/>
            <a:ext cx="59436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0"/>
          <p:cNvSpPr>
            <a:spLocks noGrp="1" noChangeArrowheads="1"/>
          </p:cNvSpPr>
          <p:nvPr>
            <p:ph type="sldNum" sz="quarter" idx="10"/>
          </p:nvPr>
        </p:nvSpPr>
        <p:spPr>
          <a:ln/>
        </p:spPr>
        <p:txBody>
          <a:bodyPr/>
          <a:lstStyle>
            <a:lvl1pPr>
              <a:defRPr/>
            </a:lvl1pPr>
          </a:lstStyle>
          <a:p>
            <a:pPr>
              <a:defRPr/>
            </a:pPr>
            <a:fld id="{7BE6A2EE-FEDC-4044-8170-5B370A3326C9}" type="slidenum">
              <a:rPr lang="ru-RU"/>
              <a:pPr>
                <a:defRPr/>
              </a:pPr>
              <a:t>‹#›</a:t>
            </a:fld>
            <a:endParaRPr lang="ru-RU"/>
          </a:p>
        </p:txBody>
      </p:sp>
    </p:spTree>
    <p:extLst>
      <p:ext uri="{BB962C8B-B14F-4D97-AF65-F5344CB8AC3E}">
        <p14:creationId xmlns:p14="http://schemas.microsoft.com/office/powerpoint/2010/main" val="3443451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pic>
        <p:nvPicPr>
          <p:cNvPr id="1028" name="Picture 8" descr="пр2"/>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6624638"/>
            <a:ext cx="9906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9" descr="пр 1"/>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906000" cy="908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0"/>
          <p:cNvSpPr>
            <a:spLocks noGrp="1" noChangeArrowheads="1"/>
          </p:cNvSpPr>
          <p:nvPr>
            <p:ph type="sldNum" sz="quarter" idx="4"/>
          </p:nvPr>
        </p:nvSpPr>
        <p:spPr bwMode="auto">
          <a:xfrm>
            <a:off x="7634288" y="6580188"/>
            <a:ext cx="23114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600">
                <a:solidFill>
                  <a:schemeClr val="bg1"/>
                </a:solidFill>
              </a:defRPr>
            </a:lvl1pPr>
          </a:lstStyle>
          <a:p>
            <a:pPr>
              <a:defRPr/>
            </a:pPr>
            <a:fld id="{D59545E5-F549-4DC1-88C4-8E6644CF929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40"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 id="2147483936" r:id="rId12"/>
    <p:sldLayoutId id="2147483937" r:id="rId13"/>
    <p:sldLayoutId id="2147483938" r:id="rId14"/>
    <p:sldLayoutId id="2147483939" r:id="rId15"/>
  </p:sldLayoutIdLst>
  <p:hf hdr="0" ftr="0" dt="0"/>
  <p:txStyles>
    <p:titleStyle>
      <a:lvl1pPr algn="ctr" rtl="0" eaLnBrk="0" fontAlgn="base" hangingPunct="0">
        <a:spcBef>
          <a:spcPct val="0"/>
        </a:spcBef>
        <a:spcAft>
          <a:spcPct val="0"/>
        </a:spcAft>
        <a:defRPr sz="4400">
          <a:solidFill>
            <a:srgbClr val="333399"/>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2pPr>
      <a:lvl3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3pPr>
      <a:lvl4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4pPr>
      <a:lvl5pPr algn="ctr" rtl="0" eaLnBrk="0" fontAlgn="base" hangingPunct="0">
        <a:spcBef>
          <a:spcPct val="0"/>
        </a:spcBef>
        <a:spcAft>
          <a:spcPct val="0"/>
        </a:spcAft>
        <a:defRPr sz="4400">
          <a:solidFill>
            <a:srgbClr val="333399"/>
          </a:solidFill>
          <a:latin typeface="Arial" pitchFamily="34" charset="0"/>
          <a:ea typeface="ＭＳ Ｐゴシック" charset="-128"/>
          <a:cs typeface="ＭＳ Ｐゴシック" charset="-128"/>
        </a:defRPr>
      </a:lvl5pPr>
      <a:lvl6pPr marL="457200" algn="ctr" rtl="0" fontAlgn="base">
        <a:spcBef>
          <a:spcPct val="0"/>
        </a:spcBef>
        <a:spcAft>
          <a:spcPct val="0"/>
        </a:spcAft>
        <a:defRPr sz="4400">
          <a:solidFill>
            <a:srgbClr val="333399"/>
          </a:solidFill>
          <a:latin typeface="Arial" pitchFamily="34" charset="0"/>
        </a:defRPr>
      </a:lvl6pPr>
      <a:lvl7pPr marL="914400" algn="ctr" rtl="0" fontAlgn="base">
        <a:spcBef>
          <a:spcPct val="0"/>
        </a:spcBef>
        <a:spcAft>
          <a:spcPct val="0"/>
        </a:spcAft>
        <a:defRPr sz="4400">
          <a:solidFill>
            <a:srgbClr val="333399"/>
          </a:solidFill>
          <a:latin typeface="Arial" pitchFamily="34" charset="0"/>
        </a:defRPr>
      </a:lvl7pPr>
      <a:lvl8pPr marL="1371600" algn="ctr" rtl="0" fontAlgn="base">
        <a:spcBef>
          <a:spcPct val="0"/>
        </a:spcBef>
        <a:spcAft>
          <a:spcPct val="0"/>
        </a:spcAft>
        <a:defRPr sz="4400">
          <a:solidFill>
            <a:srgbClr val="333399"/>
          </a:solidFill>
          <a:latin typeface="Arial" pitchFamily="34" charset="0"/>
        </a:defRPr>
      </a:lvl8pPr>
      <a:lvl9pPr marL="1828800" algn="ctr" rtl="0" fontAlgn="base">
        <a:spcBef>
          <a:spcPct val="0"/>
        </a:spcBef>
        <a:spcAft>
          <a:spcPct val="0"/>
        </a:spcAft>
        <a:defRPr sz="4400">
          <a:solidFill>
            <a:srgbClr val="333399"/>
          </a:solidFill>
          <a:latin typeface="Arial" pitchFamily="34" charset="0"/>
        </a:defRPr>
      </a:lvl9pPr>
    </p:titleStyle>
    <p:bodyStyle>
      <a:lvl1pPr marL="342900" indent="-342900" algn="l" rtl="0" eaLnBrk="0" fontAlgn="base" hangingPunct="0">
        <a:spcBef>
          <a:spcPct val="20000"/>
        </a:spcBef>
        <a:spcAft>
          <a:spcPct val="0"/>
        </a:spcAft>
        <a:buChar char="•"/>
        <a:defRPr sz="3200">
          <a:solidFill>
            <a:srgbClr val="333399"/>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333399"/>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333399"/>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333399"/>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333399"/>
          </a:solidFill>
          <a:latin typeface="+mn-lt"/>
          <a:ea typeface="ＭＳ Ｐゴシック" charset="-128"/>
        </a:defRPr>
      </a:lvl5pPr>
      <a:lvl6pPr marL="2514600" indent="-228600" algn="l" rtl="0" fontAlgn="base">
        <a:spcBef>
          <a:spcPct val="20000"/>
        </a:spcBef>
        <a:spcAft>
          <a:spcPct val="0"/>
        </a:spcAft>
        <a:buChar char="»"/>
        <a:defRPr sz="2000">
          <a:solidFill>
            <a:srgbClr val="333399"/>
          </a:solidFill>
          <a:latin typeface="+mn-lt"/>
        </a:defRPr>
      </a:lvl6pPr>
      <a:lvl7pPr marL="2971800" indent="-228600" algn="l" rtl="0" fontAlgn="base">
        <a:spcBef>
          <a:spcPct val="20000"/>
        </a:spcBef>
        <a:spcAft>
          <a:spcPct val="0"/>
        </a:spcAft>
        <a:buChar char="»"/>
        <a:defRPr sz="2000">
          <a:solidFill>
            <a:srgbClr val="333399"/>
          </a:solidFill>
          <a:latin typeface="+mn-lt"/>
        </a:defRPr>
      </a:lvl7pPr>
      <a:lvl8pPr marL="3429000" indent="-228600" algn="l" rtl="0" fontAlgn="base">
        <a:spcBef>
          <a:spcPct val="20000"/>
        </a:spcBef>
        <a:spcAft>
          <a:spcPct val="0"/>
        </a:spcAft>
        <a:buChar char="»"/>
        <a:defRPr sz="2000">
          <a:solidFill>
            <a:srgbClr val="333399"/>
          </a:solidFill>
          <a:latin typeface="+mn-lt"/>
        </a:defRPr>
      </a:lvl8pPr>
      <a:lvl9pPr marL="3886200" indent="-228600" algn="l" rtl="0" fontAlgn="base">
        <a:spcBef>
          <a:spcPct val="20000"/>
        </a:spcBef>
        <a:spcAft>
          <a:spcPct val="0"/>
        </a:spcAft>
        <a:buChar char="»"/>
        <a:defRPr sz="2000">
          <a:solidFill>
            <a:srgbClr val="333399"/>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077"/>
          <p:cNvSpPr txBox="1">
            <a:spLocks noChangeArrowheads="1"/>
          </p:cNvSpPr>
          <p:nvPr/>
        </p:nvSpPr>
        <p:spPr bwMode="auto">
          <a:xfrm>
            <a:off x="6105525" y="6237288"/>
            <a:ext cx="3302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128"/>
              </a:defRPr>
            </a:lvl9pPr>
          </a:lstStyle>
          <a:p>
            <a:pPr algn="r" eaLnBrk="1" hangingPunct="1">
              <a:spcBef>
                <a:spcPct val="20000"/>
              </a:spcBef>
            </a:pPr>
            <a:r>
              <a:rPr lang="ru-RU" sz="2000" dirty="0" smtClean="0">
                <a:solidFill>
                  <a:srgbClr val="008080"/>
                </a:solidFill>
              </a:rPr>
              <a:t>Анадырь, 2019г.</a:t>
            </a:r>
            <a:endParaRPr lang="ru-RU" sz="2000" dirty="0">
              <a:solidFill>
                <a:srgbClr val="008080"/>
              </a:solidFill>
              <a:ea typeface="ヒラギノ角ゴ Pro W3" charset="-128"/>
            </a:endParaRPr>
          </a:p>
        </p:txBody>
      </p:sp>
      <p:sp>
        <p:nvSpPr>
          <p:cNvPr id="3075" name="Rectangle 3079"/>
          <p:cNvSpPr>
            <a:spLocks noChangeArrowheads="1"/>
          </p:cNvSpPr>
          <p:nvPr/>
        </p:nvSpPr>
        <p:spPr bwMode="auto">
          <a:xfrm>
            <a:off x="381000" y="3000375"/>
            <a:ext cx="9288463" cy="187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spcBef>
                <a:spcPct val="15000"/>
              </a:spcBef>
            </a:pPr>
            <a:endParaRPr lang="ru-RU" sz="3600" b="1" i="1" dirty="0">
              <a:solidFill>
                <a:srgbClr val="333399"/>
              </a:solidFill>
            </a:endParaRPr>
          </a:p>
        </p:txBody>
      </p:sp>
      <p:sp>
        <p:nvSpPr>
          <p:cNvPr id="3076" name="Rectangle 26"/>
          <p:cNvSpPr>
            <a:spLocks noChangeArrowheads="1"/>
          </p:cNvSpPr>
          <p:nvPr/>
        </p:nvSpPr>
        <p:spPr bwMode="auto">
          <a:xfrm>
            <a:off x="1023938" y="2214563"/>
            <a:ext cx="8540750"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r"/>
            <a:r>
              <a:rPr lang="ru-RU" b="1" dirty="0">
                <a:solidFill>
                  <a:srgbClr val="008080"/>
                </a:solidFill>
              </a:rPr>
              <a:t>ФЕДЕРАЛЬНАЯ АНТИМОНОПОЛЬНАЯ СЛУЖБА</a:t>
            </a:r>
          </a:p>
          <a:p>
            <a:endParaRPr lang="en-US" sz="2000" b="1" dirty="0">
              <a:solidFill>
                <a:srgbClr val="008080"/>
              </a:solidFill>
            </a:endParaRPr>
          </a:p>
        </p:txBody>
      </p:sp>
      <p:sp>
        <p:nvSpPr>
          <p:cNvPr id="2" name="Прямоугольник 1"/>
          <p:cNvSpPr/>
          <p:nvPr/>
        </p:nvSpPr>
        <p:spPr>
          <a:xfrm>
            <a:off x="632519" y="2828836"/>
            <a:ext cx="8932169" cy="1323439"/>
          </a:xfrm>
          <a:prstGeom prst="rect">
            <a:avLst/>
          </a:prstGeom>
        </p:spPr>
        <p:txBody>
          <a:bodyPr wrap="square">
            <a:spAutoFit/>
          </a:bodyPr>
          <a:lstStyle/>
          <a:p>
            <a:r>
              <a:rPr lang="ru-RU" sz="4000" dirty="0">
                <a:solidFill>
                  <a:srgbClr val="92D050"/>
                </a:solidFill>
              </a:rPr>
              <a:t>Изменения в системе</a:t>
            </a:r>
          </a:p>
          <a:p>
            <a:r>
              <a:rPr lang="ru-RU" sz="4000" dirty="0" err="1" smtClean="0">
                <a:solidFill>
                  <a:srgbClr val="92D050"/>
                </a:solidFill>
              </a:rPr>
              <a:t>госзакупок</a:t>
            </a:r>
            <a:endParaRPr lang="ru-RU" sz="4000" dirty="0">
              <a:solidFill>
                <a:srgbClr val="92D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80BA5A3F-A24F-4D4A-A759-69013738A3D1}" type="slidenum">
              <a:rPr lang="ru-RU" smtClean="0"/>
              <a:pPr>
                <a:defRPr/>
              </a:pPr>
              <a:t>10</a:t>
            </a:fld>
            <a:endParaRPr lang="ru-RU"/>
          </a:p>
        </p:txBody>
      </p:sp>
      <p:sp>
        <p:nvSpPr>
          <p:cNvPr id="3" name="Прямоугольник 2"/>
          <p:cNvSpPr/>
          <p:nvPr/>
        </p:nvSpPr>
        <p:spPr>
          <a:xfrm>
            <a:off x="416496" y="1196752"/>
            <a:ext cx="9289032" cy="4216539"/>
          </a:xfrm>
          <a:prstGeom prst="rect">
            <a:avLst/>
          </a:prstGeom>
        </p:spPr>
        <p:txBody>
          <a:bodyPr wrap="square">
            <a:spAutoFit/>
          </a:bodyPr>
          <a:lstStyle/>
          <a:p>
            <a:r>
              <a:rPr lang="ru-RU" dirty="0"/>
              <a:t> </a:t>
            </a:r>
            <a:r>
              <a:rPr lang="ru-RU" sz="2800" i="1" dirty="0" smtClean="0">
                <a:solidFill>
                  <a:srgbClr val="00B050"/>
                </a:solidFill>
              </a:rPr>
              <a:t>Согласно </a:t>
            </a:r>
            <a:r>
              <a:rPr lang="ru-RU" sz="2800" i="1" dirty="0">
                <a:solidFill>
                  <a:srgbClr val="00B050"/>
                </a:solidFill>
              </a:rPr>
              <a:t>изменениям, внесенным в пункт 1 части 4 статьи 94 Закона N </a:t>
            </a:r>
            <a:r>
              <a:rPr lang="ru-RU" sz="2800" i="1" dirty="0" smtClean="0">
                <a:solidFill>
                  <a:srgbClr val="00B050"/>
                </a:solidFill>
              </a:rPr>
              <a:t>44-ФЗ </a:t>
            </a:r>
          </a:p>
          <a:p>
            <a:endParaRPr lang="ru-RU" sz="2800" dirty="0" smtClean="0">
              <a:solidFill>
                <a:srgbClr val="00B050"/>
              </a:solidFill>
            </a:endParaRPr>
          </a:p>
          <a:p>
            <a:pPr algn="just"/>
            <a:r>
              <a:rPr lang="ru-RU" sz="3200" dirty="0">
                <a:solidFill>
                  <a:schemeClr val="accent2">
                    <a:lumMod val="75000"/>
                  </a:schemeClr>
                </a:solidFill>
              </a:rPr>
              <a:t>не требуется привлекать сторонних экспертов для приемки по контрактам, заключенным с единственным поставщиком после несостоявшихся электронных </a:t>
            </a:r>
            <a:r>
              <a:rPr lang="ru-RU" sz="3200" dirty="0" smtClean="0">
                <a:solidFill>
                  <a:schemeClr val="accent2">
                    <a:lumMod val="75000"/>
                  </a:schemeClr>
                </a:solidFill>
              </a:rPr>
              <a:t>процедур</a:t>
            </a:r>
            <a:endParaRPr lang="ru-RU" sz="3200" dirty="0">
              <a:solidFill>
                <a:schemeClr val="accent2">
                  <a:lumMod val="75000"/>
                </a:schemeClr>
              </a:solidFill>
            </a:endParaRPr>
          </a:p>
          <a:p>
            <a:pPr algn="just"/>
            <a:r>
              <a:rPr lang="ru-RU" sz="3200" dirty="0" smtClean="0">
                <a:solidFill>
                  <a:schemeClr val="accent2">
                    <a:lumMod val="75000"/>
                  </a:schemeClr>
                </a:solidFill>
              </a:rPr>
              <a:t>(</a:t>
            </a:r>
            <a:r>
              <a:rPr lang="ru-RU" sz="3200" dirty="0" err="1" smtClean="0">
                <a:solidFill>
                  <a:schemeClr val="accent2">
                    <a:lumMod val="75000"/>
                  </a:schemeClr>
                </a:solidFill>
              </a:rPr>
              <a:t>пп</a:t>
            </a:r>
            <a:r>
              <a:rPr lang="ru-RU" sz="3200" dirty="0" smtClean="0">
                <a:solidFill>
                  <a:schemeClr val="accent2">
                    <a:lumMod val="75000"/>
                  </a:schemeClr>
                </a:solidFill>
              </a:rPr>
              <a:t>. </a:t>
            </a:r>
            <a:r>
              <a:rPr lang="ru-RU" sz="3200" dirty="0">
                <a:solidFill>
                  <a:schemeClr val="accent2">
                    <a:lumMod val="75000"/>
                  </a:schemeClr>
                </a:solidFill>
              </a:rPr>
              <a:t>25, 25.1, 25.2, </a:t>
            </a:r>
            <a:r>
              <a:rPr lang="ru-RU" sz="3200" dirty="0" smtClean="0">
                <a:solidFill>
                  <a:schemeClr val="accent2">
                    <a:lumMod val="75000"/>
                  </a:schemeClr>
                </a:solidFill>
              </a:rPr>
              <a:t>25.3 44-ФЗ).</a:t>
            </a:r>
            <a:endParaRPr lang="ru-RU" sz="3200" dirty="0">
              <a:solidFill>
                <a:schemeClr val="accent2">
                  <a:lumMod val="75000"/>
                </a:schemeClr>
              </a:solidFill>
            </a:endParaRPr>
          </a:p>
          <a:p>
            <a:endParaRPr lang="ru-RU" dirty="0"/>
          </a:p>
        </p:txBody>
      </p:sp>
    </p:spTree>
    <p:extLst>
      <p:ext uri="{BB962C8B-B14F-4D97-AF65-F5344CB8AC3E}">
        <p14:creationId xmlns:p14="http://schemas.microsoft.com/office/powerpoint/2010/main" val="3059229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80BA5A3F-A24F-4D4A-A759-69013738A3D1}" type="slidenum">
              <a:rPr lang="ru-RU" smtClean="0"/>
              <a:pPr>
                <a:defRPr/>
              </a:pPr>
              <a:t>11</a:t>
            </a:fld>
            <a:endParaRPr lang="ru-RU"/>
          </a:p>
        </p:txBody>
      </p:sp>
      <p:sp>
        <p:nvSpPr>
          <p:cNvPr id="3" name="Прямоугольник 2"/>
          <p:cNvSpPr/>
          <p:nvPr/>
        </p:nvSpPr>
        <p:spPr>
          <a:xfrm>
            <a:off x="488504" y="980728"/>
            <a:ext cx="8784976" cy="5786199"/>
          </a:xfrm>
          <a:prstGeom prst="rect">
            <a:avLst/>
          </a:prstGeom>
        </p:spPr>
        <p:txBody>
          <a:bodyPr wrap="square">
            <a:spAutoFit/>
          </a:bodyPr>
          <a:lstStyle/>
          <a:p>
            <a:r>
              <a:rPr lang="ru-RU" i="1" dirty="0">
                <a:solidFill>
                  <a:srgbClr val="00B050"/>
                </a:solidFill>
              </a:rPr>
              <a:t>Как применять типовые формы контрактов по Закону </a:t>
            </a:r>
            <a:endParaRPr lang="ru-RU" i="1" dirty="0" smtClean="0">
              <a:solidFill>
                <a:srgbClr val="00B050"/>
              </a:solidFill>
            </a:endParaRPr>
          </a:p>
          <a:p>
            <a:r>
              <a:rPr lang="ru-RU" i="1" dirty="0" smtClean="0">
                <a:solidFill>
                  <a:srgbClr val="00B050"/>
                </a:solidFill>
              </a:rPr>
              <a:t>N 44-ФЗ</a:t>
            </a:r>
          </a:p>
          <a:p>
            <a:pPr algn="just"/>
            <a:r>
              <a:rPr lang="ru-RU" dirty="0">
                <a:solidFill>
                  <a:srgbClr val="FF0000"/>
                </a:solidFill>
              </a:rPr>
              <a:t>Когда обязательно использовать типовые контракты</a:t>
            </a:r>
          </a:p>
          <a:p>
            <a:pPr algn="just"/>
            <a:r>
              <a:rPr lang="ru-RU" sz="2000" dirty="0"/>
              <a:t>Типовые контракты разрабатываются под определенный вид товара, работы или услуги. Их разрабатывают профильные федеральные министерства, а также государственные корпорации "</a:t>
            </a:r>
            <a:r>
              <a:rPr lang="ru-RU" sz="2000" dirty="0" err="1"/>
              <a:t>Росатом</a:t>
            </a:r>
            <a:r>
              <a:rPr lang="ru-RU" sz="2000" dirty="0"/>
              <a:t>" и "</a:t>
            </a:r>
            <a:r>
              <a:rPr lang="ru-RU" sz="2000" dirty="0" err="1"/>
              <a:t>Роскосмос</a:t>
            </a:r>
            <a:r>
              <a:rPr lang="ru-RU" sz="2000" dirty="0"/>
              <a:t>" для закупки отраслевых товаров, работ, услуг (ч. 11 ст. 34 Закона N 44-ФЗ). Применять их нужно всем заказчикам</a:t>
            </a:r>
            <a:r>
              <a:rPr lang="ru-RU" sz="2000" dirty="0" smtClean="0"/>
              <a:t>.</a:t>
            </a:r>
          </a:p>
          <a:p>
            <a:pPr algn="just"/>
            <a:r>
              <a:rPr lang="ru-RU" sz="2000" dirty="0"/>
              <a:t>На уровне субъектов РФ также могут быть утверждены типовые контракты. Их размещают в региональных информационных системах в сфере закупок для применения заказчиками соответствующего субъекта. Однако порядок их использования устанавливают органы исполнительной власти каждого субъекта РФ самостоятельно. Такие типовые контракты субъектов РФ действуют, пока федеральными органами исполнительной власти не будут утверждены типовые государственные контракты на закупку этих же товаров, работ, услуг (ч. 8, 9 ст. 112 Закона N 44-ФЗ)</a:t>
            </a:r>
          </a:p>
          <a:p>
            <a:pPr algn="just"/>
            <a:endParaRPr lang="ru-RU" sz="1800" dirty="0"/>
          </a:p>
        </p:txBody>
      </p:sp>
    </p:spTree>
    <p:extLst>
      <p:ext uri="{BB962C8B-B14F-4D97-AF65-F5344CB8AC3E}">
        <p14:creationId xmlns:p14="http://schemas.microsoft.com/office/powerpoint/2010/main" val="1171265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80BA5A3F-A24F-4D4A-A759-69013738A3D1}" type="slidenum">
              <a:rPr lang="ru-RU" smtClean="0"/>
              <a:pPr>
                <a:defRPr/>
              </a:pPr>
              <a:t>12</a:t>
            </a:fld>
            <a:endParaRPr lang="ru-RU"/>
          </a:p>
        </p:txBody>
      </p:sp>
      <p:sp>
        <p:nvSpPr>
          <p:cNvPr id="3" name="Прямоугольник 2"/>
          <p:cNvSpPr/>
          <p:nvPr/>
        </p:nvSpPr>
        <p:spPr>
          <a:xfrm>
            <a:off x="272480" y="1052736"/>
            <a:ext cx="9217024" cy="5324535"/>
          </a:xfrm>
          <a:prstGeom prst="rect">
            <a:avLst/>
          </a:prstGeom>
        </p:spPr>
        <p:txBody>
          <a:bodyPr wrap="square">
            <a:spAutoFit/>
          </a:bodyPr>
          <a:lstStyle/>
          <a:p>
            <a:r>
              <a:rPr lang="ru-RU" sz="2000" i="1" dirty="0">
                <a:solidFill>
                  <a:srgbClr val="00B050"/>
                </a:solidFill>
              </a:rPr>
              <a:t>Вам нужно обязательно использовать типовой контракт (условия), когда данные вашей закупки соответствуют одновременно всем показателям из информационной карты типового контракта (п. 16 Правил разработки типовых </a:t>
            </a:r>
            <a:r>
              <a:rPr lang="ru-RU" sz="2000" i="1" dirty="0" smtClean="0">
                <a:solidFill>
                  <a:srgbClr val="00B050"/>
                </a:solidFill>
              </a:rPr>
              <a:t>контрактов Постановление </a:t>
            </a:r>
            <a:r>
              <a:rPr lang="ru-RU" sz="2000" i="1" dirty="0">
                <a:solidFill>
                  <a:srgbClr val="00B050"/>
                </a:solidFill>
              </a:rPr>
              <a:t>Правительства РФ от 02.07.2014 N 606). </a:t>
            </a:r>
            <a:endParaRPr lang="ru-RU" sz="2000" i="1" dirty="0" smtClean="0">
              <a:solidFill>
                <a:srgbClr val="00B050"/>
              </a:solidFill>
            </a:endParaRPr>
          </a:p>
          <a:p>
            <a:pPr algn="just"/>
            <a:r>
              <a:rPr lang="ru-RU" sz="1600" i="1" dirty="0" smtClean="0"/>
              <a:t>К </a:t>
            </a:r>
            <a:r>
              <a:rPr lang="ru-RU" sz="1600" i="1" dirty="0"/>
              <a:t>ним относятся:</a:t>
            </a:r>
          </a:p>
          <a:p>
            <a:pPr algn="just"/>
            <a:r>
              <a:rPr lang="ru-RU" sz="1600" i="1" dirty="0" smtClean="0"/>
              <a:t>	•коды </a:t>
            </a:r>
            <a:r>
              <a:rPr lang="ru-RU" sz="1600" i="1" dirty="0"/>
              <a:t>закупаемой продукции по классификаторам </a:t>
            </a:r>
            <a:r>
              <a:rPr lang="ru-RU" sz="1600" i="1" dirty="0">
                <a:solidFill>
                  <a:srgbClr val="C00000"/>
                </a:solidFill>
              </a:rPr>
              <a:t>ОКПД2, ОКВЭД2, </a:t>
            </a:r>
            <a:r>
              <a:rPr lang="ru-RU" sz="1600" i="1" dirty="0"/>
              <a:t>а также по каталогу товаров, работ, услуг для обеспечения государственных и муниципальных нужд;</a:t>
            </a:r>
          </a:p>
          <a:p>
            <a:pPr algn="just"/>
            <a:r>
              <a:rPr lang="ru-RU" sz="1600" i="1" dirty="0" smtClean="0"/>
              <a:t>	•цена </a:t>
            </a:r>
            <a:r>
              <a:rPr lang="ru-RU" sz="1600" i="1" dirty="0"/>
              <a:t>контракта (диапазон таких цен);</a:t>
            </a:r>
          </a:p>
          <a:p>
            <a:pPr algn="just"/>
            <a:r>
              <a:rPr lang="ru-RU" sz="1600" i="1" dirty="0" smtClean="0"/>
              <a:t>	•иные </a:t>
            </a:r>
            <a:r>
              <a:rPr lang="ru-RU" sz="1600" i="1" dirty="0"/>
              <a:t>показатели, которые могут быть установлены разработчиками такого контракта.</a:t>
            </a:r>
          </a:p>
          <a:p>
            <a:pPr algn="just"/>
            <a:r>
              <a:rPr lang="ru-RU" sz="1600" i="1" dirty="0">
                <a:solidFill>
                  <a:srgbClr val="C00000"/>
                </a:solidFill>
              </a:rPr>
              <a:t>Сверьте данные вашей закупки с показателями из информационной карты типового контракта (типовых условий).</a:t>
            </a:r>
          </a:p>
          <a:p>
            <a:pPr algn="just"/>
            <a:r>
              <a:rPr lang="ru-RU" sz="1600" b="1" i="1" dirty="0"/>
              <a:t>Это легко сделать двумя способами:</a:t>
            </a:r>
          </a:p>
          <a:p>
            <a:pPr algn="just"/>
            <a:r>
              <a:rPr lang="ru-RU" sz="1600" i="1" dirty="0" smtClean="0"/>
              <a:t>	•просто </a:t>
            </a:r>
            <a:r>
              <a:rPr lang="ru-RU" sz="1600" i="1" dirty="0"/>
              <a:t>прочитайте информационные карты всех утвержденных типовых контрактов - так как на сегодняшний день их немного, сопоставить показатели с вашей закупкой не займет много времени;</a:t>
            </a:r>
          </a:p>
          <a:p>
            <a:pPr algn="just"/>
            <a:r>
              <a:rPr lang="ru-RU" sz="1600" i="1" dirty="0" smtClean="0"/>
              <a:t>	•с </a:t>
            </a:r>
            <a:r>
              <a:rPr lang="ru-RU" sz="1600" i="1" dirty="0"/>
              <a:t>помощью функции расширенного поиска в Библиотеке типовых контрактов в ЕИС на сайте zakupki.gov.ru в разделе "Информация о контрактах и договорах" найдите подходящий контракт и изучите информационную карту.</a:t>
            </a:r>
          </a:p>
        </p:txBody>
      </p:sp>
    </p:spTree>
    <p:extLst>
      <p:ext uri="{BB962C8B-B14F-4D97-AF65-F5344CB8AC3E}">
        <p14:creationId xmlns:p14="http://schemas.microsoft.com/office/powerpoint/2010/main" val="3617793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80BA5A3F-A24F-4D4A-A759-69013738A3D1}" type="slidenum">
              <a:rPr lang="ru-RU" smtClean="0"/>
              <a:pPr>
                <a:defRPr/>
              </a:pPr>
              <a:t>13</a:t>
            </a:fld>
            <a:endParaRPr lang="ru-RU"/>
          </a:p>
        </p:txBody>
      </p:sp>
      <p:sp>
        <p:nvSpPr>
          <p:cNvPr id="3" name="Прямоугольник 2"/>
          <p:cNvSpPr/>
          <p:nvPr/>
        </p:nvSpPr>
        <p:spPr>
          <a:xfrm>
            <a:off x="704528" y="1124744"/>
            <a:ext cx="8784976" cy="5139869"/>
          </a:xfrm>
          <a:prstGeom prst="rect">
            <a:avLst/>
          </a:prstGeom>
        </p:spPr>
        <p:txBody>
          <a:bodyPr wrap="square">
            <a:spAutoFit/>
          </a:bodyPr>
          <a:lstStyle/>
          <a:p>
            <a:r>
              <a:rPr lang="ru-RU" i="1" dirty="0">
                <a:solidFill>
                  <a:srgbClr val="00B050"/>
                </a:solidFill>
              </a:rPr>
              <a:t>Применять типовой контракт необязательно в следующих случаях</a:t>
            </a:r>
            <a:r>
              <a:rPr lang="ru-RU" i="1" dirty="0" smtClean="0">
                <a:solidFill>
                  <a:srgbClr val="00B050"/>
                </a:solidFill>
              </a:rPr>
              <a:t>:</a:t>
            </a:r>
          </a:p>
          <a:p>
            <a:pPr algn="just"/>
            <a:r>
              <a:rPr lang="ru-RU" sz="2000" dirty="0"/>
              <a:t>1) типовой контракт недавно размещен в ЕИС.</a:t>
            </a:r>
          </a:p>
          <a:p>
            <a:pPr algn="just"/>
            <a:r>
              <a:rPr lang="ru-RU" sz="2000" dirty="0"/>
              <a:t>Убедитесь, что утвержденный типовой контракт размещен в ЕИС как минимум 30 дней назад, так как только после этого срока он становится обязательным (п. 15 Правил разработки типовых контрактов). Проверяйте, обязателен ли типовой контракт на момент публикации извещения, либо направления приглашения принять участие в закрытой процедуре, либо заключения контракта в порядке, не требующем размещения информации о таком контракте в ЕИС</a:t>
            </a:r>
            <a:r>
              <a:rPr lang="ru-RU" sz="2000" dirty="0" smtClean="0"/>
              <a:t>;</a:t>
            </a:r>
          </a:p>
          <a:p>
            <a:pPr algn="just"/>
            <a:endParaRPr lang="ru-RU" sz="2000" dirty="0"/>
          </a:p>
          <a:p>
            <a:pPr algn="just"/>
            <a:r>
              <a:rPr lang="ru-RU" sz="2000" dirty="0"/>
              <a:t>2) не совпадают необходимые показатели из информационной карты.</a:t>
            </a:r>
          </a:p>
          <a:p>
            <a:pPr algn="just"/>
            <a:r>
              <a:rPr lang="ru-RU" sz="2000" dirty="0">
                <a:solidFill>
                  <a:srgbClr val="FF0000"/>
                </a:solidFill>
              </a:rPr>
              <a:t>Типовой контракт применяется, только если все эти показатели соответствуют вашей закупке (п. 16 Правил разработки типовых контрактов);</a:t>
            </a:r>
          </a:p>
          <a:p>
            <a:pPr algn="just"/>
            <a:endParaRPr lang="ru-RU" sz="2000" i="1" dirty="0">
              <a:solidFill>
                <a:srgbClr val="00B050"/>
              </a:solidFill>
            </a:endParaRPr>
          </a:p>
        </p:txBody>
      </p:sp>
    </p:spTree>
    <p:extLst>
      <p:ext uri="{BB962C8B-B14F-4D97-AF65-F5344CB8AC3E}">
        <p14:creationId xmlns:p14="http://schemas.microsoft.com/office/powerpoint/2010/main" val="440085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80BA5A3F-A24F-4D4A-A759-69013738A3D1}" type="slidenum">
              <a:rPr lang="ru-RU" smtClean="0"/>
              <a:pPr>
                <a:defRPr/>
              </a:pPr>
              <a:t>14</a:t>
            </a:fld>
            <a:endParaRPr lang="ru-RU"/>
          </a:p>
        </p:txBody>
      </p:sp>
      <p:sp>
        <p:nvSpPr>
          <p:cNvPr id="3" name="Прямоугольник 2"/>
          <p:cNvSpPr/>
          <p:nvPr/>
        </p:nvSpPr>
        <p:spPr>
          <a:xfrm>
            <a:off x="344488" y="1124744"/>
            <a:ext cx="9217024" cy="5201424"/>
          </a:xfrm>
          <a:prstGeom prst="rect">
            <a:avLst/>
          </a:prstGeom>
        </p:spPr>
        <p:txBody>
          <a:bodyPr wrap="square">
            <a:spAutoFit/>
          </a:bodyPr>
          <a:lstStyle/>
          <a:p>
            <a:r>
              <a:rPr lang="ru-RU" i="1" dirty="0">
                <a:solidFill>
                  <a:srgbClr val="00B050"/>
                </a:solidFill>
              </a:rPr>
              <a:t>Типовые контракты, типовые условия контрактов могут не применяться при осуществлении(ч. 15 ст. 34 Закона N 44-ФЗ, п. 18 Правил разработки типовых контрактов</a:t>
            </a:r>
            <a:r>
              <a:rPr lang="ru-RU" i="1" dirty="0" smtClean="0">
                <a:solidFill>
                  <a:srgbClr val="00B050"/>
                </a:solidFill>
              </a:rPr>
              <a:t>):</a:t>
            </a:r>
          </a:p>
          <a:p>
            <a:r>
              <a:rPr lang="ru-RU" sz="2000" dirty="0" smtClean="0"/>
              <a:t>а</a:t>
            </a:r>
            <a:r>
              <a:rPr lang="ru-RU" sz="2000" dirty="0"/>
              <a:t>) закупок за наличный расчет, если иное не предусмотрено показателями для применения типового контракта, типовых условий контракта, указанными в информационной карте;</a:t>
            </a:r>
          </a:p>
          <a:p>
            <a:r>
              <a:rPr lang="ru-RU" sz="2000" dirty="0"/>
              <a:t>б) закупок, предусмотренных статьями 75 и 76, пунктами 2, 3, 5 и 10 части 2 статьи 83, а также пунктами 2 (если в правовых актах Президента Российской Федерации или Правительства Российской Федерации указана возможность заключения контракта без использования типового контракта, типовых условий контракта), 4, 5, 9, 15, 17, 26, 28, 33 и 34 части 1 статьи 93 Федерального закона "О контрактной системе в сфере закупок товаров, работ, услуг для обеспечения государственных и муниципальных нужд", если необходимость применения типового контракта, типовых условий контракта не предусмотрена в указанных случаях информационной картой.</a:t>
            </a:r>
          </a:p>
          <a:p>
            <a:endParaRPr lang="ru-RU" sz="2000" dirty="0"/>
          </a:p>
        </p:txBody>
      </p:sp>
    </p:spTree>
    <p:extLst>
      <p:ext uri="{BB962C8B-B14F-4D97-AF65-F5344CB8AC3E}">
        <p14:creationId xmlns:p14="http://schemas.microsoft.com/office/powerpoint/2010/main" val="3548305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ChangeArrowheads="1"/>
          </p:cNvSpPr>
          <p:nvPr/>
        </p:nvSpPr>
        <p:spPr bwMode="auto">
          <a:xfrm>
            <a:off x="990600" y="2035175"/>
            <a:ext cx="79581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ru-RU" sz="4000" b="1">
                <a:solidFill>
                  <a:srgbClr val="333399"/>
                </a:solidFill>
              </a:rPr>
              <a:t>СПАСИБО ЗА ВНИМАНИЕ!</a:t>
            </a:r>
          </a:p>
        </p:txBody>
      </p:sp>
      <p:grpSp>
        <p:nvGrpSpPr>
          <p:cNvPr id="16387" name="Group 11"/>
          <p:cNvGrpSpPr>
            <a:grpSpLocks/>
          </p:cNvGrpSpPr>
          <p:nvPr/>
        </p:nvGrpSpPr>
        <p:grpSpPr bwMode="auto">
          <a:xfrm>
            <a:off x="3184542" y="2996952"/>
            <a:ext cx="4430776" cy="2678516"/>
            <a:chOff x="1676400" y="2743200"/>
            <a:chExt cx="4430776" cy="2362200"/>
          </a:xfrm>
        </p:grpSpPr>
        <p:pic>
          <p:nvPicPr>
            <p:cNvPr id="16389" name="Picture 5" descr="FAS-logo-color.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828801" y="2743200"/>
              <a:ext cx="533399" cy="5826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0" name="Picture 6" descr="14098_427100966728_20531316728_5146316_6182604_n.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35814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1" name="Picture 7" descr="twitter_newbird_blue.pn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76400" y="4267200"/>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2" name="TextBox 8"/>
            <p:cNvSpPr txBox="1">
              <a:spLocks noChangeArrowheads="1"/>
            </p:cNvSpPr>
            <p:nvPr/>
          </p:nvSpPr>
          <p:spPr bwMode="auto">
            <a:xfrm>
              <a:off x="2438400" y="2819400"/>
              <a:ext cx="3429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128"/>
                </a:defRPr>
              </a:lvl9pPr>
            </a:lstStyle>
            <a:p>
              <a:pPr algn="l" eaLnBrk="1" hangingPunct="1"/>
              <a:r>
                <a:rPr lang="ru-RU" sz="2800">
                  <a:solidFill>
                    <a:srgbClr val="333399"/>
                  </a:solidFill>
                </a:rPr>
                <a:t> </a:t>
              </a:r>
              <a:r>
                <a:rPr lang="en-US" sz="2800">
                  <a:solidFill>
                    <a:srgbClr val="333399"/>
                  </a:solidFill>
                </a:rPr>
                <a:t>www.fas.gov.ru</a:t>
              </a:r>
            </a:p>
          </p:txBody>
        </p:sp>
        <p:sp>
          <p:nvSpPr>
            <p:cNvPr id="16393" name="TextBox 9"/>
            <p:cNvSpPr txBox="1">
              <a:spLocks noChangeArrowheads="1"/>
            </p:cNvSpPr>
            <p:nvPr/>
          </p:nvSpPr>
          <p:spPr bwMode="auto">
            <a:xfrm>
              <a:off x="2438400" y="3591580"/>
              <a:ext cx="3429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128"/>
                </a:defRPr>
              </a:lvl9pPr>
            </a:lstStyle>
            <a:p>
              <a:pPr algn="l" eaLnBrk="1" hangingPunct="1"/>
              <a:r>
                <a:rPr lang="ru-RU" sz="2800">
                  <a:solidFill>
                    <a:srgbClr val="333399"/>
                  </a:solidFill>
                </a:rPr>
                <a:t> </a:t>
              </a:r>
              <a:r>
                <a:rPr lang="en-US" sz="2800">
                  <a:solidFill>
                    <a:srgbClr val="333399"/>
                  </a:solidFill>
                </a:rPr>
                <a:t>FAS-book</a:t>
              </a:r>
            </a:p>
          </p:txBody>
        </p:sp>
        <p:sp>
          <p:nvSpPr>
            <p:cNvPr id="16394" name="TextBox 10"/>
            <p:cNvSpPr txBox="1">
              <a:spLocks noChangeArrowheads="1"/>
            </p:cNvSpPr>
            <p:nvPr/>
          </p:nvSpPr>
          <p:spPr bwMode="auto">
            <a:xfrm>
              <a:off x="2678176" y="4343400"/>
              <a:ext cx="3429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128"/>
                </a:defRPr>
              </a:lvl9pPr>
            </a:lstStyle>
            <a:p>
              <a:pPr algn="l" eaLnBrk="1" hangingPunct="1"/>
              <a:r>
                <a:rPr lang="en-US" sz="2800">
                  <a:solidFill>
                    <a:srgbClr val="333399"/>
                  </a:solidFill>
                </a:rPr>
                <a:t>rus_fas</a:t>
              </a:r>
            </a:p>
          </p:txBody>
        </p:sp>
      </p:grpSp>
      <p:sp>
        <p:nvSpPr>
          <p:cNvPr id="16388" name="Text Box 5"/>
          <p:cNvSpPr txBox="1">
            <a:spLocks noChangeArrowheads="1"/>
          </p:cNvSpPr>
          <p:nvPr/>
        </p:nvSpPr>
        <p:spPr bwMode="auto">
          <a:xfrm>
            <a:off x="7594600" y="6553200"/>
            <a:ext cx="231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algn="r" eaLnBrk="1" hangingPunct="1"/>
            <a:fld id="{6DA73ED5-DBAB-49A6-8375-3947F93A1BDF}" type="slidenum">
              <a:rPr lang="ru-RU" sz="1600" b="1">
                <a:solidFill>
                  <a:schemeClr val="bg1"/>
                </a:solidFill>
              </a:rPr>
              <a:pPr algn="r" eaLnBrk="1" hangingPunct="1"/>
              <a:t>15</a:t>
            </a:fld>
            <a:endParaRPr lang="ru-RU" sz="1600" b="1">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457200" y="1125538"/>
            <a:ext cx="9294813" cy="519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marL="0" indent="0" algn="just" eaLnBrk="1" hangingPunct="1">
              <a:spcBef>
                <a:spcPts val="150"/>
              </a:spcBef>
            </a:pPr>
            <a:endParaRPr lang="ru-RU" sz="1800" i="1" dirty="0" smtClean="0">
              <a:solidFill>
                <a:srgbClr val="000090"/>
              </a:solidFill>
            </a:endParaRPr>
          </a:p>
          <a:p>
            <a:pPr marL="0" indent="0" algn="just" eaLnBrk="1" hangingPunct="1">
              <a:spcBef>
                <a:spcPts val="150"/>
              </a:spcBef>
            </a:pPr>
            <a:r>
              <a:rPr lang="ru-RU" i="1" dirty="0" smtClean="0">
                <a:solidFill>
                  <a:srgbClr val="000090"/>
                </a:solidFill>
              </a:rPr>
              <a:t>1</a:t>
            </a:r>
            <a:r>
              <a:rPr lang="ru-RU" i="1" dirty="0" smtClean="0">
                <a:solidFill>
                  <a:schemeClr val="accent5">
                    <a:lumMod val="50000"/>
                  </a:schemeClr>
                </a:solidFill>
              </a:rPr>
              <a:t>. </a:t>
            </a:r>
            <a:r>
              <a:rPr lang="ru-RU" sz="2800" i="1" dirty="0" smtClean="0">
                <a:solidFill>
                  <a:schemeClr val="accent5">
                    <a:lumMod val="50000"/>
                  </a:schemeClr>
                </a:solidFill>
              </a:rPr>
              <a:t>Новые </a:t>
            </a:r>
            <a:r>
              <a:rPr lang="ru-RU" sz="2800" i="1" dirty="0">
                <a:solidFill>
                  <a:schemeClr val="accent5">
                    <a:lumMod val="50000"/>
                  </a:schemeClr>
                </a:solidFill>
              </a:rPr>
              <a:t>требования к операторам </a:t>
            </a:r>
            <a:r>
              <a:rPr lang="ru-RU" sz="2800" i="1" dirty="0" smtClean="0">
                <a:solidFill>
                  <a:schemeClr val="accent5">
                    <a:lumMod val="50000"/>
                  </a:schemeClr>
                </a:solidFill>
              </a:rPr>
              <a:t>электронных </a:t>
            </a:r>
            <a:r>
              <a:rPr lang="ru-RU" sz="2800" i="1" dirty="0">
                <a:solidFill>
                  <a:schemeClr val="accent5">
                    <a:lumMod val="50000"/>
                  </a:schemeClr>
                </a:solidFill>
              </a:rPr>
              <a:t>площадок (ОЭП)</a:t>
            </a:r>
          </a:p>
          <a:p>
            <a:pPr marL="0" indent="0" algn="just" eaLnBrk="1" hangingPunct="1">
              <a:spcBef>
                <a:spcPts val="150"/>
              </a:spcBef>
            </a:pPr>
            <a:r>
              <a:rPr lang="ru-RU" i="1" dirty="0" smtClean="0">
                <a:solidFill>
                  <a:srgbClr val="000090"/>
                </a:solidFill>
              </a:rPr>
              <a:t>•</a:t>
            </a:r>
            <a:r>
              <a:rPr lang="ru-RU" sz="1400" i="1" dirty="0" smtClean="0">
                <a:solidFill>
                  <a:srgbClr val="000090"/>
                </a:solidFill>
              </a:rPr>
              <a:t> </a:t>
            </a:r>
            <a:r>
              <a:rPr lang="ru-RU" i="1" dirty="0" smtClean="0">
                <a:solidFill>
                  <a:srgbClr val="000090"/>
                </a:solidFill>
              </a:rPr>
              <a:t>Перечень операторов электронных площадок и операторов специализированных электронных площадок </a:t>
            </a:r>
            <a:r>
              <a:rPr lang="ru-RU" i="1" dirty="0">
                <a:solidFill>
                  <a:srgbClr val="000090"/>
                </a:solidFill>
              </a:rPr>
              <a:t>утвержден распоряжением </a:t>
            </a:r>
            <a:r>
              <a:rPr lang="ru-RU" i="1" dirty="0" smtClean="0">
                <a:solidFill>
                  <a:srgbClr val="000090"/>
                </a:solidFill>
              </a:rPr>
              <a:t>Правительства РФ </a:t>
            </a:r>
            <a:r>
              <a:rPr lang="ru-RU" i="1" dirty="0">
                <a:solidFill>
                  <a:srgbClr val="000090"/>
                </a:solidFill>
              </a:rPr>
              <a:t>от 12.07.2018 № </a:t>
            </a:r>
            <a:r>
              <a:rPr lang="ru-RU" i="1" dirty="0" smtClean="0">
                <a:solidFill>
                  <a:srgbClr val="000090"/>
                </a:solidFill>
              </a:rPr>
              <a:t>1447-р;</a:t>
            </a:r>
            <a:endParaRPr lang="ru-RU" i="1" dirty="0">
              <a:solidFill>
                <a:srgbClr val="000090"/>
              </a:solidFill>
            </a:endParaRPr>
          </a:p>
          <a:p>
            <a:pPr marL="0" indent="0" algn="just" eaLnBrk="1" hangingPunct="1">
              <a:spcBef>
                <a:spcPts val="150"/>
              </a:spcBef>
            </a:pPr>
            <a:r>
              <a:rPr lang="ru-RU" i="1" dirty="0" smtClean="0">
                <a:solidFill>
                  <a:srgbClr val="000090"/>
                </a:solidFill>
              </a:rPr>
              <a:t>•Операторами электронной площадки заключены соглашения </a:t>
            </a:r>
            <a:r>
              <a:rPr lang="ru-RU" i="1" dirty="0">
                <a:solidFill>
                  <a:srgbClr val="000090"/>
                </a:solidFill>
              </a:rPr>
              <a:t>о взаимодействии с каждым из </a:t>
            </a:r>
            <a:r>
              <a:rPr lang="ru-RU" i="1" dirty="0" smtClean="0">
                <a:solidFill>
                  <a:srgbClr val="000090"/>
                </a:solidFill>
              </a:rPr>
              <a:t>банков, включенных </a:t>
            </a:r>
            <a:r>
              <a:rPr lang="ru-RU" i="1" dirty="0">
                <a:solidFill>
                  <a:srgbClr val="000090"/>
                </a:solidFill>
              </a:rPr>
              <a:t>в установленный Правительством </a:t>
            </a:r>
            <a:r>
              <a:rPr lang="ru-RU" i="1" dirty="0" smtClean="0">
                <a:solidFill>
                  <a:srgbClr val="000090"/>
                </a:solidFill>
              </a:rPr>
              <a:t>РФ перечень</a:t>
            </a:r>
            <a:r>
              <a:rPr lang="ru-RU" i="1" dirty="0">
                <a:solidFill>
                  <a:srgbClr val="000090"/>
                </a:solidFill>
              </a:rPr>
              <a:t>;</a:t>
            </a:r>
          </a:p>
          <a:p>
            <a:pPr marL="0" indent="0" algn="just" eaLnBrk="1" hangingPunct="1">
              <a:spcBef>
                <a:spcPts val="150"/>
              </a:spcBef>
            </a:pPr>
            <a:r>
              <a:rPr lang="ru-RU" i="1" dirty="0">
                <a:solidFill>
                  <a:srgbClr val="000090"/>
                </a:solidFill>
              </a:rPr>
              <a:t>• </a:t>
            </a:r>
            <a:r>
              <a:rPr lang="ru-RU" i="1" dirty="0" smtClean="0">
                <a:solidFill>
                  <a:srgbClr val="000090"/>
                </a:solidFill>
              </a:rPr>
              <a:t>Электронные площадки подключены к ГИС «Независимый </a:t>
            </a:r>
            <a:r>
              <a:rPr lang="ru-RU" i="1" dirty="0">
                <a:solidFill>
                  <a:srgbClr val="000090"/>
                </a:solidFill>
              </a:rPr>
              <a:t>регистратор»;</a:t>
            </a:r>
          </a:p>
          <a:p>
            <a:pPr marL="0" indent="0" algn="just" eaLnBrk="1" hangingPunct="1">
              <a:spcBef>
                <a:spcPts val="150"/>
              </a:spcBef>
            </a:pPr>
            <a:r>
              <a:rPr lang="ru-RU" i="1" dirty="0">
                <a:solidFill>
                  <a:srgbClr val="000090"/>
                </a:solidFill>
              </a:rPr>
              <a:t>• </a:t>
            </a:r>
            <a:r>
              <a:rPr lang="ru-RU" i="1" dirty="0" smtClean="0">
                <a:solidFill>
                  <a:srgbClr val="000090"/>
                </a:solidFill>
              </a:rPr>
              <a:t>С 1 октября 2018 года функционируют новые операторы </a:t>
            </a:r>
            <a:r>
              <a:rPr lang="ru-RU" i="1" dirty="0">
                <a:solidFill>
                  <a:srgbClr val="000090"/>
                </a:solidFill>
              </a:rPr>
              <a:t>электронных площадок.</a:t>
            </a:r>
          </a:p>
        </p:txBody>
      </p:sp>
      <p:sp>
        <p:nvSpPr>
          <p:cNvPr id="5123" name="Text Box 2"/>
          <p:cNvSpPr txBox="1">
            <a:spLocks noChangeArrowheads="1"/>
          </p:cNvSpPr>
          <p:nvPr/>
        </p:nvSpPr>
        <p:spPr bwMode="auto">
          <a:xfrm>
            <a:off x="7593013" y="6553200"/>
            <a:ext cx="231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algn="r" eaLnBrk="1" hangingPunct="1"/>
            <a:fld id="{EFBBCE49-BEB2-4C5F-B10A-D03E234BB466}" type="slidenum">
              <a:rPr lang="ru-RU" sz="1600" b="1">
                <a:solidFill>
                  <a:srgbClr val="FFFFFF"/>
                </a:solidFill>
              </a:rPr>
              <a:pPr algn="r" eaLnBrk="1" hangingPunct="1"/>
              <a:t>2</a:t>
            </a:fld>
            <a:endParaRPr lang="ru-RU" sz="1600" b="1">
              <a:solidFill>
                <a:srgbClr val="FFFFFF"/>
              </a:solidFill>
            </a:endParaRPr>
          </a:p>
        </p:txBody>
      </p:sp>
      <p:sp>
        <p:nvSpPr>
          <p:cNvPr id="5124" name="Rectangle 3"/>
          <p:cNvSpPr>
            <a:spLocks noChangeArrowheads="1"/>
          </p:cNvSpPr>
          <p:nvPr/>
        </p:nvSpPr>
        <p:spPr bwMode="auto">
          <a:xfrm>
            <a:off x="0" y="0"/>
            <a:ext cx="9904413" cy="556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pPr>
            <a:endParaRPr lang="ru-RU" sz="3000" b="1" dirty="0">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0" y="0"/>
            <a:ext cx="990441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nchor="ctr"/>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400">
                <a:solidFill>
                  <a:schemeClr val="tx1"/>
                </a:solidFill>
                <a:latin typeface="Arial" charset="0"/>
                <a:ea typeface="ＭＳ Ｐゴシック" charset="-128"/>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400">
                <a:solidFill>
                  <a:schemeClr val="tx1"/>
                </a:solidFill>
                <a:latin typeface="Arial" charset="0"/>
                <a:ea typeface="ＭＳ Ｐゴシック" charset="-128"/>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400">
                <a:solidFill>
                  <a:schemeClr val="tx1"/>
                </a:solidFill>
                <a:latin typeface="Arial" charset="0"/>
                <a:ea typeface="ＭＳ Ｐゴシック" charset="-128"/>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400">
                <a:solidFill>
                  <a:schemeClr val="tx1"/>
                </a:solidFill>
                <a:latin typeface="Arial" charset="0"/>
                <a:ea typeface="ＭＳ Ｐゴシック" charset="-128"/>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400">
                <a:solidFill>
                  <a:schemeClr val="tx1"/>
                </a:solidFill>
                <a:latin typeface="Arial" charset="0"/>
                <a:ea typeface="ＭＳ Ｐゴシック" charset="-128"/>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400">
                <a:solidFill>
                  <a:schemeClr val="tx1"/>
                </a:solidFill>
                <a:latin typeface="Arial" charset="0"/>
                <a:ea typeface="ＭＳ Ｐゴシック" charset="-128"/>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400">
                <a:solidFill>
                  <a:schemeClr val="tx1"/>
                </a:solidFill>
                <a:latin typeface="Arial" charset="0"/>
                <a:ea typeface="ＭＳ Ｐゴシック" charset="-128"/>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400">
                <a:solidFill>
                  <a:schemeClr val="tx1"/>
                </a:solidFill>
                <a:latin typeface="Arial" charset="0"/>
                <a:ea typeface="ＭＳ Ｐゴシック" charset="-128"/>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 pos="9410700" algn="l"/>
              </a:tabLst>
              <a:defRPr sz="2400">
                <a:solidFill>
                  <a:schemeClr val="tx1"/>
                </a:solidFill>
                <a:latin typeface="Arial" charset="0"/>
                <a:ea typeface="ＭＳ Ｐゴシック" charset="-128"/>
              </a:defRPr>
            </a:lvl9pPr>
          </a:lstStyle>
          <a:p>
            <a:pPr eaLnBrk="1" hangingPunct="1">
              <a:buClr>
                <a:srgbClr val="000000"/>
              </a:buClr>
              <a:buSzPct val="100000"/>
              <a:buFont typeface="Times New Roman" pitchFamily="18" charset="0"/>
              <a:buNone/>
            </a:pPr>
            <a:endParaRPr lang="ru-RU" sz="3200" b="1" dirty="0">
              <a:solidFill>
                <a:srgbClr val="FFFFFF"/>
              </a:solidFill>
              <a:cs typeface="Times New Roman" pitchFamily="18" charset="0"/>
            </a:endParaRPr>
          </a:p>
        </p:txBody>
      </p:sp>
      <p:sp>
        <p:nvSpPr>
          <p:cNvPr id="6147" name="Text Box 4"/>
          <p:cNvSpPr txBox="1">
            <a:spLocks noChangeArrowheads="1"/>
          </p:cNvSpPr>
          <p:nvPr/>
        </p:nvSpPr>
        <p:spPr bwMode="auto">
          <a:xfrm>
            <a:off x="111776" y="908050"/>
            <a:ext cx="9777536" cy="564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457200" indent="-45720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1pPr>
            <a:lvl2pPr marL="742950" indent="-28575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2pPr>
            <a:lvl3pPr marL="1143000" indent="-22860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3pPr>
            <a:lvl4pPr marL="1600200" indent="-22860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4pPr>
            <a:lvl5pPr marL="2057400" indent="-22860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5pPr>
            <a:lvl6pPr marL="2514600" indent="-228600" algn="ctr" defTabSz="449263" eaLnBrk="0" fontAlgn="base" hangingPunct="0">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6pPr>
            <a:lvl7pPr marL="2971800" indent="-228600" algn="ctr" defTabSz="449263" eaLnBrk="0" fontAlgn="base" hangingPunct="0">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7pPr>
            <a:lvl8pPr marL="3429000" indent="-228600" algn="ctr" defTabSz="449263" eaLnBrk="0" fontAlgn="base" hangingPunct="0">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8pPr>
            <a:lvl9pPr marL="3886200" indent="-228600" algn="ctr" defTabSz="449263" eaLnBrk="0" fontAlgn="base" hangingPunct="0">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9pPr>
          </a:lstStyle>
          <a:p>
            <a:pPr algn="l" eaLnBrk="1" hangingPunct="1">
              <a:spcAft>
                <a:spcPts val="1200"/>
              </a:spcAft>
              <a:buClr>
                <a:srgbClr val="FF0033"/>
              </a:buClr>
              <a:buSzPct val="85000"/>
              <a:buFont typeface="Wingdings" pitchFamily="2" charset="2"/>
              <a:buNone/>
            </a:pPr>
            <a:r>
              <a:rPr lang="ru-RU" sz="2000" dirty="0" smtClean="0">
                <a:solidFill>
                  <a:schemeClr val="accent5">
                    <a:lumMod val="50000"/>
                  </a:schemeClr>
                </a:solidFill>
              </a:rPr>
              <a:t>2</a:t>
            </a:r>
            <a:r>
              <a:rPr lang="ru-RU" dirty="0" smtClean="0">
                <a:solidFill>
                  <a:schemeClr val="accent5">
                    <a:lumMod val="50000"/>
                  </a:schemeClr>
                </a:solidFill>
              </a:rPr>
              <a:t>. </a:t>
            </a:r>
            <a:r>
              <a:rPr lang="ru-RU" i="1" dirty="0">
                <a:solidFill>
                  <a:schemeClr val="accent5">
                    <a:lumMod val="50000"/>
                  </a:schemeClr>
                </a:solidFill>
              </a:rPr>
              <a:t>Перевод всех открытых процедур в электронную форму.</a:t>
            </a:r>
          </a:p>
          <a:p>
            <a:pPr algn="l" eaLnBrk="1" hangingPunct="1">
              <a:spcAft>
                <a:spcPts val="1200"/>
              </a:spcAft>
              <a:buClr>
                <a:srgbClr val="FF0033"/>
              </a:buClr>
              <a:buSzPct val="85000"/>
              <a:buFont typeface="Wingdings" pitchFamily="2" charset="2"/>
              <a:buNone/>
            </a:pPr>
            <a:r>
              <a:rPr lang="ru-RU" i="1" dirty="0">
                <a:solidFill>
                  <a:schemeClr val="accent5">
                    <a:lumMod val="50000"/>
                  </a:schemeClr>
                </a:solidFill>
              </a:rPr>
              <a:t>Введена регламентация закрытых </a:t>
            </a:r>
            <a:r>
              <a:rPr lang="ru-RU" i="1" dirty="0" smtClean="0">
                <a:solidFill>
                  <a:schemeClr val="accent5">
                    <a:lumMod val="50000"/>
                  </a:schemeClr>
                </a:solidFill>
              </a:rPr>
              <a:t>процедур</a:t>
            </a:r>
          </a:p>
          <a:p>
            <a:pPr algn="just" eaLnBrk="1" hangingPunct="1">
              <a:spcAft>
                <a:spcPts val="1200"/>
              </a:spcAft>
              <a:buClr>
                <a:srgbClr val="FF0033"/>
              </a:buClr>
              <a:buSzPct val="85000"/>
              <a:buFont typeface="Wingdings" pitchFamily="2" charset="2"/>
              <a:buNone/>
            </a:pPr>
            <a:r>
              <a:rPr lang="ru-RU" dirty="0">
                <a:solidFill>
                  <a:srgbClr val="000090"/>
                </a:solidFill>
              </a:rPr>
              <a:t>Электронные процедуры проводятся на ЭП, закрытые – на СЭП.</a:t>
            </a:r>
          </a:p>
          <a:p>
            <a:pPr algn="just" eaLnBrk="1" hangingPunct="1">
              <a:spcAft>
                <a:spcPts val="1200"/>
              </a:spcAft>
              <a:buClr>
                <a:srgbClr val="FF0033"/>
              </a:buClr>
              <a:buSzPct val="85000"/>
              <a:buFont typeface="Wingdings" pitchFamily="2" charset="2"/>
              <a:buNone/>
            </a:pPr>
            <a:r>
              <a:rPr lang="ru-RU" dirty="0">
                <a:solidFill>
                  <a:srgbClr val="000090"/>
                </a:solidFill>
              </a:rPr>
              <a:t>• Открытый конкурс в электронной форме – в 3 этапа.</a:t>
            </a:r>
          </a:p>
          <a:p>
            <a:pPr algn="just" eaLnBrk="1" hangingPunct="1">
              <a:spcAft>
                <a:spcPts val="1200"/>
              </a:spcAft>
              <a:buClr>
                <a:srgbClr val="FF0033"/>
              </a:buClr>
              <a:buSzPct val="85000"/>
              <a:buFont typeface="Wingdings" pitchFamily="2" charset="2"/>
              <a:buNone/>
            </a:pPr>
            <a:r>
              <a:rPr lang="ru-RU" dirty="0">
                <a:solidFill>
                  <a:srgbClr val="000090"/>
                </a:solidFill>
              </a:rPr>
              <a:t>• Запрос котировок, запрос предложений переведены в </a:t>
            </a:r>
            <a:r>
              <a:rPr lang="ru-RU" dirty="0" smtClean="0">
                <a:solidFill>
                  <a:srgbClr val="000090"/>
                </a:solidFill>
              </a:rPr>
              <a:t>электронную форму, порядок проведения которых аналогичен ранее установленному порядку проведения </a:t>
            </a:r>
            <a:r>
              <a:rPr lang="ru-RU" dirty="0">
                <a:solidFill>
                  <a:srgbClr val="000090"/>
                </a:solidFill>
              </a:rPr>
              <a:t>запроса котировок, </a:t>
            </a:r>
            <a:r>
              <a:rPr lang="ru-RU" dirty="0" smtClean="0">
                <a:solidFill>
                  <a:srgbClr val="000090"/>
                </a:solidFill>
              </a:rPr>
              <a:t>запроса предложений</a:t>
            </a:r>
            <a:r>
              <a:rPr lang="ru-RU" dirty="0">
                <a:solidFill>
                  <a:srgbClr val="000090"/>
                </a:solidFill>
              </a:rPr>
              <a:t>.</a:t>
            </a:r>
          </a:p>
          <a:p>
            <a:pPr algn="just" eaLnBrk="1" hangingPunct="1">
              <a:spcAft>
                <a:spcPts val="1200"/>
              </a:spcAft>
              <a:buClr>
                <a:srgbClr val="FF0033"/>
              </a:buClr>
              <a:buSzPct val="85000"/>
              <a:buFont typeface="Wingdings" pitchFamily="2" charset="2"/>
              <a:buNone/>
            </a:pPr>
            <a:r>
              <a:rPr lang="ru-RU" dirty="0">
                <a:solidFill>
                  <a:srgbClr val="000090"/>
                </a:solidFill>
              </a:rPr>
              <a:t>• Унифицированы подходы заключения государственных контрактов </a:t>
            </a:r>
            <a:r>
              <a:rPr lang="ru-RU" dirty="0" smtClean="0">
                <a:solidFill>
                  <a:srgbClr val="000090"/>
                </a:solidFill>
              </a:rPr>
              <a:t>по результатам </a:t>
            </a:r>
            <a:r>
              <a:rPr lang="ru-RU" dirty="0">
                <a:solidFill>
                  <a:srgbClr val="000090"/>
                </a:solidFill>
              </a:rPr>
              <a:t>проведенных электронных </a:t>
            </a:r>
            <a:r>
              <a:rPr lang="ru-RU" dirty="0" smtClean="0">
                <a:solidFill>
                  <a:srgbClr val="000090"/>
                </a:solidFill>
              </a:rPr>
              <a:t>закупок </a:t>
            </a:r>
          </a:p>
          <a:p>
            <a:pPr algn="just" eaLnBrk="1" hangingPunct="1">
              <a:spcAft>
                <a:spcPts val="1200"/>
              </a:spcAft>
              <a:buClr>
                <a:srgbClr val="FF0033"/>
              </a:buClr>
              <a:buSzPct val="85000"/>
              <a:buFont typeface="Wingdings" pitchFamily="2" charset="2"/>
              <a:buNone/>
            </a:pPr>
            <a:r>
              <a:rPr lang="ru-RU" dirty="0" smtClean="0">
                <a:solidFill>
                  <a:srgbClr val="000090"/>
                </a:solidFill>
              </a:rPr>
              <a:t>	( ст. 83.2 44-ФЗ).</a:t>
            </a:r>
            <a:endParaRPr lang="ru-RU" dirty="0">
              <a:solidFill>
                <a:srgbClr val="000090"/>
              </a:solidFill>
            </a:endParaRPr>
          </a:p>
        </p:txBody>
      </p:sp>
      <p:sp>
        <p:nvSpPr>
          <p:cNvPr id="6148" name="Text Box 5"/>
          <p:cNvSpPr txBox="1">
            <a:spLocks noChangeArrowheads="1"/>
          </p:cNvSpPr>
          <p:nvPr/>
        </p:nvSpPr>
        <p:spPr bwMode="auto">
          <a:xfrm>
            <a:off x="1981200" y="6553200"/>
            <a:ext cx="668496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endParaRPr lang="ru-RU"/>
          </a:p>
        </p:txBody>
      </p:sp>
      <p:sp>
        <p:nvSpPr>
          <p:cNvPr id="6149" name="Text Box 6"/>
          <p:cNvSpPr txBox="1">
            <a:spLocks noChangeArrowheads="1"/>
          </p:cNvSpPr>
          <p:nvPr/>
        </p:nvSpPr>
        <p:spPr bwMode="auto">
          <a:xfrm>
            <a:off x="7593013" y="6553200"/>
            <a:ext cx="231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algn="r" eaLnBrk="1" hangingPunct="1">
              <a:buClr>
                <a:srgbClr val="000000"/>
              </a:buClr>
              <a:buSzPct val="100000"/>
              <a:buFont typeface="Times New Roman" pitchFamily="18" charset="0"/>
              <a:buNone/>
            </a:pPr>
            <a:fld id="{B121B1CF-7980-44B0-BF58-8B13E3C58ED0}" type="slidenum">
              <a:rPr lang="ru-RU" sz="1600" b="1">
                <a:solidFill>
                  <a:srgbClr val="FFFFFF"/>
                </a:solidFill>
              </a:rPr>
              <a:pPr algn="r" eaLnBrk="1" hangingPunct="1">
                <a:buClr>
                  <a:srgbClr val="000000"/>
                </a:buClr>
                <a:buSzPct val="100000"/>
                <a:buFont typeface="Times New Roman" pitchFamily="18" charset="0"/>
                <a:buNone/>
              </a:pPr>
              <a:t>3</a:t>
            </a:fld>
            <a:endParaRPr lang="ru-RU" sz="1600" b="1">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30188" y="142875"/>
            <a:ext cx="10136188" cy="621829"/>
          </a:xfrm>
        </p:spPr>
        <p:txBody>
          <a:bodyPr/>
          <a:lstStyle/>
          <a:p>
            <a:r>
              <a:rPr lang="ru-RU" sz="3200" b="1" dirty="0" smtClean="0">
                <a:solidFill>
                  <a:srgbClr val="FFFFFF"/>
                </a:solidFill>
              </a:rPr>
              <a:t/>
            </a:r>
            <a:br>
              <a:rPr lang="ru-RU" sz="3200" b="1" dirty="0" smtClean="0">
                <a:solidFill>
                  <a:srgbClr val="FFFFFF"/>
                </a:solidFill>
              </a:rPr>
            </a:br>
            <a:endParaRPr lang="ru-RU" sz="3200" b="1" dirty="0" smtClean="0">
              <a:solidFill>
                <a:srgbClr val="FFFFFF"/>
              </a:solidFill>
              <a:latin typeface="Times New Roman" pitchFamily="18" charset="0"/>
            </a:endParaRPr>
          </a:p>
        </p:txBody>
      </p:sp>
      <p:sp>
        <p:nvSpPr>
          <p:cNvPr id="25603" name="Rectangle 3"/>
          <p:cNvSpPr>
            <a:spLocks noGrp="1" noChangeArrowheads="1"/>
          </p:cNvSpPr>
          <p:nvPr>
            <p:ph type="body" idx="1"/>
          </p:nvPr>
        </p:nvSpPr>
        <p:spPr>
          <a:xfrm>
            <a:off x="495300" y="1071563"/>
            <a:ext cx="8915400" cy="5054600"/>
          </a:xfrm>
        </p:spPr>
        <p:txBody>
          <a:bodyPr/>
          <a:lstStyle/>
          <a:p>
            <a:pPr marL="457200" indent="-457200" algn="ctr">
              <a:lnSpc>
                <a:spcPct val="80000"/>
              </a:lnSpc>
              <a:spcBef>
                <a:spcPct val="0"/>
              </a:spcBef>
              <a:spcAft>
                <a:spcPts val="1200"/>
              </a:spcAft>
              <a:buClr>
                <a:srgbClr val="FF0033"/>
              </a:buClr>
              <a:buSzPct val="85000"/>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ru-RU" sz="2400" dirty="0" smtClean="0">
              <a:solidFill>
                <a:srgbClr val="000090"/>
              </a:solidFill>
            </a:endParaRPr>
          </a:p>
          <a:p>
            <a:pPr marL="457200" indent="-457200">
              <a:lnSpc>
                <a:spcPct val="80000"/>
              </a:lnSpc>
              <a:buFontTx/>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ru-RU" sz="2400" dirty="0" smtClean="0">
              <a:solidFill>
                <a:srgbClr val="000090"/>
              </a:solidFill>
              <a:latin typeface="Lucida Sans Unicode" pitchFamily="34" charset="0"/>
            </a:endParaRPr>
          </a:p>
          <a:p>
            <a:pPr marL="457200" indent="-457200">
              <a:lnSpc>
                <a:spcPct val="80000"/>
              </a:lnSpc>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ru-RU" sz="2400" dirty="0" smtClean="0">
              <a:latin typeface="Lucida Sans Unicode"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488" y="938213"/>
            <a:ext cx="9289031" cy="55871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1733550" y="1066800"/>
            <a:ext cx="784225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800">
              <a:solidFill>
                <a:srgbClr val="000000"/>
              </a:solidFill>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800">
              <a:solidFill>
                <a:srgbClr val="000000"/>
              </a:solidFill>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800">
              <a:solidFill>
                <a:srgbClr val="000000"/>
              </a:solidFill>
            </a:endParaRPr>
          </a:p>
        </p:txBody>
      </p:sp>
      <p:sp>
        <p:nvSpPr>
          <p:cNvPr id="8195" name="Rectangle 2"/>
          <p:cNvSpPr>
            <a:spLocks noChangeArrowheads="1"/>
          </p:cNvSpPr>
          <p:nvPr/>
        </p:nvSpPr>
        <p:spPr bwMode="auto">
          <a:xfrm>
            <a:off x="1898650" y="3429000"/>
            <a:ext cx="7759700" cy="179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spAutoFit/>
          </a:bodyPr>
          <a:lstStyle/>
          <a:p>
            <a:pPr algn="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800">
              <a:solidFill>
                <a:srgbClr val="000000"/>
              </a:solidFill>
            </a:endParaRPr>
          </a:p>
          <a:p>
            <a:pPr algn="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sz="1800">
              <a:solidFill>
                <a:srgbClr val="000000"/>
              </a:solidFill>
            </a:endParaRPr>
          </a:p>
          <a:p>
            <a:pPr algn="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800">
              <a:solidFill>
                <a:srgbClr val="000000"/>
              </a:solidFill>
            </a:endParaRPr>
          </a:p>
          <a:p>
            <a:pPr algn="l">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a:solidFill>
                  <a:srgbClr val="000000"/>
                </a:solidFill>
              </a:rPr>
              <a:t> </a:t>
            </a:r>
          </a:p>
          <a:p>
            <a:pPr algn="just">
              <a:spcBef>
                <a:spcPts val="1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solidFill>
                <a:srgbClr val="000000"/>
              </a:solidFill>
            </a:endParaRPr>
          </a:p>
        </p:txBody>
      </p:sp>
      <p:sp>
        <p:nvSpPr>
          <p:cNvPr id="9220" name="Text Box 3"/>
          <p:cNvSpPr txBox="1">
            <a:spLocks noChangeArrowheads="1"/>
          </p:cNvSpPr>
          <p:nvPr/>
        </p:nvSpPr>
        <p:spPr bwMode="auto">
          <a:xfrm>
            <a:off x="-330200" y="2328"/>
            <a:ext cx="9906000" cy="649288"/>
          </a:xfrm>
          <a:prstGeom prst="rect">
            <a:avLst/>
          </a:prstGeom>
          <a:noFill/>
          <a:ln w="9525">
            <a:noFill/>
            <a:round/>
            <a:headEnd/>
            <a:tailEnd/>
          </a:ln>
        </p:spPr>
        <p:txBody>
          <a:bodyPr lIns="90000" tIns="46800" rIns="90000" bIns="46800" anchor="ct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endParaRPr lang="ru-RU" b="1" dirty="0">
              <a:solidFill>
                <a:schemeClr val="bg1"/>
              </a:solidFill>
              <a:latin typeface="+mj-lt"/>
              <a:cs typeface="Times New Roman" pitchFamily="18" charset="0"/>
            </a:endParaRPr>
          </a:p>
        </p:txBody>
      </p:sp>
      <p:sp>
        <p:nvSpPr>
          <p:cNvPr id="8197" name="Text Box 4"/>
          <p:cNvSpPr txBox="1">
            <a:spLocks noChangeArrowheads="1"/>
          </p:cNvSpPr>
          <p:nvPr/>
        </p:nvSpPr>
        <p:spPr bwMode="auto">
          <a:xfrm>
            <a:off x="482765" y="980728"/>
            <a:ext cx="8858126"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tx1"/>
                </a:solidFill>
                <a:latin typeface="Arial" charset="0"/>
                <a:ea typeface="ＭＳ Ｐゴシック" charset="-128"/>
              </a:defRPr>
            </a:lvl1pPr>
            <a:lvl2pPr marL="742950" indent="-285750" eaLnBrk="0" hangingPunc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tx1"/>
                </a:solidFill>
                <a:latin typeface="Arial" charset="0"/>
                <a:ea typeface="ＭＳ Ｐゴシック" charset="-128"/>
              </a:defRPr>
            </a:lvl2pPr>
            <a:lvl3pPr marL="1143000" indent="-228600" eaLnBrk="0" hangingPunc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tx1"/>
                </a:solidFill>
                <a:latin typeface="Arial" charset="0"/>
                <a:ea typeface="ＭＳ Ｐゴシック" charset="-128"/>
              </a:defRPr>
            </a:lvl3pPr>
            <a:lvl4pPr marL="1600200" indent="-228600" eaLnBrk="0" hangingPunc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tx1"/>
                </a:solidFill>
                <a:latin typeface="Arial" charset="0"/>
                <a:ea typeface="ＭＳ Ｐゴシック" charset="-128"/>
              </a:defRPr>
            </a:lvl4pPr>
            <a:lvl5pPr marL="2057400" indent="-228600" eaLnBrk="0" hangingPunct="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defRPr sz="2400">
                <a:solidFill>
                  <a:schemeClr val="tx1"/>
                </a:solidFill>
                <a:latin typeface="Arial" charset="0"/>
                <a:ea typeface="ＭＳ Ｐゴシック" charset="-128"/>
              </a:defRPr>
            </a:lvl9pPr>
          </a:lstStyle>
          <a:p>
            <a:pPr algn="l" eaLnBrk="1" hangingPunct="1"/>
            <a:r>
              <a:rPr lang="ru-RU" dirty="0" smtClean="0">
                <a:solidFill>
                  <a:schemeClr val="accent5">
                    <a:lumMod val="50000"/>
                  </a:schemeClr>
                </a:solidFill>
              </a:rPr>
              <a:t>3</a:t>
            </a:r>
            <a:r>
              <a:rPr lang="ru-RU" i="1" dirty="0" smtClean="0">
                <a:solidFill>
                  <a:schemeClr val="accent5">
                    <a:lumMod val="50000"/>
                  </a:schemeClr>
                </a:solidFill>
              </a:rPr>
              <a:t>. Введение </a:t>
            </a:r>
            <a:r>
              <a:rPr lang="ru-RU" i="1" dirty="0">
                <a:solidFill>
                  <a:schemeClr val="accent5">
                    <a:lumMod val="50000"/>
                  </a:schemeClr>
                </a:solidFill>
              </a:rPr>
              <a:t>специальных счетов</a:t>
            </a:r>
            <a:endParaRPr lang="ru-RU" i="1" dirty="0" smtClean="0">
              <a:solidFill>
                <a:schemeClr val="accent5">
                  <a:lumMod val="50000"/>
                </a:schemeClr>
              </a:solidFill>
            </a:endParaRPr>
          </a:p>
          <a:p>
            <a:pPr algn="l" eaLnBrk="1" hangingPunct="1"/>
            <a:endParaRPr lang="ru-RU" sz="2100" dirty="0">
              <a:solidFill>
                <a:schemeClr val="accent5">
                  <a:lumMod val="50000"/>
                </a:schemeClr>
              </a:solidFill>
            </a:endParaRPr>
          </a:p>
          <a:p>
            <a:pPr algn="just" eaLnBrk="1" hangingPunct="1"/>
            <a:r>
              <a:rPr lang="ru-RU" dirty="0" smtClean="0">
                <a:solidFill>
                  <a:schemeClr val="accent2">
                    <a:lumMod val="60000"/>
                    <a:lumOff val="40000"/>
                  </a:schemeClr>
                </a:solidFill>
              </a:rPr>
              <a:t>При проведении электронных закупок денежные средства, предназначенные </a:t>
            </a:r>
            <a:r>
              <a:rPr lang="ru-RU" dirty="0">
                <a:solidFill>
                  <a:schemeClr val="accent2">
                    <a:lumMod val="60000"/>
                    <a:lumOff val="40000"/>
                  </a:schemeClr>
                </a:solidFill>
              </a:rPr>
              <a:t>для обеспечения заявок, вносятся участниками </a:t>
            </a:r>
            <a:r>
              <a:rPr lang="ru-RU" dirty="0" smtClean="0">
                <a:solidFill>
                  <a:schemeClr val="accent2">
                    <a:lumMod val="60000"/>
                    <a:lumOff val="40000"/>
                  </a:schemeClr>
                </a:solidFill>
              </a:rPr>
              <a:t>закупок на </a:t>
            </a:r>
            <a:r>
              <a:rPr lang="ru-RU" dirty="0">
                <a:solidFill>
                  <a:schemeClr val="accent2">
                    <a:lumMod val="60000"/>
                    <a:lumOff val="40000"/>
                  </a:schemeClr>
                </a:solidFill>
              </a:rPr>
              <a:t>специальные счета, открытые ими в банках.</a:t>
            </a:r>
            <a:r>
              <a:rPr lang="ru-RU" dirty="0">
                <a:solidFill>
                  <a:srgbClr val="92D050"/>
                </a:solidFill>
              </a:rPr>
              <a:t>(</a:t>
            </a:r>
            <a:r>
              <a:rPr lang="ru-RU" dirty="0" smtClean="0">
                <a:solidFill>
                  <a:srgbClr val="92D050"/>
                </a:solidFill>
              </a:rPr>
              <a:t>РАСПОРЯЖЕНИЕ ПРАВИТЕЛЬСТВА РФ от </a:t>
            </a:r>
            <a:r>
              <a:rPr lang="ru-RU" dirty="0">
                <a:solidFill>
                  <a:srgbClr val="92D050"/>
                </a:solidFill>
              </a:rPr>
              <a:t>13 июля 2018 г. N </a:t>
            </a:r>
            <a:r>
              <a:rPr lang="ru-RU" dirty="0" smtClean="0">
                <a:solidFill>
                  <a:srgbClr val="92D050"/>
                </a:solidFill>
              </a:rPr>
              <a:t>1451-р).</a:t>
            </a:r>
            <a:endParaRPr lang="ru-RU" dirty="0">
              <a:solidFill>
                <a:srgbClr val="92D050"/>
              </a:solidFill>
            </a:endParaRPr>
          </a:p>
          <a:p>
            <a:pPr algn="just" eaLnBrk="1" hangingPunct="1"/>
            <a:r>
              <a:rPr lang="ru-RU" dirty="0" smtClean="0">
                <a:solidFill>
                  <a:schemeClr val="accent2">
                    <a:lumMod val="60000"/>
                    <a:lumOff val="40000"/>
                  </a:schemeClr>
                </a:solidFill>
              </a:rPr>
              <a:t>Режим использования специального счета должен обеспечивать проведение таких операций, как блокирование и прекращение блокирования </a:t>
            </a:r>
            <a:r>
              <a:rPr lang="ru-RU" dirty="0">
                <a:solidFill>
                  <a:schemeClr val="accent2">
                    <a:lumMod val="60000"/>
                    <a:lumOff val="40000"/>
                  </a:schemeClr>
                </a:solidFill>
              </a:rPr>
              <a:t>денежных средств, а также перечисление на счет заказчик.</a:t>
            </a:r>
          </a:p>
        </p:txBody>
      </p:sp>
      <p:sp>
        <p:nvSpPr>
          <p:cNvPr id="8198" name="Text Box 5"/>
          <p:cNvSpPr txBox="1">
            <a:spLocks noChangeArrowheads="1"/>
          </p:cNvSpPr>
          <p:nvPr/>
        </p:nvSpPr>
        <p:spPr bwMode="auto">
          <a:xfrm>
            <a:off x="7594600" y="6553200"/>
            <a:ext cx="231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algn="r" eaLnBrk="1" hangingPunct="1"/>
            <a:fld id="{61011DB2-0BD8-4133-BC80-4040C6E86E65}" type="slidenum">
              <a:rPr lang="ru-RU" sz="1600" b="1">
                <a:solidFill>
                  <a:schemeClr val="bg1"/>
                </a:solidFill>
              </a:rPr>
              <a:pPr algn="r" eaLnBrk="1" hangingPunct="1"/>
              <a:t>5</a:t>
            </a:fld>
            <a:endParaRPr lang="ru-RU" sz="1600" b="1">
              <a:solidFill>
                <a:schemeClr val="bg1"/>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920552" y="901622"/>
            <a:ext cx="8568952"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457200" indent="-45720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1pPr>
            <a:lvl2pPr marL="742950" indent="-28575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2pPr>
            <a:lvl3pPr marL="1143000" indent="-22860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3pPr>
            <a:lvl4pPr marL="1600200" indent="-22860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4pPr>
            <a:lvl5pPr marL="2057400" indent="-22860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5pPr>
            <a:lvl6pPr marL="2514600" indent="-228600" algn="ctr" defTabSz="449263" eaLnBrk="0" fontAlgn="base" hangingPunct="0">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6pPr>
            <a:lvl7pPr marL="2971800" indent="-228600" algn="ctr" defTabSz="449263" eaLnBrk="0" fontAlgn="base" hangingPunct="0">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7pPr>
            <a:lvl8pPr marL="3429000" indent="-228600" algn="ctr" defTabSz="449263" eaLnBrk="0" fontAlgn="base" hangingPunct="0">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8pPr>
            <a:lvl9pPr marL="3886200" indent="-228600" algn="ctr" defTabSz="449263" eaLnBrk="0" fontAlgn="base" hangingPunct="0">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9pPr>
          </a:lstStyle>
          <a:p>
            <a:pPr algn="just" eaLnBrk="1" hangingPunct="1">
              <a:spcBef>
                <a:spcPts val="150"/>
              </a:spcBef>
              <a:buClr>
                <a:srgbClr val="000000"/>
              </a:buClr>
              <a:buSzPct val="100000"/>
              <a:buFont typeface="Times New Roman" pitchFamily="18" charset="0"/>
              <a:buNone/>
            </a:pPr>
            <a:r>
              <a:rPr lang="ru-RU" sz="2000" b="1" i="1" dirty="0" smtClean="0">
                <a:solidFill>
                  <a:srgbClr val="92D050"/>
                </a:solidFill>
              </a:rPr>
              <a:t>4. </a:t>
            </a:r>
            <a:r>
              <a:rPr lang="ru-RU" sz="2000" b="1" i="1" dirty="0">
                <a:solidFill>
                  <a:srgbClr val="92D050"/>
                </a:solidFill>
              </a:rPr>
              <a:t>ГИС «Независимый регистратор</a:t>
            </a:r>
            <a:r>
              <a:rPr lang="ru-RU" sz="2000" b="1" i="1" dirty="0" smtClean="0">
                <a:solidFill>
                  <a:srgbClr val="92D050"/>
                </a:solidFill>
              </a:rPr>
              <a:t>» -</a:t>
            </a:r>
            <a:endParaRPr lang="ru-RU" sz="2000" b="1" i="1" dirty="0">
              <a:solidFill>
                <a:srgbClr val="92D050"/>
              </a:solidFill>
            </a:endParaRPr>
          </a:p>
          <a:p>
            <a:pPr algn="l" eaLnBrk="1" hangingPunct="1">
              <a:spcBef>
                <a:spcPts val="150"/>
              </a:spcBef>
              <a:buClr>
                <a:srgbClr val="FF0033"/>
              </a:buClr>
              <a:buSzPct val="100000"/>
              <a:buFont typeface="Wingdings" pitchFamily="2" charset="2"/>
              <a:buNone/>
            </a:pPr>
            <a:endParaRPr lang="ru-RU" sz="800" dirty="0">
              <a:solidFill>
                <a:srgbClr val="000090"/>
              </a:solidFill>
            </a:endParaRPr>
          </a:p>
          <a:p>
            <a:pPr algn="just" eaLnBrk="1" hangingPunct="1">
              <a:spcBef>
                <a:spcPts val="150"/>
              </a:spcBef>
              <a:buClr>
                <a:srgbClr val="FF0033"/>
              </a:buClr>
              <a:buSzPct val="100000"/>
              <a:buFont typeface="Wingdings" pitchFamily="2" charset="2"/>
              <a:buNone/>
            </a:pPr>
            <a:r>
              <a:rPr lang="ru-RU" sz="2100" dirty="0">
                <a:solidFill>
                  <a:srgbClr val="000090"/>
                </a:solidFill>
              </a:rPr>
              <a:t>	</a:t>
            </a:r>
            <a:r>
              <a:rPr lang="ru-RU" sz="1800" dirty="0">
                <a:solidFill>
                  <a:srgbClr val="0070C0"/>
                </a:solidFill>
              </a:rPr>
              <a:t>В целях мониторинга и фиксации действий (бездействия) участников </a:t>
            </a:r>
            <a:r>
              <a:rPr lang="ru-RU" sz="1800" dirty="0" smtClean="0">
                <a:solidFill>
                  <a:srgbClr val="0070C0"/>
                </a:solidFill>
              </a:rPr>
              <a:t>контрактной системы в ЕИС, на электронной площадке создается государственная информационная </a:t>
            </a:r>
            <a:r>
              <a:rPr lang="ru-RU" sz="1800" dirty="0">
                <a:solidFill>
                  <a:srgbClr val="0070C0"/>
                </a:solidFill>
              </a:rPr>
              <a:t>система (ГИС </a:t>
            </a:r>
            <a:r>
              <a:rPr lang="ru-RU" sz="1800" dirty="0" smtClean="0">
                <a:solidFill>
                  <a:srgbClr val="0070C0"/>
                </a:solidFill>
              </a:rPr>
              <a:t>«Независимый </a:t>
            </a:r>
            <a:r>
              <a:rPr lang="ru-RU" sz="1800" dirty="0">
                <a:solidFill>
                  <a:srgbClr val="0070C0"/>
                </a:solidFill>
              </a:rPr>
              <a:t>регистратор</a:t>
            </a:r>
            <a:r>
              <a:rPr lang="ru-RU" sz="1800" dirty="0" smtClean="0">
                <a:solidFill>
                  <a:srgbClr val="0070C0"/>
                </a:solidFill>
              </a:rPr>
              <a:t>»)</a:t>
            </a:r>
          </a:p>
          <a:p>
            <a:pPr algn="just" eaLnBrk="1" hangingPunct="1">
              <a:spcBef>
                <a:spcPts val="150"/>
              </a:spcBef>
              <a:buClr>
                <a:srgbClr val="FF0033"/>
              </a:buClr>
              <a:buSzPct val="100000"/>
              <a:buFont typeface="Wingdings" pitchFamily="2" charset="2"/>
              <a:buNone/>
            </a:pPr>
            <a:r>
              <a:rPr lang="ru-RU" sz="2000" i="1" dirty="0">
                <a:solidFill>
                  <a:srgbClr val="92D050"/>
                </a:solidFill>
              </a:rPr>
              <a:t>5. Введен единый реестр участников </a:t>
            </a:r>
            <a:r>
              <a:rPr lang="ru-RU" sz="2000" i="1" dirty="0" smtClean="0">
                <a:solidFill>
                  <a:srgbClr val="92D050"/>
                </a:solidFill>
              </a:rPr>
              <a:t>закупки </a:t>
            </a:r>
            <a:r>
              <a:rPr lang="ru-RU" sz="1800" dirty="0" smtClean="0">
                <a:solidFill>
                  <a:srgbClr val="0070C0"/>
                </a:solidFill>
              </a:rPr>
              <a:t>(ст. 24.2 44-ФЗ)</a:t>
            </a:r>
          </a:p>
          <a:p>
            <a:pPr algn="just" eaLnBrk="1" hangingPunct="1">
              <a:spcBef>
                <a:spcPts val="150"/>
              </a:spcBef>
              <a:buClr>
                <a:srgbClr val="FF0033"/>
              </a:buClr>
              <a:buSzPct val="100000"/>
              <a:buFont typeface="Wingdings" pitchFamily="2" charset="2"/>
              <a:buNone/>
            </a:pPr>
            <a:endParaRPr lang="ru-RU" sz="1800" dirty="0" smtClean="0">
              <a:solidFill>
                <a:srgbClr val="92D050"/>
              </a:solidFill>
            </a:endParaRPr>
          </a:p>
          <a:p>
            <a:pPr algn="just" eaLnBrk="1" hangingPunct="1">
              <a:spcBef>
                <a:spcPts val="150"/>
              </a:spcBef>
              <a:buClr>
                <a:srgbClr val="FF0033"/>
              </a:buClr>
              <a:buSzPct val="100000"/>
              <a:buFont typeface="Wingdings" pitchFamily="2" charset="2"/>
              <a:buNone/>
            </a:pPr>
            <a:r>
              <a:rPr lang="ru-RU" sz="2000" dirty="0" smtClean="0">
                <a:solidFill>
                  <a:srgbClr val="92D050"/>
                </a:solidFill>
              </a:rPr>
              <a:t>6</a:t>
            </a:r>
            <a:r>
              <a:rPr lang="ru-RU" sz="2000" dirty="0">
                <a:solidFill>
                  <a:srgbClr val="92D050"/>
                </a:solidFill>
              </a:rPr>
              <a:t>. </a:t>
            </a:r>
            <a:r>
              <a:rPr lang="ru-RU" sz="2000" i="1" dirty="0">
                <a:solidFill>
                  <a:srgbClr val="92D050"/>
                </a:solidFill>
              </a:rPr>
              <a:t>Изменен порядок определения объема закупок у СМП, СОНО в </a:t>
            </a:r>
            <a:r>
              <a:rPr lang="ru-RU" sz="2000" i="1" dirty="0" smtClean="0">
                <a:solidFill>
                  <a:srgbClr val="92D050"/>
                </a:solidFill>
              </a:rPr>
              <a:t>расчете </a:t>
            </a:r>
            <a:r>
              <a:rPr lang="ru-RU" sz="2000" i="1" dirty="0">
                <a:solidFill>
                  <a:srgbClr val="92D050"/>
                </a:solidFill>
              </a:rPr>
              <a:t>совокупного годового объема закупок </a:t>
            </a:r>
            <a:endParaRPr lang="ru-RU" sz="2000" i="1" dirty="0" smtClean="0">
              <a:solidFill>
                <a:srgbClr val="92D050"/>
              </a:solidFill>
            </a:endParaRPr>
          </a:p>
          <a:p>
            <a:pPr algn="just" eaLnBrk="1" hangingPunct="1">
              <a:spcBef>
                <a:spcPts val="150"/>
              </a:spcBef>
              <a:buClr>
                <a:srgbClr val="FF0033"/>
              </a:buClr>
              <a:buSzPct val="100000"/>
              <a:buFont typeface="Wingdings" pitchFamily="2" charset="2"/>
              <a:buNone/>
            </a:pPr>
            <a:r>
              <a:rPr lang="ru-RU" sz="1800" dirty="0">
                <a:solidFill>
                  <a:srgbClr val="0070C0"/>
                </a:solidFill>
              </a:rPr>
              <a:t>П</a:t>
            </a:r>
            <a:r>
              <a:rPr lang="ru-RU" sz="1800" dirty="0" smtClean="0">
                <a:solidFill>
                  <a:srgbClr val="0070C0"/>
                </a:solidFill>
              </a:rPr>
              <a:t>о </a:t>
            </a:r>
            <a:r>
              <a:rPr lang="ru-RU" sz="1800" dirty="0">
                <a:solidFill>
                  <a:srgbClr val="0070C0"/>
                </a:solidFill>
              </a:rPr>
              <a:t>итогам несостоявшейся конкурентной закупки у СМП и СОНКО заключили контракт с единственным поставщиком, то сумму контракта теперь учитывают как в обязательном объеме таких закупок, так и в СГОЗ для расчета этого объема. </a:t>
            </a:r>
            <a:endParaRPr lang="ru-RU" sz="1800" dirty="0" smtClean="0">
              <a:solidFill>
                <a:srgbClr val="0070C0"/>
              </a:solidFill>
            </a:endParaRPr>
          </a:p>
          <a:p>
            <a:pPr algn="just" eaLnBrk="1" hangingPunct="1">
              <a:spcBef>
                <a:spcPts val="150"/>
              </a:spcBef>
              <a:buClr>
                <a:srgbClr val="FF0033"/>
              </a:buClr>
              <a:buSzPct val="100000"/>
              <a:buFont typeface="Wingdings" pitchFamily="2" charset="2"/>
              <a:buNone/>
            </a:pPr>
            <a:r>
              <a:rPr lang="ru-RU" sz="1800" dirty="0" smtClean="0">
                <a:solidFill>
                  <a:srgbClr val="0070C0"/>
                </a:solidFill>
              </a:rPr>
              <a:t>Составлять </a:t>
            </a:r>
            <a:r>
              <a:rPr lang="ru-RU" sz="1800" dirty="0">
                <a:solidFill>
                  <a:srgbClr val="0070C0"/>
                </a:solidFill>
              </a:rPr>
              <a:t>отчет о закупках у СМП и СОНКО за прошлый год нужно с учетом изменений, вступивших в силу 1 </a:t>
            </a:r>
            <a:r>
              <a:rPr lang="ru-RU" sz="1800" dirty="0" smtClean="0">
                <a:solidFill>
                  <a:srgbClr val="0070C0"/>
                </a:solidFill>
              </a:rPr>
              <a:t>января 2019.</a:t>
            </a:r>
            <a:endParaRPr lang="ru-RU" sz="1800" dirty="0">
              <a:solidFill>
                <a:srgbClr val="0070C0"/>
              </a:solidFill>
            </a:endParaRPr>
          </a:p>
          <a:p>
            <a:pPr algn="just" eaLnBrk="1" hangingPunct="1">
              <a:spcBef>
                <a:spcPts val="150"/>
              </a:spcBef>
              <a:buClr>
                <a:srgbClr val="FF0033"/>
              </a:buClr>
              <a:buSzPct val="100000"/>
              <a:buFont typeface="Wingdings" pitchFamily="2" charset="2"/>
              <a:buNone/>
            </a:pPr>
            <a:r>
              <a:rPr lang="ru-RU" sz="1800" dirty="0">
                <a:solidFill>
                  <a:srgbClr val="92D050"/>
                </a:solidFill>
              </a:rPr>
              <a:t> </a:t>
            </a:r>
            <a:r>
              <a:rPr lang="ru-RU" sz="1800" dirty="0"/>
              <a:t>Письмо Минфина России от 02.11.2018 N 24-01-07/79316</a:t>
            </a:r>
          </a:p>
          <a:p>
            <a:pPr algn="just" eaLnBrk="1" hangingPunct="1">
              <a:spcBef>
                <a:spcPts val="150"/>
              </a:spcBef>
              <a:buClr>
                <a:srgbClr val="FF0033"/>
              </a:buClr>
              <a:buSzPct val="100000"/>
              <a:buFont typeface="Wingdings" pitchFamily="2" charset="2"/>
              <a:buNone/>
            </a:pPr>
            <a:endParaRPr lang="ru-RU" sz="1800" dirty="0" smtClean="0">
              <a:solidFill>
                <a:srgbClr val="92D050"/>
              </a:solidFill>
            </a:endParaRPr>
          </a:p>
          <a:p>
            <a:pPr algn="just" eaLnBrk="1" hangingPunct="1">
              <a:spcBef>
                <a:spcPts val="150"/>
              </a:spcBef>
              <a:buClr>
                <a:srgbClr val="FF0033"/>
              </a:buClr>
              <a:buSzPct val="100000"/>
              <a:buFont typeface="Wingdings" pitchFamily="2" charset="2"/>
              <a:buNone/>
            </a:pPr>
            <a:r>
              <a:rPr lang="ru-RU" sz="1800" dirty="0">
                <a:solidFill>
                  <a:srgbClr val="C00000"/>
                </a:solidFill>
              </a:rPr>
              <a:t>ОТЧЕТ </a:t>
            </a:r>
            <a:r>
              <a:rPr lang="ru-RU" sz="1800" dirty="0" smtClean="0">
                <a:solidFill>
                  <a:srgbClr val="C00000"/>
                </a:solidFill>
              </a:rPr>
              <a:t>об </a:t>
            </a:r>
            <a:r>
              <a:rPr lang="ru-RU" sz="1800" dirty="0">
                <a:solidFill>
                  <a:srgbClr val="C00000"/>
                </a:solidFill>
              </a:rPr>
              <a:t>объеме </a:t>
            </a:r>
            <a:r>
              <a:rPr lang="ru-RU" sz="1800" dirty="0" smtClean="0">
                <a:solidFill>
                  <a:srgbClr val="C00000"/>
                </a:solidFill>
              </a:rPr>
              <a:t>закупок  </a:t>
            </a:r>
            <a:r>
              <a:rPr lang="ru-RU" sz="1800" dirty="0">
                <a:solidFill>
                  <a:srgbClr val="C00000"/>
                </a:solidFill>
              </a:rPr>
              <a:t>у СМП и СОНКО до  </a:t>
            </a:r>
            <a:r>
              <a:rPr lang="ru-RU" sz="1800" dirty="0" smtClean="0">
                <a:solidFill>
                  <a:srgbClr val="C00000"/>
                </a:solidFill>
              </a:rPr>
              <a:t>1 Апреля 2019</a:t>
            </a:r>
            <a:endParaRPr lang="ru-RU" sz="1800" dirty="0">
              <a:solidFill>
                <a:srgbClr val="C00000"/>
              </a:solidFill>
            </a:endParaRPr>
          </a:p>
        </p:txBody>
      </p:sp>
      <p:sp>
        <p:nvSpPr>
          <p:cNvPr id="9219" name="Text Box 3"/>
          <p:cNvSpPr txBox="1">
            <a:spLocks noChangeArrowheads="1"/>
          </p:cNvSpPr>
          <p:nvPr/>
        </p:nvSpPr>
        <p:spPr bwMode="auto">
          <a:xfrm>
            <a:off x="7593013" y="6553200"/>
            <a:ext cx="231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algn="r" eaLnBrk="1" hangingPunct="1">
              <a:buClr>
                <a:srgbClr val="000000"/>
              </a:buClr>
              <a:buSzPct val="100000"/>
              <a:buFont typeface="Times New Roman" pitchFamily="18" charset="0"/>
              <a:buNone/>
            </a:pPr>
            <a:fld id="{DA26C502-CF7D-4961-9C36-066BE5FCC85F}" type="slidenum">
              <a:rPr lang="ru-RU" sz="1600" b="1">
                <a:solidFill>
                  <a:srgbClr val="FFFFFF"/>
                </a:solidFill>
              </a:rPr>
              <a:pPr algn="r" eaLnBrk="1" hangingPunct="1">
                <a:buClr>
                  <a:srgbClr val="000000"/>
                </a:buClr>
                <a:buSzPct val="100000"/>
                <a:buFont typeface="Times New Roman" pitchFamily="18" charset="0"/>
                <a:buNone/>
              </a:pPr>
              <a:t>6</a:t>
            </a:fld>
            <a:endParaRPr lang="ru-RU" sz="1600" b="1">
              <a:solidFill>
                <a:srgbClr val="FFFFFF"/>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560512" y="981075"/>
            <a:ext cx="9217024"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marL="457200" indent="-45720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1pPr>
            <a:lvl2pPr marL="742950" indent="-28575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2pPr>
            <a:lvl3pPr marL="1143000" indent="-22860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3pPr>
            <a:lvl4pPr marL="1600200" indent="-22860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4pPr>
            <a:lvl5pPr marL="2057400" indent="-228600" defTabSz="449263" eaLnBrk="0" hangingPunct="0">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5pPr>
            <a:lvl6pPr marL="2514600" indent="-228600" algn="ctr" defTabSz="449263" eaLnBrk="0" fontAlgn="base" hangingPunct="0">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6pPr>
            <a:lvl7pPr marL="2971800" indent="-228600" algn="ctr" defTabSz="449263" eaLnBrk="0" fontAlgn="base" hangingPunct="0">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7pPr>
            <a:lvl8pPr marL="3429000" indent="-228600" algn="ctr" defTabSz="449263" eaLnBrk="0" fontAlgn="base" hangingPunct="0">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8pPr>
            <a:lvl9pPr marL="3886200" indent="-228600" algn="ctr" defTabSz="449263" eaLnBrk="0" fontAlgn="base" hangingPunct="0">
              <a:spcBef>
                <a:spcPct val="0"/>
              </a:spcBef>
              <a:spcAft>
                <a:spcPct val="0"/>
              </a:spcAft>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defRPr sz="2400">
                <a:solidFill>
                  <a:schemeClr val="tx1"/>
                </a:solidFill>
                <a:latin typeface="Arial" charset="0"/>
                <a:ea typeface="ＭＳ Ｐゴシック" charset="-128"/>
              </a:defRPr>
            </a:lvl9pPr>
          </a:lstStyle>
          <a:p>
            <a:pPr algn="just" eaLnBrk="1" hangingPunct="1">
              <a:spcBef>
                <a:spcPts val="150"/>
              </a:spcBef>
              <a:buClr>
                <a:srgbClr val="000000"/>
              </a:buClr>
              <a:buSzPct val="100000"/>
              <a:buFont typeface="Times New Roman" pitchFamily="18" charset="0"/>
              <a:buNone/>
            </a:pPr>
            <a:r>
              <a:rPr lang="ru-RU" b="1" dirty="0"/>
              <a:t>	</a:t>
            </a:r>
            <a:endParaRPr lang="ru-RU" sz="2200" b="1" dirty="0">
              <a:solidFill>
                <a:srgbClr val="FF0033"/>
              </a:solidFill>
            </a:endParaRPr>
          </a:p>
          <a:p>
            <a:pPr algn="just" eaLnBrk="1" hangingPunct="1">
              <a:spcBef>
                <a:spcPts val="150"/>
              </a:spcBef>
              <a:buClr>
                <a:srgbClr val="FF0033"/>
              </a:buClr>
              <a:buSzPct val="100000"/>
              <a:buFont typeface="Wingdings" pitchFamily="2" charset="2"/>
              <a:buNone/>
            </a:pPr>
            <a:r>
              <a:rPr lang="ru-RU" sz="2000" i="1" dirty="0">
                <a:solidFill>
                  <a:srgbClr val="92D050"/>
                </a:solidFill>
              </a:rPr>
              <a:t>Минфин уточнил, как применять условия допуска иностранных товаров в </a:t>
            </a:r>
            <a:r>
              <a:rPr lang="ru-RU" sz="2000" i="1" dirty="0" err="1" smtClean="0">
                <a:solidFill>
                  <a:srgbClr val="92D050"/>
                </a:solidFill>
              </a:rPr>
              <a:t>госзакупках</a:t>
            </a:r>
            <a:r>
              <a:rPr lang="ru-RU" sz="2000" i="1" dirty="0">
                <a:solidFill>
                  <a:srgbClr val="92D050"/>
                </a:solidFill>
              </a:rPr>
              <a:t> </a:t>
            </a:r>
            <a:r>
              <a:rPr lang="ru-RU" sz="2000" dirty="0">
                <a:solidFill>
                  <a:srgbClr val="92D050"/>
                </a:solidFill>
              </a:rPr>
              <a:t>(</a:t>
            </a:r>
            <a:r>
              <a:rPr lang="ru-RU" sz="2000" dirty="0">
                <a:solidFill>
                  <a:srgbClr val="993300"/>
                </a:solidFill>
              </a:rPr>
              <a:t>Письмо Минфина России от 18.01.2019 N </a:t>
            </a:r>
            <a:r>
              <a:rPr lang="ru-RU" sz="2000" dirty="0" smtClean="0">
                <a:solidFill>
                  <a:srgbClr val="993300"/>
                </a:solidFill>
              </a:rPr>
              <a:t>24-01-07/2281</a:t>
            </a:r>
            <a:r>
              <a:rPr lang="ru-RU" sz="2000" dirty="0">
                <a:solidFill>
                  <a:srgbClr val="92D050"/>
                </a:solidFill>
              </a:rPr>
              <a:t>)</a:t>
            </a:r>
          </a:p>
          <a:p>
            <a:pPr algn="l" eaLnBrk="1" hangingPunct="1">
              <a:spcBef>
                <a:spcPts val="150"/>
              </a:spcBef>
              <a:buClr>
                <a:srgbClr val="FF0033"/>
              </a:buClr>
              <a:buSzPct val="100000"/>
              <a:buFont typeface="Wingdings" pitchFamily="2" charset="2"/>
              <a:buNone/>
            </a:pPr>
            <a:endParaRPr lang="ru-RU" sz="800" dirty="0">
              <a:solidFill>
                <a:srgbClr val="000090"/>
              </a:solidFill>
            </a:endParaRPr>
          </a:p>
          <a:p>
            <a:pPr algn="l" eaLnBrk="1" hangingPunct="1">
              <a:spcBef>
                <a:spcPts val="150"/>
              </a:spcBef>
              <a:buClr>
                <a:srgbClr val="FF0033"/>
              </a:buClr>
              <a:buSzPct val="100000"/>
              <a:buFont typeface="Wingdings" pitchFamily="2" charset="2"/>
              <a:buNone/>
            </a:pPr>
            <a:r>
              <a:rPr lang="ru-RU" sz="2100" dirty="0">
                <a:solidFill>
                  <a:srgbClr val="000090"/>
                </a:solidFill>
              </a:rPr>
              <a:t>	</a:t>
            </a:r>
            <a:r>
              <a:rPr lang="ru-RU" sz="2100" dirty="0" smtClean="0">
                <a:solidFill>
                  <a:srgbClr val="000090"/>
                </a:solidFill>
              </a:rPr>
              <a:t>Основные </a:t>
            </a:r>
            <a:r>
              <a:rPr lang="ru-RU" sz="2100" dirty="0">
                <a:solidFill>
                  <a:srgbClr val="000090"/>
                </a:solidFill>
              </a:rPr>
              <a:t>моменты, которые нужно учитывать при проведении </a:t>
            </a:r>
            <a:r>
              <a:rPr lang="ru-RU" sz="2100" dirty="0" err="1">
                <a:solidFill>
                  <a:srgbClr val="000090"/>
                </a:solidFill>
              </a:rPr>
              <a:t>госзакупок</a:t>
            </a:r>
            <a:r>
              <a:rPr lang="ru-RU" sz="2100" dirty="0">
                <a:solidFill>
                  <a:srgbClr val="000090"/>
                </a:solidFill>
              </a:rPr>
              <a:t> с соблюдением </a:t>
            </a:r>
            <a:r>
              <a:rPr lang="ru-RU" sz="2100" dirty="0">
                <a:solidFill>
                  <a:srgbClr val="FF7C80"/>
                </a:solidFill>
              </a:rPr>
              <a:t>Приказа N 126н </a:t>
            </a:r>
            <a:r>
              <a:rPr lang="ru-RU" sz="2100" dirty="0" smtClean="0">
                <a:solidFill>
                  <a:srgbClr val="000090"/>
                </a:solidFill>
              </a:rPr>
              <a:t>(ч</a:t>
            </a:r>
            <a:r>
              <a:rPr lang="ru-RU" sz="2100" dirty="0">
                <a:solidFill>
                  <a:srgbClr val="000090"/>
                </a:solidFill>
              </a:rPr>
              <a:t>. 4 ст. 14 Закона N </a:t>
            </a:r>
            <a:r>
              <a:rPr lang="ru-RU" sz="2100" dirty="0" smtClean="0">
                <a:solidFill>
                  <a:srgbClr val="000090"/>
                </a:solidFill>
              </a:rPr>
              <a:t>44-ФЗ:</a:t>
            </a:r>
            <a:endParaRPr lang="ru-RU" sz="2100" dirty="0">
              <a:solidFill>
                <a:srgbClr val="000090"/>
              </a:solidFill>
            </a:endParaRPr>
          </a:p>
          <a:p>
            <a:pPr algn="l" eaLnBrk="1" hangingPunct="1">
              <a:spcBef>
                <a:spcPts val="150"/>
              </a:spcBef>
              <a:buClr>
                <a:srgbClr val="FF0033"/>
              </a:buClr>
              <a:buSzPct val="100000"/>
              <a:buFont typeface="Wingdings" pitchFamily="2" charset="2"/>
              <a:buNone/>
            </a:pPr>
            <a:r>
              <a:rPr lang="ru-RU" sz="2100" dirty="0" smtClean="0">
                <a:solidFill>
                  <a:srgbClr val="000090"/>
                </a:solidFill>
              </a:rPr>
              <a:t>-  </a:t>
            </a:r>
            <a:r>
              <a:rPr lang="ru-RU" sz="2100" dirty="0">
                <a:solidFill>
                  <a:srgbClr val="000090"/>
                </a:solidFill>
              </a:rPr>
              <a:t>условия допуска применимы ко всем конкурсам, аукционам, запросам котировок и запросам предложений, в том числе к электронным процедурам;</a:t>
            </a:r>
          </a:p>
          <a:p>
            <a:pPr algn="l" eaLnBrk="1" hangingPunct="1">
              <a:spcBef>
                <a:spcPts val="150"/>
              </a:spcBef>
              <a:buClr>
                <a:srgbClr val="FF0033"/>
              </a:buClr>
              <a:buSzPct val="100000"/>
              <a:buFont typeface="Wingdings" pitchFamily="2" charset="2"/>
              <a:buNone/>
            </a:pPr>
            <a:r>
              <a:rPr lang="ru-RU" sz="2100" dirty="0">
                <a:solidFill>
                  <a:srgbClr val="000090"/>
                </a:solidFill>
              </a:rPr>
              <a:t>- для декларирования страны происхождения товара достаточно указать в заявке наименование страны происхождения;</a:t>
            </a:r>
          </a:p>
          <a:p>
            <a:pPr algn="l" eaLnBrk="1" hangingPunct="1">
              <a:spcBef>
                <a:spcPts val="150"/>
              </a:spcBef>
              <a:buClr>
                <a:srgbClr val="FF0033"/>
              </a:buClr>
              <a:buSzPct val="100000"/>
              <a:buFont typeface="Wingdings" pitchFamily="2" charset="2"/>
              <a:buNone/>
            </a:pPr>
            <a:r>
              <a:rPr lang="ru-RU" sz="2100" dirty="0">
                <a:solidFill>
                  <a:srgbClr val="000090"/>
                </a:solidFill>
              </a:rPr>
              <a:t>- условия допуска не применяются к товарам, в отношении которых установлен запрет на </a:t>
            </a:r>
            <a:r>
              <a:rPr lang="ru-RU" sz="2100" dirty="0" smtClean="0">
                <a:solidFill>
                  <a:srgbClr val="000090"/>
                </a:solidFill>
              </a:rPr>
              <a:t>допуск ( ч. 3 ст. 14 44-ФЗ);</a:t>
            </a:r>
            <a:endParaRPr lang="ru-RU" sz="2100" dirty="0">
              <a:solidFill>
                <a:srgbClr val="000090"/>
              </a:solidFill>
            </a:endParaRPr>
          </a:p>
          <a:p>
            <a:pPr algn="l" eaLnBrk="1" hangingPunct="1">
              <a:spcBef>
                <a:spcPts val="150"/>
              </a:spcBef>
              <a:buClr>
                <a:srgbClr val="FF0033"/>
              </a:buClr>
              <a:buSzPct val="100000"/>
              <a:buFont typeface="Wingdings" pitchFamily="2" charset="2"/>
              <a:buNone/>
            </a:pPr>
            <a:r>
              <a:rPr lang="ru-RU" sz="2100" dirty="0">
                <a:solidFill>
                  <a:srgbClr val="000090"/>
                </a:solidFill>
              </a:rPr>
              <a:t>- нельзя закупать одним лотом товары, включенные и не включенные в приложение к Приказу N 126н.</a:t>
            </a:r>
          </a:p>
          <a:p>
            <a:pPr algn="l" eaLnBrk="1" hangingPunct="1">
              <a:spcBef>
                <a:spcPts val="150"/>
              </a:spcBef>
              <a:buClr>
                <a:srgbClr val="FF0033"/>
              </a:buClr>
              <a:buSzPct val="100000"/>
              <a:buFont typeface="Wingdings" pitchFamily="2" charset="2"/>
              <a:buNone/>
            </a:pPr>
            <a:endParaRPr lang="ru-RU" sz="2100" dirty="0">
              <a:solidFill>
                <a:srgbClr val="000090"/>
              </a:solidFill>
            </a:endParaRPr>
          </a:p>
        </p:txBody>
      </p:sp>
      <p:sp>
        <p:nvSpPr>
          <p:cNvPr id="10243" name="Text Box 3"/>
          <p:cNvSpPr txBox="1">
            <a:spLocks noChangeArrowheads="1"/>
          </p:cNvSpPr>
          <p:nvPr/>
        </p:nvSpPr>
        <p:spPr bwMode="auto">
          <a:xfrm>
            <a:off x="7593013" y="6553200"/>
            <a:ext cx="2311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1pPr>
            <a:lvl2pPr marL="742950" indent="-28575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2pPr>
            <a:lvl3pPr marL="11430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3pPr>
            <a:lvl4pPr marL="16002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4pPr>
            <a:lvl5pPr marL="2057400" indent="-228600" defTabSz="449263"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5pPr>
            <a:lvl6pPr marL="25146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6pPr>
            <a:lvl7pPr marL="29718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7pPr>
            <a:lvl8pPr marL="34290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8pPr>
            <a:lvl9pPr marL="3886200" indent="-228600" algn="ctr"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Arial" charset="0"/>
                <a:ea typeface="ＭＳ Ｐゴシック" charset="-128"/>
              </a:defRPr>
            </a:lvl9pPr>
          </a:lstStyle>
          <a:p>
            <a:pPr algn="r" eaLnBrk="1" hangingPunct="1">
              <a:buClr>
                <a:srgbClr val="000000"/>
              </a:buClr>
              <a:buSzPct val="100000"/>
              <a:buFont typeface="Times New Roman" pitchFamily="18" charset="0"/>
              <a:buNone/>
            </a:pPr>
            <a:fld id="{3F852B32-6F6C-4F9C-A958-48C59157CF7B}" type="slidenum">
              <a:rPr lang="ru-RU" sz="1600" b="1">
                <a:solidFill>
                  <a:srgbClr val="FFFFFF"/>
                </a:solidFill>
              </a:rPr>
              <a:pPr algn="r" eaLnBrk="1" hangingPunct="1">
                <a:buClr>
                  <a:srgbClr val="000000"/>
                </a:buClr>
                <a:buSzPct val="100000"/>
                <a:buFont typeface="Times New Roman" pitchFamily="18" charset="0"/>
                <a:buNone/>
              </a:pPr>
              <a:t>7</a:t>
            </a:fld>
            <a:endParaRPr lang="ru-RU" sz="1600" b="1">
              <a:solidFill>
                <a:srgbClr val="FFFFFF"/>
              </a:solidFill>
            </a:endParaRPr>
          </a:p>
        </p:txBody>
      </p:sp>
      <p:sp>
        <p:nvSpPr>
          <p:cNvPr id="10249" name="TextBox 9"/>
          <p:cNvSpPr txBox="1">
            <a:spLocks noChangeArrowheads="1"/>
          </p:cNvSpPr>
          <p:nvPr/>
        </p:nvSpPr>
        <p:spPr bwMode="auto">
          <a:xfrm>
            <a:off x="238125" y="3786188"/>
            <a:ext cx="607218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charset="-128"/>
              </a:defRPr>
            </a:lvl9pPr>
          </a:lstStyle>
          <a:p>
            <a:pPr algn="l" eaLnBrk="1" hangingPunct="1"/>
            <a:r>
              <a:rPr lang="ru-RU" sz="2000" dirty="0">
                <a:solidFill>
                  <a:schemeClr val="accent2"/>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80BA5A3F-A24F-4D4A-A759-69013738A3D1}" type="slidenum">
              <a:rPr lang="ru-RU" smtClean="0"/>
              <a:pPr>
                <a:defRPr/>
              </a:pPr>
              <a:t>8</a:t>
            </a:fld>
            <a:endParaRPr lang="ru-RU"/>
          </a:p>
        </p:txBody>
      </p:sp>
      <p:sp>
        <p:nvSpPr>
          <p:cNvPr id="3" name="Прямоугольник 2"/>
          <p:cNvSpPr/>
          <p:nvPr/>
        </p:nvSpPr>
        <p:spPr>
          <a:xfrm>
            <a:off x="488504" y="1340768"/>
            <a:ext cx="9001000" cy="4524315"/>
          </a:xfrm>
          <a:prstGeom prst="rect">
            <a:avLst/>
          </a:prstGeom>
        </p:spPr>
        <p:txBody>
          <a:bodyPr wrap="square">
            <a:spAutoFit/>
          </a:bodyPr>
          <a:lstStyle/>
          <a:p>
            <a:r>
              <a:rPr lang="ru-RU" i="1" dirty="0">
                <a:solidFill>
                  <a:srgbClr val="00B050"/>
                </a:solidFill>
              </a:rPr>
              <a:t>До конца года не будут проверять непротиворечивость ряда сведений, направленных в реестр </a:t>
            </a:r>
            <a:r>
              <a:rPr lang="ru-RU" i="1" dirty="0" smtClean="0">
                <a:solidFill>
                  <a:srgbClr val="00B050"/>
                </a:solidFill>
              </a:rPr>
              <a:t>контрактов</a:t>
            </a:r>
          </a:p>
          <a:p>
            <a:r>
              <a:rPr lang="ru-RU" dirty="0" smtClean="0">
                <a:solidFill>
                  <a:srgbClr val="993300"/>
                </a:solidFill>
              </a:rPr>
              <a:t>Постановление </a:t>
            </a:r>
            <a:r>
              <a:rPr lang="ru-RU" dirty="0">
                <a:solidFill>
                  <a:srgbClr val="993300"/>
                </a:solidFill>
              </a:rPr>
              <a:t>Правительства РФ от 30.12.2018 N 1755</a:t>
            </a:r>
          </a:p>
          <a:p>
            <a:endParaRPr lang="ru-RU" dirty="0" smtClean="0">
              <a:solidFill>
                <a:srgbClr val="993300"/>
              </a:solidFill>
            </a:endParaRPr>
          </a:p>
          <a:p>
            <a:pPr algn="just"/>
            <a:r>
              <a:rPr lang="ru-RU" dirty="0"/>
              <a:t>До 1 января 2020 года не будут проверять соответствие друг другу и условиям принятого бюджетного обязательства сведений:</a:t>
            </a:r>
          </a:p>
          <a:p>
            <a:pPr algn="just"/>
            <a:r>
              <a:rPr lang="ru-RU" dirty="0"/>
              <a:t>- о сроке исполнения контракта;</a:t>
            </a:r>
          </a:p>
          <a:p>
            <a:pPr algn="just"/>
            <a:r>
              <a:rPr lang="ru-RU" dirty="0"/>
              <a:t>- о количестве товара, объеме работ и услуг и единицах измерения;</a:t>
            </a:r>
          </a:p>
          <a:p>
            <a:pPr algn="just"/>
            <a:r>
              <a:rPr lang="ru-RU" dirty="0"/>
              <a:t>- об исполнении и расторжении контракта.</a:t>
            </a:r>
          </a:p>
          <a:p>
            <a:pPr algn="just"/>
            <a:endParaRPr lang="ru-RU" dirty="0"/>
          </a:p>
        </p:txBody>
      </p:sp>
    </p:spTree>
    <p:extLst>
      <p:ext uri="{BB962C8B-B14F-4D97-AF65-F5344CB8AC3E}">
        <p14:creationId xmlns:p14="http://schemas.microsoft.com/office/powerpoint/2010/main" val="39070037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0"/>
          </p:nvPr>
        </p:nvSpPr>
        <p:spPr/>
        <p:txBody>
          <a:bodyPr/>
          <a:lstStyle/>
          <a:p>
            <a:pPr>
              <a:defRPr/>
            </a:pPr>
            <a:fld id="{80BA5A3F-A24F-4D4A-A759-69013738A3D1}" type="slidenum">
              <a:rPr lang="ru-RU" smtClean="0"/>
              <a:pPr>
                <a:defRPr/>
              </a:pPr>
              <a:t>9</a:t>
            </a:fld>
            <a:endParaRPr lang="ru-RU"/>
          </a:p>
        </p:txBody>
      </p:sp>
      <p:sp>
        <p:nvSpPr>
          <p:cNvPr id="3" name="Прямоугольник 2"/>
          <p:cNvSpPr/>
          <p:nvPr/>
        </p:nvSpPr>
        <p:spPr>
          <a:xfrm>
            <a:off x="560512" y="1124744"/>
            <a:ext cx="8784976" cy="3785652"/>
          </a:xfrm>
          <a:prstGeom prst="rect">
            <a:avLst/>
          </a:prstGeom>
        </p:spPr>
        <p:txBody>
          <a:bodyPr wrap="square">
            <a:spAutoFit/>
          </a:bodyPr>
          <a:lstStyle/>
          <a:p>
            <a:r>
              <a:rPr lang="ru-RU" sz="3200" i="1" dirty="0">
                <a:solidFill>
                  <a:srgbClr val="00B050"/>
                </a:solidFill>
              </a:rPr>
              <a:t>Президент подписал законы об ответственности за ложную экспертизу в </a:t>
            </a:r>
            <a:r>
              <a:rPr lang="ru-RU" sz="3200" i="1" dirty="0" err="1" smtClean="0">
                <a:solidFill>
                  <a:srgbClr val="00B050"/>
                </a:solidFill>
              </a:rPr>
              <a:t>госзакупках</a:t>
            </a:r>
            <a:endParaRPr lang="ru-RU" sz="3200" i="1" dirty="0" smtClean="0">
              <a:solidFill>
                <a:srgbClr val="00B050"/>
              </a:solidFill>
            </a:endParaRPr>
          </a:p>
          <a:p>
            <a:pPr algn="just"/>
            <a:endParaRPr lang="ru-RU" dirty="0" smtClean="0">
              <a:solidFill>
                <a:srgbClr val="993300"/>
              </a:solidFill>
            </a:endParaRPr>
          </a:p>
          <a:p>
            <a:pPr algn="just"/>
            <a:r>
              <a:rPr lang="ru-RU" sz="3200" dirty="0" smtClean="0">
                <a:solidFill>
                  <a:srgbClr val="993300"/>
                </a:solidFill>
              </a:rPr>
              <a:t>Изменения </a:t>
            </a:r>
            <a:r>
              <a:rPr lang="ru-RU" sz="3200" dirty="0">
                <a:solidFill>
                  <a:srgbClr val="993300"/>
                </a:solidFill>
              </a:rPr>
              <a:t>внесены в УК </a:t>
            </a:r>
            <a:r>
              <a:rPr lang="ru-RU" sz="3200" dirty="0" smtClean="0">
                <a:solidFill>
                  <a:srgbClr val="993300"/>
                </a:solidFill>
              </a:rPr>
              <a:t>РФ (ст. 200.6), </a:t>
            </a:r>
            <a:r>
              <a:rPr lang="ru-RU" sz="3200" dirty="0">
                <a:solidFill>
                  <a:srgbClr val="993300"/>
                </a:solidFill>
              </a:rPr>
              <a:t>КоАП </a:t>
            </a:r>
            <a:r>
              <a:rPr lang="ru-RU" sz="3200" dirty="0" smtClean="0">
                <a:solidFill>
                  <a:srgbClr val="993300"/>
                </a:solidFill>
              </a:rPr>
              <a:t>РФ (ст. 7.32.6) </a:t>
            </a:r>
            <a:r>
              <a:rPr lang="ru-RU" sz="3200" dirty="0">
                <a:solidFill>
                  <a:srgbClr val="993300"/>
                </a:solidFill>
              </a:rPr>
              <a:t>и Закон N </a:t>
            </a:r>
            <a:r>
              <a:rPr lang="ru-RU" sz="3200" dirty="0" smtClean="0">
                <a:solidFill>
                  <a:srgbClr val="993300"/>
                </a:solidFill>
              </a:rPr>
              <a:t>44-ФЗ (ч. 7 ст. 41) .</a:t>
            </a:r>
            <a:endParaRPr lang="ru-RU" sz="3200" dirty="0">
              <a:solidFill>
                <a:srgbClr val="993300"/>
              </a:solidFill>
            </a:endParaRPr>
          </a:p>
          <a:p>
            <a:pPr algn="just"/>
            <a:endParaRPr lang="ru-RU" dirty="0">
              <a:solidFill>
                <a:srgbClr val="00B050"/>
              </a:solidFill>
            </a:endParaRPr>
          </a:p>
        </p:txBody>
      </p:sp>
    </p:spTree>
    <p:extLst>
      <p:ext uri="{BB962C8B-B14F-4D97-AF65-F5344CB8AC3E}">
        <p14:creationId xmlns:p14="http://schemas.microsoft.com/office/powerpoint/2010/main" val="2785578659"/>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13352</TotalTime>
  <Words>880</Words>
  <Application>Microsoft Office PowerPoint</Application>
  <PresentationFormat>Лист A4 (210x297 мм)</PresentationFormat>
  <Paragraphs>108</Paragraphs>
  <Slides>15</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Оформление по умолчанию</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ФАС России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Самолысов П.В.</dc:creator>
  <cp:lastModifiedBy>Smolygina</cp:lastModifiedBy>
  <cp:revision>472</cp:revision>
  <cp:lastPrinted>2019-03-12T02:51:08Z</cp:lastPrinted>
  <dcterms:created xsi:type="dcterms:W3CDTF">2011-05-31T12:12:04Z</dcterms:created>
  <dcterms:modified xsi:type="dcterms:W3CDTF">2019-03-12T03:03:31Z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SDescription">
    <vt:lpwstr>Итоги работы ФАС России в 2009 году и задачи на 2010 год</vt:lpwstr>
  </property>
  <property fmtid="{D5CDD505-2E9C-101B-9397-08002B2CF9AE}" pid="3" name="Owner">
    <vt:lpwstr/>
  </property>
  <property fmtid="{D5CDD505-2E9C-101B-9397-08002B2CF9AE}" pid="4" name="Status">
    <vt:lpwstr/>
  </property>
</Properties>
</file>