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1" r:id="rId3"/>
    <p:sldId id="256" r:id="rId4"/>
    <p:sldId id="257" r:id="rId5"/>
    <p:sldId id="260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A111915-BE36-4E01-A7E5-04B1672EAD32}" styleName="Светлый стиль 2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69012ECD-51FC-41F1-AA8D-1B2483CD663E}" styleName="Светлый стиль 2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4351" autoAdjust="0"/>
    <p:restoredTop sz="99645" autoAdjust="0"/>
  </p:normalViewPr>
  <p:slideViewPr>
    <p:cSldViewPr snapToGrid="0">
      <p:cViewPr>
        <p:scale>
          <a:sx n="122" d="100"/>
          <a:sy n="122" d="100"/>
        </p:scale>
        <p:origin x="-852" y="-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Лист1!$C$1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smtClean="0"/>
                      <a:t>78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smtClean="0"/>
                      <a:t>38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36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 smtClean="0"/>
                      <a:t>40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6776">
                <a:noFill/>
              </a:ln>
            </c:spPr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Рассмотрено жалоб</c:v>
                </c:pt>
                <c:pt idx="1">
                  <c:v>Количество обоснованных жалоб</c:v>
                </c:pt>
                <c:pt idx="2">
                  <c:v>Проведено проверок</c:v>
                </c:pt>
                <c:pt idx="3">
                  <c:v>Выдано предписаний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1796</c:v>
                </c:pt>
                <c:pt idx="1">
                  <c:v>885</c:v>
                </c:pt>
                <c:pt idx="2">
                  <c:v>842</c:v>
                </c:pt>
                <c:pt idx="3">
                  <c:v>1006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300-4165-BC8F-859F62E8F309}"/>
            </c:ext>
          </c:extLst>
        </c:ser>
        <c:ser>
          <c:idx val="2"/>
          <c:order val="1"/>
          <c:tx>
            <c:strRef>
              <c:f>Лист1!$E$1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chemeClr val="accent1">
                <a:lumMod val="50000"/>
              </a:schemeClr>
            </a:solidFill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smtClean="0"/>
                      <a:t>96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smtClean="0"/>
                      <a:t>48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smtClean="0"/>
                      <a:t>34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 smtClean="0"/>
                      <a:t>59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6776">
                <a:noFill/>
              </a:ln>
            </c:spPr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Рассмотрено жалоб</c:v>
                </c:pt>
                <c:pt idx="1">
                  <c:v>Количество обоснованных жалоб</c:v>
                </c:pt>
                <c:pt idx="2">
                  <c:v>Проведено проверок</c:v>
                </c:pt>
                <c:pt idx="3">
                  <c:v>Выдано предписаний</c:v>
                </c:pt>
              </c:strCache>
            </c:strRef>
          </c:cat>
          <c:val>
            <c:numRef>
              <c:f>Лист1!$E$2:$E$5</c:f>
              <c:numCache>
                <c:formatCode>General</c:formatCode>
                <c:ptCount val="4"/>
                <c:pt idx="0">
                  <c:v>3009</c:v>
                </c:pt>
                <c:pt idx="1">
                  <c:v>1100</c:v>
                </c:pt>
                <c:pt idx="2">
                  <c:v>698</c:v>
                </c:pt>
                <c:pt idx="3">
                  <c:v>1367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6300-4165-BC8F-859F62E8F30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axId val="30888448"/>
        <c:axId val="28789568"/>
      </c:barChart>
      <c:catAx>
        <c:axId val="308884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178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 sz="1600"/>
            </a:pPr>
            <a:endParaRPr lang="ru-RU"/>
          </a:p>
        </c:txPr>
        <c:crossAx val="28789568"/>
        <c:crosses val="autoZero"/>
        <c:auto val="1"/>
        <c:lblAlgn val="ctr"/>
        <c:lblOffset val="100"/>
        <c:noMultiLvlLbl val="0"/>
      </c:catAx>
      <c:valAx>
        <c:axId val="2878956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txPr>
          <a:bodyPr rot="-60000000" vert="horz"/>
          <a:lstStyle/>
          <a:p>
            <a:pPr>
              <a:defRPr sz="1100"/>
            </a:pPr>
            <a:endParaRPr lang="ru-RU"/>
          </a:p>
        </c:txPr>
        <c:crossAx val="30888448"/>
        <c:crosses val="autoZero"/>
        <c:crossBetween val="between"/>
      </c:valAx>
      <c:spPr>
        <a:noFill/>
        <a:ln w="26776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b="1"/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53D9B-E927-4A94-9886-FBF2DCEF0BF5}" type="datetimeFigureOut">
              <a:rPr lang="ru-RU" smtClean="0"/>
              <a:pPr/>
              <a:t>18.03.2019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87B91-5B6C-419B-B1B9-40181E8A02D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7597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53D9B-E927-4A94-9886-FBF2DCEF0BF5}" type="datetimeFigureOut">
              <a:rPr lang="ru-RU" smtClean="0"/>
              <a:pPr/>
              <a:t>18.03.2019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87B91-5B6C-419B-B1B9-40181E8A02D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6439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53D9B-E927-4A94-9886-FBF2DCEF0BF5}" type="datetimeFigureOut">
              <a:rPr lang="ru-RU" smtClean="0"/>
              <a:pPr/>
              <a:t>18.03.2019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87B91-5B6C-419B-B1B9-40181E8A02D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13833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 descr="пр копия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2192000" cy="263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8" descr="пр2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4638"/>
            <a:ext cx="1219200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634319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53D9B-E927-4A94-9886-FBF2DCEF0BF5}" type="datetimeFigureOut">
              <a:rPr lang="ru-RU" smtClean="0"/>
              <a:pPr/>
              <a:t>18.03.2019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87B91-5B6C-419B-B1B9-40181E8A02D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3980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53D9B-E927-4A94-9886-FBF2DCEF0BF5}" type="datetimeFigureOut">
              <a:rPr lang="ru-RU" smtClean="0"/>
              <a:pPr/>
              <a:t>18.03.2019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87B91-5B6C-419B-B1B9-40181E8A02D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08415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53D9B-E927-4A94-9886-FBF2DCEF0BF5}" type="datetimeFigureOut">
              <a:rPr lang="ru-RU" smtClean="0"/>
              <a:pPr/>
              <a:t>18.03.2019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87B91-5B6C-419B-B1B9-40181E8A02D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34426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53D9B-E927-4A94-9886-FBF2DCEF0BF5}" type="datetimeFigureOut">
              <a:rPr lang="ru-RU" smtClean="0"/>
              <a:pPr/>
              <a:t>18.03.2019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87B91-5B6C-419B-B1B9-40181E8A02D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50795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53D9B-E927-4A94-9886-FBF2DCEF0BF5}" type="datetimeFigureOut">
              <a:rPr lang="ru-RU" smtClean="0"/>
              <a:pPr/>
              <a:t>18.03.2019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87B91-5B6C-419B-B1B9-40181E8A02D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3601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53D9B-E927-4A94-9886-FBF2DCEF0BF5}" type="datetimeFigureOut">
              <a:rPr lang="ru-RU" smtClean="0"/>
              <a:pPr/>
              <a:t>18.03.2019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87B91-5B6C-419B-B1B9-40181E8A02D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4770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53D9B-E927-4A94-9886-FBF2DCEF0BF5}" type="datetimeFigureOut">
              <a:rPr lang="ru-RU" smtClean="0"/>
              <a:pPr/>
              <a:t>18.03.2019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87B91-5B6C-419B-B1B9-40181E8A02D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9349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53D9B-E927-4A94-9886-FBF2DCEF0BF5}" type="datetimeFigureOut">
              <a:rPr lang="ru-RU" smtClean="0"/>
              <a:pPr/>
              <a:t>18.03.2019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87B91-5B6C-419B-B1B9-40181E8A02D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11089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F53D9B-E927-4A94-9886-FBF2DCEF0BF5}" type="datetimeFigureOut">
              <a:rPr lang="ru-RU" smtClean="0"/>
              <a:pPr/>
              <a:t>18.03.2019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C87B91-5B6C-419B-B1B9-40181E8A02D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4605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079"/>
          <p:cNvSpPr>
            <a:spLocks noChangeArrowheads="1"/>
          </p:cNvSpPr>
          <p:nvPr/>
        </p:nvSpPr>
        <p:spPr bwMode="auto">
          <a:xfrm>
            <a:off x="130629" y="3171371"/>
            <a:ext cx="12061371" cy="32584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None/>
              <a:defRPr/>
            </a:pPr>
            <a:r>
              <a:rPr lang="ru-RU" altLang="ru-RU" sz="2800" b="1" dirty="0">
                <a:solidFill>
                  <a:srgbClr val="008080"/>
                </a:solidFill>
                <a:latin typeface="Arial" charset="0"/>
              </a:rPr>
              <a:t>Перспективы развития контрольной </a:t>
            </a:r>
            <a:r>
              <a:rPr lang="ru-RU" altLang="ru-RU" sz="2800" b="1" dirty="0" smtClean="0">
                <a:solidFill>
                  <a:srgbClr val="008080"/>
                </a:solidFill>
                <a:latin typeface="Arial" charset="0"/>
              </a:rPr>
              <a:t>деятельности ФАС России </a:t>
            </a:r>
            <a:br>
              <a:rPr lang="ru-RU" altLang="ru-RU" sz="2800" b="1" dirty="0" smtClean="0">
                <a:solidFill>
                  <a:srgbClr val="008080"/>
                </a:solidFill>
                <a:latin typeface="Arial" charset="0"/>
              </a:rPr>
            </a:br>
            <a:r>
              <a:rPr lang="ru-RU" altLang="ru-RU" sz="2800" b="1" dirty="0" smtClean="0">
                <a:solidFill>
                  <a:srgbClr val="008080"/>
                </a:solidFill>
                <a:latin typeface="Arial" charset="0"/>
              </a:rPr>
              <a:t>и предложения по совершенствованию законодательства</a:t>
            </a:r>
          </a:p>
          <a:p>
            <a:pPr algn="ctr">
              <a:spcBef>
                <a:spcPct val="0"/>
              </a:spcBef>
              <a:buNone/>
              <a:defRPr/>
            </a:pPr>
            <a:endParaRPr lang="ru-RU" altLang="ru-RU" sz="2400" b="1" dirty="0">
              <a:solidFill>
                <a:srgbClr val="008080"/>
              </a:solidFill>
              <a:latin typeface="Arial" charset="0"/>
            </a:endParaRPr>
          </a:p>
          <a:p>
            <a:pPr algn="ctr">
              <a:spcBef>
                <a:spcPct val="0"/>
              </a:spcBef>
              <a:buNone/>
              <a:defRPr/>
            </a:pPr>
            <a:endParaRPr lang="ru-RU" altLang="ru-RU" sz="2400" b="1" dirty="0">
              <a:solidFill>
                <a:srgbClr val="008080"/>
              </a:solidFill>
              <a:latin typeface="Arial" charset="0"/>
            </a:endParaRPr>
          </a:p>
          <a:p>
            <a:pPr algn="ctr">
              <a:spcBef>
                <a:spcPct val="0"/>
              </a:spcBef>
              <a:buNone/>
              <a:defRPr/>
            </a:pPr>
            <a:endParaRPr lang="ru-RU" altLang="ru-RU" sz="2400" b="1" dirty="0">
              <a:solidFill>
                <a:srgbClr val="008080"/>
              </a:solidFill>
              <a:latin typeface="Arial" charset="0"/>
            </a:endParaRPr>
          </a:p>
          <a:p>
            <a:pPr algn="ctr">
              <a:spcBef>
                <a:spcPct val="0"/>
              </a:spcBef>
              <a:buNone/>
              <a:defRPr/>
            </a:pPr>
            <a:r>
              <a:rPr lang="ru-RU" altLang="ru-RU" sz="2400" b="1" dirty="0" smtClean="0">
                <a:solidFill>
                  <a:srgbClr val="008080"/>
                </a:solidFill>
                <a:latin typeface="Arial" charset="0"/>
              </a:rPr>
              <a:t/>
            </a:r>
            <a:br>
              <a:rPr lang="ru-RU" altLang="ru-RU" sz="2400" b="1" dirty="0" smtClean="0">
                <a:solidFill>
                  <a:srgbClr val="008080"/>
                </a:solidFill>
                <a:latin typeface="Arial" charset="0"/>
              </a:rPr>
            </a:br>
            <a:r>
              <a:rPr lang="ru-RU" altLang="ru-RU" sz="2400" b="1" dirty="0" smtClean="0">
                <a:solidFill>
                  <a:srgbClr val="008080"/>
                </a:solidFill>
                <a:latin typeface="Arial" charset="0"/>
              </a:rPr>
              <a:t/>
            </a:r>
            <a:br>
              <a:rPr lang="ru-RU" altLang="ru-RU" sz="2400" b="1" dirty="0" smtClean="0">
                <a:solidFill>
                  <a:srgbClr val="008080"/>
                </a:solidFill>
                <a:latin typeface="Arial" charset="0"/>
              </a:rPr>
            </a:br>
            <a:r>
              <a:rPr lang="ru-RU" altLang="ru-RU" sz="2400" b="1" dirty="0">
                <a:solidFill>
                  <a:srgbClr val="008080"/>
                </a:solidFill>
                <a:latin typeface="Arial" charset="0"/>
              </a:rPr>
              <a:t/>
            </a:r>
            <a:br>
              <a:rPr lang="ru-RU" altLang="ru-RU" sz="2400" b="1" dirty="0">
                <a:solidFill>
                  <a:srgbClr val="008080"/>
                </a:solidFill>
                <a:latin typeface="Arial" charset="0"/>
              </a:rPr>
            </a:br>
            <a:r>
              <a:rPr lang="ru-RU" altLang="ru-RU" sz="1800" b="1" dirty="0" smtClean="0">
                <a:solidFill>
                  <a:srgbClr val="008080"/>
                </a:solidFill>
                <a:latin typeface="Arial" charset="0"/>
              </a:rPr>
              <a:t> </a:t>
            </a:r>
            <a:r>
              <a:rPr lang="ru-RU" altLang="ru-RU" sz="1800" b="1" dirty="0">
                <a:solidFill>
                  <a:srgbClr val="008080"/>
                </a:solidFill>
                <a:latin typeface="Arial" charset="0"/>
              </a:rPr>
              <a:t>2019</a:t>
            </a:r>
          </a:p>
          <a:p>
            <a:pPr algn="r" eaLnBrk="1" hangingPunct="1">
              <a:spcBef>
                <a:spcPct val="0"/>
              </a:spcBef>
              <a:buFontTx/>
              <a:buNone/>
              <a:defRPr/>
            </a:pPr>
            <a:endParaRPr lang="ru-RU" altLang="ru-RU" sz="3000" b="1" dirty="0" smtClean="0"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4099" name="Rectangle 26"/>
          <p:cNvSpPr>
            <a:spLocks noChangeArrowheads="1"/>
          </p:cNvSpPr>
          <p:nvPr/>
        </p:nvSpPr>
        <p:spPr bwMode="auto">
          <a:xfrm>
            <a:off x="0" y="2083932"/>
            <a:ext cx="12192000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rgbClr val="333399"/>
                </a:solidFill>
                <a:latin typeface="Arial" charset="0"/>
                <a:ea typeface="ＭＳ Ｐゴシック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rgbClr val="333399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333399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333399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333399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en-US" altLang="ru-RU" sz="2000" b="1" dirty="0">
              <a:solidFill>
                <a:srgbClr val="0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0145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2" cstate="print"/>
          <a:srcRect l="13542" t="20884" r="3559" b="72932"/>
          <a:stretch/>
        </p:blipFill>
        <p:spPr>
          <a:xfrm>
            <a:off x="0" y="-3861"/>
            <a:ext cx="12192000" cy="518211"/>
          </a:xfrm>
          <a:prstGeom prst="rect">
            <a:avLst/>
          </a:prstGeom>
        </p:spPr>
      </p:pic>
      <p:sp>
        <p:nvSpPr>
          <p:cNvPr id="53" name="Text Box 2"/>
          <p:cNvSpPr txBox="1">
            <a:spLocks noChangeArrowheads="1"/>
          </p:cNvSpPr>
          <p:nvPr/>
        </p:nvSpPr>
        <p:spPr bwMode="auto">
          <a:xfrm>
            <a:off x="0" y="-85736"/>
            <a:ext cx="12198350" cy="68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>
              <a:lnSpc>
                <a:spcPct val="75000"/>
              </a:lnSpc>
              <a:buFont typeface="Arial" panose="020B0604020202020204" pitchFamily="34" charset="0"/>
              <a:buNone/>
              <a:defRPr/>
            </a:pPr>
            <a:r>
              <a:rPr lang="ru-RU" altLang="en-US" sz="2400" b="1" dirty="0" smtClean="0">
                <a:solidFill>
                  <a:schemeClr val="bg1"/>
                </a:solidFill>
                <a:effectLst>
                  <a:outerShdw dist="63500" dir="2400000" algn="tl">
                    <a:schemeClr val="tx1"/>
                  </a:outerShdw>
                </a:effectLst>
                <a:cs typeface="Arial" pitchFamily="34" charset="0"/>
              </a:rPr>
              <a:t>Контрольная деятельность </a:t>
            </a:r>
            <a:r>
              <a:rPr lang="ru-RU" altLang="en-US" sz="2400" b="1" dirty="0">
                <a:solidFill>
                  <a:schemeClr val="bg1"/>
                </a:solidFill>
                <a:effectLst>
                  <a:outerShdw dist="63500" dir="2400000" algn="tl">
                    <a:schemeClr val="tx1"/>
                  </a:outerShdw>
                </a:effectLst>
                <a:cs typeface="Arial" pitchFamily="34" charset="0"/>
              </a:rPr>
              <a:t>ФАС </a:t>
            </a:r>
            <a:r>
              <a:rPr lang="ru-RU" altLang="en-US" sz="2400" b="1" dirty="0" smtClean="0">
                <a:solidFill>
                  <a:schemeClr val="bg1"/>
                </a:solidFill>
                <a:effectLst>
                  <a:outerShdw dist="63500" dir="2400000" algn="tl">
                    <a:schemeClr val="tx1"/>
                  </a:outerShdw>
                </a:effectLst>
                <a:cs typeface="Arial" pitchFamily="34" charset="0"/>
              </a:rPr>
              <a:t>России</a:t>
            </a:r>
            <a:endParaRPr lang="ru-RU" altLang="en-US" sz="2400" b="1" dirty="0">
              <a:solidFill>
                <a:schemeClr val="bg1"/>
              </a:solidFill>
              <a:effectLst>
                <a:outerShdw dist="63500" dir="2400000" algn="tl">
                  <a:schemeClr val="tx1"/>
                </a:outerShdw>
              </a:effectLst>
              <a:cs typeface="Arial" pitchFamily="34" charset="0"/>
            </a:endParaRPr>
          </a:p>
        </p:txBody>
      </p:sp>
      <p:sp>
        <p:nvSpPr>
          <p:cNvPr id="8" name="AutoShape 10" descr="http://zakupki.gov.ru/epz/main/public/img/header/emblem.sv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aphicFrame>
        <p:nvGraphicFramePr>
          <p:cNvPr id="3" name="Объект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44093316"/>
              </p:ext>
            </p:extLst>
          </p:nvPr>
        </p:nvGraphicFramePr>
        <p:xfrm>
          <a:off x="50800" y="1458239"/>
          <a:ext cx="12090400" cy="53489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TextBox 7"/>
          <p:cNvSpPr txBox="1">
            <a:spLocks noChangeArrowheads="1"/>
          </p:cNvSpPr>
          <p:nvPr/>
        </p:nvSpPr>
        <p:spPr bwMode="auto">
          <a:xfrm>
            <a:off x="460376" y="626389"/>
            <a:ext cx="11503024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333399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333399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333399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333399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333399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Динамика рассмотрения жалоб и проведения проверок</a:t>
            </a:r>
            <a:br>
              <a:rPr lang="ru-RU" altLang="ru-RU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ru-RU" altLang="ru-RU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на примере Чукотского УФАС России (44-ФЗ)</a:t>
            </a:r>
            <a:endParaRPr lang="ru-RU" altLang="ru-RU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extBox 2"/>
          <p:cNvSpPr txBox="1">
            <a:spLocks noChangeArrowheads="1"/>
          </p:cNvSpPr>
          <p:nvPr/>
        </p:nvSpPr>
        <p:spPr bwMode="auto">
          <a:xfrm>
            <a:off x="4854575" y="2037676"/>
            <a:ext cx="5113338" cy="1200329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333399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333399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333399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333399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333399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За 2018 -2017г. </a:t>
            </a:r>
            <a:r>
              <a:rPr lang="ru-RU" altLang="ru-RU" sz="240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Чукотского УФАС </a:t>
            </a:r>
            <a:r>
              <a:rPr lang="ru-RU" altLang="ru-RU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России в целом рассмотрено более 80 жалоб по 44-ФЗ</a:t>
            </a:r>
            <a:endParaRPr lang="ru-RU" altLang="ru-RU" sz="2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7016585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Рисунок 25"/>
          <p:cNvPicPr>
            <a:picLocks noChangeAspect="1"/>
          </p:cNvPicPr>
          <p:nvPr/>
        </p:nvPicPr>
        <p:blipFill rotWithShape="1">
          <a:blip r:embed="rId2" cstate="print"/>
          <a:srcRect l="13542" t="20884" r="3559" b="72932"/>
          <a:stretch/>
        </p:blipFill>
        <p:spPr>
          <a:xfrm>
            <a:off x="0" y="-3861"/>
            <a:ext cx="12192000" cy="51821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55575" y="2691150"/>
            <a:ext cx="5508625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2000" dirty="0" smtClean="0"/>
              <a:t>технология </a:t>
            </a:r>
            <a:r>
              <a:rPr lang="ru-RU" sz="2000" dirty="0" err="1" smtClean="0"/>
              <a:t>блокчейн</a:t>
            </a:r>
            <a:r>
              <a:rPr lang="ru-RU" sz="2000" dirty="0" smtClean="0"/>
              <a:t> и расширение функциональных возможностей;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2000" dirty="0" smtClean="0"/>
              <a:t>данные «Независимого регистратора» признаются ФАС России доказательством при  рассмотрении жалоб</a:t>
            </a:r>
            <a:r>
              <a:rPr lang="en-US" sz="2000" dirty="0" smtClean="0"/>
              <a:t>.</a:t>
            </a:r>
            <a:endParaRPr lang="ru-RU" sz="2000" dirty="0"/>
          </a:p>
        </p:txBody>
      </p:sp>
      <p:sp>
        <p:nvSpPr>
          <p:cNvPr id="14" name="TextBox 13"/>
          <p:cNvSpPr txBox="1"/>
          <p:nvPr/>
        </p:nvSpPr>
        <p:spPr>
          <a:xfrm>
            <a:off x="141454" y="4787388"/>
            <a:ext cx="552274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2000" dirty="0"/>
              <a:t>включение в РНП при одностороннем расторжении контрактов (конкуренция аргументов</a:t>
            </a:r>
            <a:r>
              <a:rPr lang="ru-RU" sz="2000" dirty="0" smtClean="0"/>
              <a:t>);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2000" dirty="0" smtClean="0"/>
              <a:t>включение </a:t>
            </a:r>
            <a:r>
              <a:rPr lang="ru-RU" sz="2000" dirty="0"/>
              <a:t>компаний в РНП с учетом </a:t>
            </a:r>
            <a:r>
              <a:rPr lang="ru-RU" sz="2000" dirty="0" smtClean="0"/>
              <a:t>позиции </a:t>
            </a:r>
            <a:r>
              <a:rPr lang="ru-RU" sz="2000" dirty="0"/>
              <a:t>Верховного </a:t>
            </a:r>
            <a:r>
              <a:rPr lang="ru-RU" sz="2000" dirty="0" smtClean="0"/>
              <a:t>Суда РФ по исчислению сроков нахождения в РНП*. </a:t>
            </a:r>
            <a:endParaRPr lang="ru-RU" sz="2000" b="1" dirty="0">
              <a:solidFill>
                <a:srgbClr val="FF0000"/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155575" y="4344583"/>
            <a:ext cx="4953769" cy="428411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Реестр недобросовестных поставщиков</a:t>
            </a:r>
            <a:endParaRPr lang="ru-RU" sz="2000" b="1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41454" y="2257935"/>
            <a:ext cx="4967890" cy="428411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ИС «Независимый регистратор»</a:t>
            </a:r>
            <a:endParaRPr lang="ru-RU" sz="2000" b="1" dirty="0"/>
          </a:p>
        </p:txBody>
      </p:sp>
      <p:sp>
        <p:nvSpPr>
          <p:cNvPr id="8" name="AutoShape 10" descr="http://zakupki.gov.ru/epz/main/public/img/header/emblem.sv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5664200" y="673058"/>
            <a:ext cx="6166964" cy="428411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000" b="1" dirty="0" smtClean="0"/>
              <a:t>Предложения</a:t>
            </a:r>
            <a:r>
              <a:rPr lang="ru-RU" sz="2200" b="1" dirty="0" smtClean="0"/>
              <a:t> по развитию ЕИС в части контроля</a:t>
            </a:r>
            <a:endParaRPr lang="ru-RU" sz="2200" b="1" dirty="0"/>
          </a:p>
        </p:txBody>
      </p:sp>
      <p:sp>
        <p:nvSpPr>
          <p:cNvPr id="30" name="Text Box 2"/>
          <p:cNvSpPr txBox="1">
            <a:spLocks noChangeArrowheads="1"/>
          </p:cNvSpPr>
          <p:nvPr/>
        </p:nvSpPr>
        <p:spPr bwMode="auto">
          <a:xfrm>
            <a:off x="-6350" y="-90614"/>
            <a:ext cx="12198350" cy="68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>
              <a:lnSpc>
                <a:spcPct val="75000"/>
              </a:lnSpc>
              <a:buFont typeface="Arial" panose="020B0604020202020204" pitchFamily="34" charset="0"/>
              <a:buNone/>
              <a:defRPr/>
            </a:pPr>
            <a:r>
              <a:rPr lang="ru-RU" altLang="en-US" sz="2400" b="1" dirty="0" smtClean="0">
                <a:solidFill>
                  <a:schemeClr val="bg1"/>
                </a:solidFill>
                <a:effectLst>
                  <a:outerShdw dist="63500" dir="2400000" algn="tl">
                    <a:schemeClr val="tx1"/>
                  </a:outerShdw>
                </a:effectLst>
                <a:cs typeface="Arial" pitchFamily="34" charset="0"/>
              </a:rPr>
              <a:t>Перспективы развития контрольной деятельности</a:t>
            </a:r>
            <a:endParaRPr lang="ru-RU" altLang="en-US" sz="2400" b="1" dirty="0">
              <a:solidFill>
                <a:schemeClr val="bg1"/>
              </a:solidFill>
              <a:effectLst>
                <a:outerShdw dist="63500" dir="2400000" algn="tl">
                  <a:schemeClr val="tx1"/>
                </a:outerShdw>
              </a:effectLst>
              <a:cs typeface="Arial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41455" y="1174789"/>
            <a:ext cx="568392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2000" dirty="0" smtClean="0"/>
              <a:t>разъяснения по ключевым вопросам;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2000" dirty="0" smtClean="0"/>
              <a:t>унификация решений ФАС России</a:t>
            </a:r>
            <a:r>
              <a:rPr lang="en-US" sz="2000" dirty="0" smtClean="0"/>
              <a:t>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2000" dirty="0" smtClean="0"/>
              <a:t>проведение ВКС.</a:t>
            </a:r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141454" y="669627"/>
            <a:ext cx="4967890" cy="428411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Унификация контроля ФАС России</a:t>
            </a:r>
            <a:endParaRPr lang="ru-RU" sz="20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5664200" y="1312684"/>
            <a:ext cx="637913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2000" dirty="0" smtClean="0"/>
              <a:t>жалобы </a:t>
            </a:r>
            <a:r>
              <a:rPr lang="ru-RU" sz="2000" dirty="0"/>
              <a:t>только через ЕИС;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2000" dirty="0" smtClean="0"/>
              <a:t>автоматическое уведомление о рассмотрении жалоб всем заинтересованным лицам в личные кабинеты в ЕИС</a:t>
            </a:r>
            <a:r>
              <a:rPr lang="en-US" sz="2000" dirty="0" smtClean="0"/>
              <a:t>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2000" dirty="0" smtClean="0"/>
              <a:t>автоматическое </a:t>
            </a:r>
            <a:r>
              <a:rPr lang="ru-RU" sz="2000" dirty="0"/>
              <a:t>н</a:t>
            </a:r>
            <a:r>
              <a:rPr lang="ru-RU" sz="2000" dirty="0" smtClean="0"/>
              <a:t>аправление </a:t>
            </a:r>
            <a:r>
              <a:rPr lang="ru-RU" sz="2000" dirty="0"/>
              <a:t>в ФАС России сведений </a:t>
            </a:r>
            <a:r>
              <a:rPr lang="ru-RU" sz="2000" dirty="0" smtClean="0"/>
              <a:t>для включения </a:t>
            </a:r>
            <a:r>
              <a:rPr lang="ru-RU" sz="2000" dirty="0"/>
              <a:t>компаний в РНП </a:t>
            </a:r>
            <a:r>
              <a:rPr lang="ru-RU" sz="2000" dirty="0" smtClean="0"/>
              <a:t>при </a:t>
            </a:r>
            <a:r>
              <a:rPr lang="ru-RU" sz="2000" dirty="0"/>
              <a:t>размещении в ЕИС решения </a:t>
            </a:r>
            <a:r>
              <a:rPr lang="ru-RU" sz="2000" dirty="0" smtClean="0"/>
              <a:t>заказчика о расторжении контракта;</a:t>
            </a:r>
            <a:endParaRPr lang="ru-RU" sz="2000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2000" dirty="0" smtClean="0"/>
              <a:t>вся претензионная и иная официальная переписка заказчика с исполнителем в ЕИС</a:t>
            </a:r>
            <a:r>
              <a:rPr lang="en-US" sz="2000" dirty="0" smtClean="0"/>
              <a:t>;</a:t>
            </a:r>
            <a:endParaRPr lang="ru-RU" sz="2000" dirty="0" smtClean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2000" dirty="0" smtClean="0"/>
              <a:t>дистанционное рассмотрение жалоб</a:t>
            </a:r>
            <a:r>
              <a:rPr lang="en-US" sz="2000" dirty="0" smtClean="0"/>
              <a:t>.</a:t>
            </a:r>
            <a:r>
              <a:rPr lang="ru-RU" sz="2000" dirty="0" smtClean="0"/>
              <a:t> </a:t>
            </a:r>
            <a:endParaRPr lang="ru-RU" sz="2000" dirty="0"/>
          </a:p>
        </p:txBody>
      </p:sp>
      <p:sp>
        <p:nvSpPr>
          <p:cNvPr id="21" name="TextBox 20"/>
          <p:cNvSpPr txBox="1"/>
          <p:nvPr/>
        </p:nvSpPr>
        <p:spPr>
          <a:xfrm>
            <a:off x="5379542" y="6587880"/>
            <a:ext cx="8128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1200" dirty="0" smtClean="0"/>
              <a:t>*обзор судебной практики Верховного Суда РФ № 3, решение Верховного Суда РФ №305-КГ-17-5810 </a:t>
            </a: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30736295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" name="Рисунок 51"/>
          <p:cNvPicPr>
            <a:picLocks noChangeAspect="1"/>
          </p:cNvPicPr>
          <p:nvPr/>
        </p:nvPicPr>
        <p:blipFill rotWithShape="1">
          <a:blip r:embed="rId2" cstate="print"/>
          <a:srcRect l="13542" t="20884" r="3559" b="72932"/>
          <a:stretch/>
        </p:blipFill>
        <p:spPr>
          <a:xfrm>
            <a:off x="0" y="-3861"/>
            <a:ext cx="12192000" cy="518211"/>
          </a:xfrm>
          <a:prstGeom prst="rect">
            <a:avLst/>
          </a:prstGeom>
        </p:spPr>
      </p:pic>
      <p:sp>
        <p:nvSpPr>
          <p:cNvPr id="53" name="Text Box 2"/>
          <p:cNvSpPr txBox="1">
            <a:spLocks noChangeArrowheads="1"/>
          </p:cNvSpPr>
          <p:nvPr/>
        </p:nvSpPr>
        <p:spPr bwMode="auto">
          <a:xfrm>
            <a:off x="-6350" y="-85737"/>
            <a:ext cx="12198350" cy="68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>
              <a:lnSpc>
                <a:spcPct val="75000"/>
              </a:lnSpc>
              <a:buFont typeface="Arial" panose="020B0604020202020204" pitchFamily="34" charset="0"/>
              <a:buNone/>
              <a:defRPr/>
            </a:pPr>
            <a:r>
              <a:rPr lang="ru-RU" altLang="en-US" sz="2400" b="1" dirty="0" smtClean="0">
                <a:solidFill>
                  <a:schemeClr val="bg1"/>
                </a:solidFill>
                <a:effectLst>
                  <a:outerShdw dist="63500" dir="2400000" algn="tl">
                    <a:schemeClr val="tx1"/>
                  </a:outerShdw>
                </a:effectLst>
                <a:cs typeface="Arial" pitchFamily="34" charset="0"/>
              </a:rPr>
              <a:t>Предложения по совершенствованию законодательства</a:t>
            </a:r>
            <a:endParaRPr lang="ru-RU" altLang="en-US" sz="2400" b="1" dirty="0">
              <a:solidFill>
                <a:schemeClr val="bg1"/>
              </a:solidFill>
              <a:effectLst>
                <a:outerShdw dist="63500" dir="2400000" algn="tl">
                  <a:schemeClr val="tx1"/>
                </a:outerShdw>
              </a:effectLst>
              <a:cs typeface="Arial" pitchFamily="34" charset="0"/>
            </a:endParaRPr>
          </a:p>
        </p:txBody>
      </p:sp>
      <p:sp>
        <p:nvSpPr>
          <p:cNvPr id="8" name="AutoShape 10" descr="http://zakupki.gov.ru/epz/main/public/img/header/emblem.sv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3650265"/>
              </p:ext>
            </p:extLst>
          </p:nvPr>
        </p:nvGraphicFramePr>
        <p:xfrm>
          <a:off x="-6350" y="514349"/>
          <a:ext cx="12198350" cy="5823139"/>
        </p:xfrm>
        <a:graphic>
          <a:graphicData uri="http://schemas.openxmlformats.org/drawingml/2006/table">
            <a:tbl>
              <a:tblPr firstRow="1" firstCol="1" bandRow="1">
                <a:tableStyleId>{69012ECD-51FC-41F1-AA8D-1B2483CD663E}</a:tableStyleId>
              </a:tblPr>
              <a:tblGrid>
                <a:gridCol w="31115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5753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3119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43815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00" dirty="0">
                          <a:effectLst/>
                        </a:rPr>
                        <a:t>п/н</a:t>
                      </a:r>
                      <a:endParaRPr lang="ru-RU" sz="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000" marR="72000" marT="72000" marB="72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Проблема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000" marR="72000" marT="72000" marB="72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Варианты 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</a:rPr>
                        <a:t>решений для обсуждения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000" marR="72000" marT="72000" marB="72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22015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 smtClean="0">
                          <a:effectLst/>
                          <a:latin typeface="+mn-lt"/>
                        </a:rPr>
                        <a:t>1</a:t>
                      </a:r>
                      <a:endParaRPr lang="ru-RU" sz="2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000" marR="72000" marT="72000" marB="72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85000"/>
                        </a:lnSpc>
                        <a:spcAft>
                          <a:spcPts val="0"/>
                        </a:spcAft>
                        <a:tabLst>
                          <a:tab pos="533400" algn="l"/>
                        </a:tabLst>
                      </a:pPr>
                      <a:r>
                        <a:rPr lang="ru-RU" sz="2200" dirty="0" smtClean="0">
                          <a:effectLst/>
                          <a:latin typeface="+mn-lt"/>
                        </a:rPr>
                        <a:t>	«Бесконечное»</a:t>
                      </a:r>
                      <a:r>
                        <a:rPr lang="ru-RU" sz="2200" baseline="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ru-RU" sz="2200" dirty="0" smtClean="0">
                          <a:effectLst/>
                          <a:latin typeface="+mn-lt"/>
                        </a:rPr>
                        <a:t>проведение процедур в</a:t>
                      </a:r>
                      <a:r>
                        <a:rPr lang="ru-RU" sz="2200" baseline="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ru-RU" sz="2200" dirty="0" smtClean="0">
                          <a:effectLst/>
                          <a:latin typeface="+mn-lt"/>
                        </a:rPr>
                        <a:t>случае </a:t>
                      </a:r>
                      <a:r>
                        <a:rPr lang="ru-RU" sz="2200" dirty="0">
                          <a:effectLst/>
                          <a:latin typeface="+mn-lt"/>
                        </a:rPr>
                        <a:t>признания их </a:t>
                      </a:r>
                      <a:r>
                        <a:rPr lang="ru-RU" sz="2200" dirty="0" smtClean="0">
                          <a:effectLst/>
                          <a:latin typeface="+mn-lt"/>
                        </a:rPr>
                        <a:t>несостоявшимися по</a:t>
                      </a:r>
                      <a:r>
                        <a:rPr lang="ru-RU" sz="2200" baseline="0" dirty="0" smtClean="0">
                          <a:effectLst/>
                          <a:latin typeface="+mn-lt"/>
                        </a:rPr>
                        <a:t> основанию отсутствия поданных или допущенных заявок</a:t>
                      </a:r>
                      <a:r>
                        <a:rPr lang="ru-RU" sz="2200" dirty="0" smtClean="0">
                          <a:effectLst/>
                          <a:latin typeface="+mn-lt"/>
                        </a:rPr>
                        <a:t>. </a:t>
                      </a:r>
                      <a:endParaRPr lang="ru-RU" sz="2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000" marR="72000" marT="72000" marB="72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85000"/>
                        </a:lnSpc>
                        <a:spcAft>
                          <a:spcPts val="0"/>
                        </a:spcAft>
                        <a:tabLst>
                          <a:tab pos="533400" algn="l"/>
                        </a:tabLst>
                      </a:pPr>
                      <a:r>
                        <a:rPr lang="ru-RU" sz="2200" dirty="0" smtClean="0">
                          <a:effectLst/>
                          <a:latin typeface="+mn-lt"/>
                        </a:rPr>
                        <a:t>	Заключение контракта с ед. поставщиком на условиях проведенных торгов. </a:t>
                      </a:r>
                      <a:endParaRPr lang="ru-RU" sz="2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000" marR="72000" marT="72000" marB="72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94986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 smtClean="0">
                          <a:effectLst/>
                          <a:latin typeface="+mn-lt"/>
                        </a:rPr>
                        <a:t>2</a:t>
                      </a:r>
                      <a:endParaRPr lang="ru-RU" sz="2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000" marR="72000" marT="72000" marB="72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85000"/>
                        </a:lnSpc>
                        <a:spcAft>
                          <a:spcPts val="0"/>
                        </a:spcAft>
                        <a:tabLst>
                          <a:tab pos="533400" algn="l"/>
                        </a:tabLst>
                      </a:pPr>
                      <a:r>
                        <a:rPr lang="ru-RU" sz="2200" dirty="0" smtClean="0">
                          <a:effectLst/>
                          <a:latin typeface="+mn-lt"/>
                        </a:rPr>
                        <a:t>	Разглашение </a:t>
                      </a:r>
                      <a:r>
                        <a:rPr lang="ru-RU" sz="2200" dirty="0">
                          <a:effectLst/>
                          <a:latin typeface="+mn-lt"/>
                        </a:rPr>
                        <a:t>информации </a:t>
                      </a:r>
                      <a:r>
                        <a:rPr lang="ru-RU" sz="2200" dirty="0" smtClean="0">
                          <a:effectLst/>
                          <a:latin typeface="+mn-lt"/>
                        </a:rPr>
                        <a:t>об участниках</a:t>
                      </a:r>
                      <a:r>
                        <a:rPr lang="ru-RU" sz="2200" baseline="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ru-RU" sz="2200" dirty="0" smtClean="0">
                          <a:effectLst/>
                          <a:latin typeface="+mn-lt"/>
                        </a:rPr>
                        <a:t>электронных аукционов.</a:t>
                      </a:r>
                      <a:r>
                        <a:rPr lang="ru-RU" sz="2200" baseline="0" dirty="0" smtClean="0">
                          <a:effectLst/>
                          <a:latin typeface="+mn-lt"/>
                        </a:rPr>
                        <a:t>  </a:t>
                      </a:r>
                      <a:r>
                        <a:rPr lang="ru-RU" sz="2200" dirty="0" smtClean="0">
                          <a:effectLst/>
                          <a:latin typeface="+mn-lt"/>
                        </a:rPr>
                        <a:t>Борьба</a:t>
                      </a:r>
                      <a:r>
                        <a:rPr lang="ru-RU" sz="2200" baseline="0" dirty="0" smtClean="0">
                          <a:effectLst/>
                          <a:latin typeface="+mn-lt"/>
                        </a:rPr>
                        <a:t> со </a:t>
                      </a:r>
                      <a:r>
                        <a:rPr lang="ru-RU" sz="2200" dirty="0" smtClean="0">
                          <a:effectLst/>
                          <a:latin typeface="+mn-lt"/>
                        </a:rPr>
                        <a:t>сговорами. </a:t>
                      </a:r>
                      <a:endParaRPr lang="ru-RU" sz="2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000" marR="72000" marT="72000" marB="72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85000"/>
                        </a:lnSpc>
                        <a:spcAft>
                          <a:spcPts val="0"/>
                        </a:spcAft>
                        <a:buNone/>
                        <a:tabLst>
                          <a:tab pos="533400" algn="l"/>
                        </a:tabLst>
                      </a:pPr>
                      <a:r>
                        <a:rPr lang="ru-RU" sz="2200" dirty="0" smtClean="0">
                          <a:effectLst/>
                          <a:latin typeface="+mn-lt"/>
                        </a:rPr>
                        <a:t>	Исключение </a:t>
                      </a:r>
                      <a:r>
                        <a:rPr lang="ru-RU" sz="2200" dirty="0">
                          <a:effectLst/>
                          <a:latin typeface="+mn-lt"/>
                        </a:rPr>
                        <a:t>в электронных аукционах </a:t>
                      </a:r>
                      <a:r>
                        <a:rPr lang="ru-RU" sz="2200" dirty="0" smtClean="0">
                          <a:effectLst/>
                          <a:latin typeface="+mn-lt"/>
                        </a:rPr>
                        <a:t>подачи первой части </a:t>
                      </a:r>
                      <a:r>
                        <a:rPr lang="ru-RU" sz="2200" dirty="0">
                          <a:effectLst/>
                          <a:latin typeface="+mn-lt"/>
                        </a:rPr>
                        <a:t>заявки. </a:t>
                      </a:r>
                      <a:r>
                        <a:rPr lang="ru-RU" sz="2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Автоматическая проверка </a:t>
                      </a:r>
                      <a:r>
                        <a:rPr lang="ru-RU" sz="2200" dirty="0" err="1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предквалификационных</a:t>
                      </a:r>
                      <a:r>
                        <a:rPr lang="ru-RU" sz="2200" baseline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требований.</a:t>
                      </a:r>
                      <a:endParaRPr lang="ru-RU" sz="2200" dirty="0" smtClean="0">
                        <a:effectLst/>
                        <a:latin typeface="+mn-lt"/>
                      </a:endParaRPr>
                    </a:p>
                  </a:txBody>
                  <a:tcPr marL="72000" marR="72000" marT="72000" marB="72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22015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 smtClean="0">
                          <a:effectLst/>
                          <a:latin typeface="+mn-lt"/>
                        </a:rPr>
                        <a:t>3</a:t>
                      </a:r>
                      <a:endParaRPr lang="ru-RU" sz="2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000" marR="72000" marT="72000" marB="72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85000"/>
                        </a:lnSpc>
                        <a:spcAft>
                          <a:spcPts val="0"/>
                        </a:spcAft>
                        <a:tabLst>
                          <a:tab pos="533400" algn="l"/>
                        </a:tabLst>
                      </a:pPr>
                      <a:r>
                        <a:rPr lang="ru-RU" sz="2200" dirty="0" smtClean="0">
                          <a:effectLst/>
                          <a:latin typeface="+mn-lt"/>
                        </a:rPr>
                        <a:t>	Банки</a:t>
                      </a:r>
                      <a:r>
                        <a:rPr lang="ru-RU" sz="2200" baseline="0" dirty="0" smtClean="0">
                          <a:effectLst/>
                          <a:latin typeface="+mn-lt"/>
                        </a:rPr>
                        <a:t> (держатели спец. счетов)</a:t>
                      </a:r>
                      <a:r>
                        <a:rPr lang="ru-RU" sz="220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ru-RU" sz="2200" dirty="0">
                          <a:effectLst/>
                          <a:latin typeface="+mn-lt"/>
                        </a:rPr>
                        <a:t>и </a:t>
                      </a:r>
                      <a:r>
                        <a:rPr lang="ru-RU" sz="2200" dirty="0" smtClean="0">
                          <a:effectLst/>
                          <a:latin typeface="+mn-lt"/>
                        </a:rPr>
                        <a:t>компания, обеспечивающая функционирование</a:t>
                      </a:r>
                      <a:r>
                        <a:rPr lang="ru-RU" sz="2200" baseline="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ru-RU" sz="2200" dirty="0" smtClean="0">
                          <a:effectLst/>
                          <a:latin typeface="+mn-lt"/>
                        </a:rPr>
                        <a:t>ЕИС, </a:t>
                      </a:r>
                      <a:r>
                        <a:rPr lang="ru-RU" sz="2200" dirty="0">
                          <a:effectLst/>
                          <a:latin typeface="+mn-lt"/>
                        </a:rPr>
                        <a:t>не являются субъектами контроля. </a:t>
                      </a:r>
                      <a:endParaRPr lang="ru-RU" sz="2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000" marR="72000" marT="72000" marB="72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85000"/>
                        </a:lnSpc>
                        <a:spcAft>
                          <a:spcPts val="0"/>
                        </a:spcAft>
                        <a:tabLst>
                          <a:tab pos="533400" algn="l"/>
                        </a:tabLst>
                      </a:pPr>
                      <a:r>
                        <a:rPr lang="ru-RU" sz="2200" dirty="0" smtClean="0">
                          <a:effectLst/>
                          <a:latin typeface="+mn-lt"/>
                        </a:rPr>
                        <a:t>	Расширить перечень субъектов контроля и введение ответственности.</a:t>
                      </a:r>
                      <a:endParaRPr lang="ru-RU" sz="2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000" marR="72000" marT="72000" marB="72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76175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 smtClean="0">
                          <a:effectLst/>
                          <a:latin typeface="+mn-lt"/>
                        </a:rPr>
                        <a:t>4</a:t>
                      </a:r>
                      <a:endParaRPr lang="ru-RU" sz="2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000" marR="72000" marT="72000" marB="72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85000"/>
                        </a:lnSpc>
                        <a:spcAft>
                          <a:spcPts val="0"/>
                        </a:spcAft>
                        <a:tabLst>
                          <a:tab pos="533400" algn="l"/>
                        </a:tabLst>
                      </a:pPr>
                      <a:r>
                        <a:rPr lang="ru-RU" sz="2200" dirty="0" smtClean="0">
                          <a:effectLst/>
                          <a:latin typeface="+mn-lt"/>
                        </a:rPr>
                        <a:t>	Установление в аукционной документации на строительство «ловушек» для формального отклонения участников. При</a:t>
                      </a:r>
                      <a:r>
                        <a:rPr lang="ru-RU" sz="2200" baseline="0" dirty="0" smtClean="0">
                          <a:effectLst/>
                          <a:latin typeface="+mn-lt"/>
                        </a:rPr>
                        <a:t> этом работы по строительству должны выполняться в строгом соответствии с ПСД.</a:t>
                      </a:r>
                      <a:endParaRPr lang="ru-RU" sz="2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000" marR="72000" marT="72000" marB="72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85000"/>
                        </a:lnSpc>
                        <a:spcAft>
                          <a:spcPts val="0"/>
                        </a:spcAft>
                        <a:tabLst>
                          <a:tab pos="533400" algn="l"/>
                        </a:tabLst>
                      </a:pPr>
                      <a:r>
                        <a:rPr lang="ru-RU" sz="2200" dirty="0" smtClean="0">
                          <a:effectLst/>
                          <a:latin typeface="+mn-lt"/>
                        </a:rPr>
                        <a:t>	Предусмотреть возможность участия</a:t>
                      </a:r>
                      <a:r>
                        <a:rPr lang="ru-RU" sz="2200" baseline="0" dirty="0" smtClean="0">
                          <a:effectLst/>
                          <a:latin typeface="+mn-lt"/>
                        </a:rPr>
                        <a:t> в </a:t>
                      </a:r>
                      <a:r>
                        <a:rPr lang="ru-RU" sz="2200" dirty="0" smtClean="0">
                          <a:effectLst/>
                          <a:latin typeface="+mn-lt"/>
                        </a:rPr>
                        <a:t>электронном аукционе</a:t>
                      </a:r>
                      <a:r>
                        <a:rPr lang="ru-RU" sz="2200" baseline="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ru-RU" sz="2200" dirty="0" smtClean="0">
                          <a:effectLst/>
                          <a:latin typeface="+mn-lt"/>
                        </a:rPr>
                        <a:t>путем подачи</a:t>
                      </a:r>
                      <a:r>
                        <a:rPr lang="ru-RU" sz="2200" baseline="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ru-RU" sz="2200" dirty="0" smtClean="0">
                          <a:effectLst/>
                          <a:latin typeface="+mn-lt"/>
                        </a:rPr>
                        <a:t>«согласия»</a:t>
                      </a:r>
                      <a:r>
                        <a:rPr lang="ru-RU" sz="2200" baseline="0" dirty="0" smtClean="0">
                          <a:effectLst/>
                          <a:latin typeface="+mn-lt"/>
                        </a:rPr>
                        <a:t> на исполнение контракта в соответствии с требованиями заказчика </a:t>
                      </a:r>
                      <a:r>
                        <a:rPr lang="ru-RU" sz="2200" baseline="0" smtClean="0">
                          <a:effectLst/>
                          <a:latin typeface="+mn-lt"/>
                        </a:rPr>
                        <a:t>и после автоматической проверки </a:t>
                      </a:r>
                      <a:r>
                        <a:rPr lang="ru-RU" sz="2200" baseline="0" dirty="0" err="1" smtClean="0">
                          <a:effectLst/>
                          <a:latin typeface="+mn-lt"/>
                        </a:rPr>
                        <a:t>предквалификационных</a:t>
                      </a:r>
                      <a:r>
                        <a:rPr lang="ru-RU" sz="2200" baseline="0" dirty="0" smtClean="0">
                          <a:effectLst/>
                          <a:latin typeface="+mn-lt"/>
                        </a:rPr>
                        <a:t> требований.</a:t>
                      </a:r>
                      <a:endParaRPr lang="ru-RU" sz="2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000" marR="72000" marT="72000" marB="72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224232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2" cstate="print"/>
          <a:srcRect l="13542" t="20884" r="3559" b="72932"/>
          <a:stretch/>
        </p:blipFill>
        <p:spPr>
          <a:xfrm>
            <a:off x="0" y="-3861"/>
            <a:ext cx="12192000" cy="518211"/>
          </a:xfrm>
          <a:prstGeom prst="rect">
            <a:avLst/>
          </a:prstGeom>
        </p:spPr>
      </p:pic>
      <p:sp>
        <p:nvSpPr>
          <p:cNvPr id="53" name="Text Box 2"/>
          <p:cNvSpPr txBox="1">
            <a:spLocks noChangeArrowheads="1"/>
          </p:cNvSpPr>
          <p:nvPr/>
        </p:nvSpPr>
        <p:spPr bwMode="auto">
          <a:xfrm>
            <a:off x="0" y="-85736"/>
            <a:ext cx="12198350" cy="68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>
              <a:lnSpc>
                <a:spcPct val="75000"/>
              </a:lnSpc>
              <a:buFont typeface="Arial" panose="020B0604020202020204" pitchFamily="34" charset="0"/>
              <a:buNone/>
              <a:defRPr/>
            </a:pPr>
            <a:r>
              <a:rPr lang="ru-RU" altLang="en-US" sz="2400" b="1" dirty="0" smtClean="0">
                <a:solidFill>
                  <a:schemeClr val="bg1"/>
                </a:solidFill>
                <a:effectLst>
                  <a:outerShdw dist="63500" dir="2400000" algn="tl">
                    <a:schemeClr val="tx1"/>
                  </a:outerShdw>
                </a:effectLst>
                <a:cs typeface="Arial" pitchFamily="34" charset="0"/>
              </a:rPr>
              <a:t>Предложения по совершенствованию законодательства</a:t>
            </a:r>
            <a:endParaRPr lang="ru-RU" altLang="en-US" sz="2400" b="1" dirty="0">
              <a:solidFill>
                <a:schemeClr val="bg1"/>
              </a:solidFill>
              <a:effectLst>
                <a:outerShdw dist="63500" dir="2400000" algn="tl">
                  <a:schemeClr val="tx1"/>
                </a:outerShdw>
              </a:effectLst>
              <a:cs typeface="Arial" pitchFamily="34" charset="0"/>
            </a:endParaRPr>
          </a:p>
        </p:txBody>
      </p:sp>
      <p:sp>
        <p:nvSpPr>
          <p:cNvPr id="8" name="AutoShape 10" descr="http://zakupki.gov.ru/epz/main/public/img/header/emblem.sv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7621738"/>
              </p:ext>
            </p:extLst>
          </p:nvPr>
        </p:nvGraphicFramePr>
        <p:xfrm>
          <a:off x="0" y="514350"/>
          <a:ext cx="12182475" cy="6254750"/>
        </p:xfrm>
        <a:graphic>
          <a:graphicData uri="http://schemas.openxmlformats.org/drawingml/2006/table">
            <a:tbl>
              <a:tblPr firstRow="1" firstCol="1" bandRow="1">
                <a:tableStyleId>{69012ECD-51FC-41F1-AA8D-1B2483CD663E}</a:tableStyleId>
              </a:tblPr>
              <a:tblGrid>
                <a:gridCol w="2921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64424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24613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28575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00" dirty="0">
                          <a:effectLst/>
                        </a:rPr>
                        <a:t>п/н</a:t>
                      </a:r>
                      <a:endParaRPr lang="ru-RU" sz="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000" marR="72000" marT="72000" marB="72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Проблема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000" marR="72000" marT="72000" marB="72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Варианты 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</a:rPr>
                        <a:t>решений  для обсуждения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000" marR="72000" marT="72000" marB="72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4935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 smtClean="0">
                          <a:effectLst/>
                          <a:latin typeface="+mn-lt"/>
                        </a:rPr>
                        <a:t>5</a:t>
                      </a:r>
                      <a:endParaRPr lang="ru-RU" sz="2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000" marR="72000" marT="72000" marB="72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85000"/>
                        </a:lnSpc>
                        <a:spcAft>
                          <a:spcPts val="0"/>
                        </a:spcAft>
                        <a:tabLst>
                          <a:tab pos="533400" algn="l"/>
                        </a:tabLst>
                      </a:pPr>
                      <a:r>
                        <a:rPr lang="ru-RU" sz="2200" dirty="0" smtClean="0">
                          <a:effectLst/>
                          <a:latin typeface="+mn-lt"/>
                        </a:rPr>
                        <a:t>	В</a:t>
                      </a:r>
                      <a:r>
                        <a:rPr lang="ru-RU" sz="2200" baseline="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ru-RU" sz="2200" b="0" u="non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среднем 60% </a:t>
                      </a:r>
                      <a:r>
                        <a:rPr lang="ru-RU" sz="2200" baseline="0" dirty="0" smtClean="0">
                          <a:effectLst/>
                          <a:latin typeface="+mn-lt"/>
                        </a:rPr>
                        <a:t>жалоб </a:t>
                      </a:r>
                      <a:r>
                        <a:rPr lang="ru-RU" sz="2200" dirty="0" smtClean="0">
                          <a:effectLst/>
                          <a:latin typeface="+mn-lt"/>
                        </a:rPr>
                        <a:t>признается</a:t>
                      </a:r>
                      <a:r>
                        <a:rPr lang="ru-RU" sz="2200" baseline="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ru-RU" sz="2200" dirty="0" smtClean="0">
                          <a:effectLst/>
                          <a:latin typeface="+mn-lt"/>
                        </a:rPr>
                        <a:t>необоснованными.</a:t>
                      </a:r>
                      <a:r>
                        <a:rPr lang="ru-RU" sz="2200" baseline="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ru-RU" sz="2200" dirty="0" smtClean="0">
                          <a:effectLst/>
                          <a:latin typeface="+mn-lt"/>
                        </a:rPr>
                        <a:t>Появление «</a:t>
                      </a:r>
                      <a:r>
                        <a:rPr lang="ru-RU" sz="2200" dirty="0" err="1" smtClean="0">
                          <a:effectLst/>
                          <a:latin typeface="+mn-lt"/>
                        </a:rPr>
                        <a:t>профес-сиональных</a:t>
                      </a:r>
                      <a:r>
                        <a:rPr lang="ru-RU" sz="2200" dirty="0" smtClean="0">
                          <a:effectLst/>
                          <a:latin typeface="+mn-lt"/>
                        </a:rPr>
                        <a:t> жалобщиков».</a:t>
                      </a:r>
                      <a:endParaRPr lang="ru-RU" sz="220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000" marR="72000" marT="72000" marB="72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85000"/>
                        </a:lnSpc>
                        <a:spcAft>
                          <a:spcPts val="0"/>
                        </a:spcAft>
                        <a:tabLst>
                          <a:tab pos="533400" algn="l"/>
                        </a:tabLst>
                      </a:pPr>
                      <a:r>
                        <a:rPr lang="ru-RU" sz="2200" dirty="0" smtClean="0">
                          <a:effectLst/>
                          <a:latin typeface="+mn-lt"/>
                        </a:rPr>
                        <a:t>	Рассмотреть вопрос введения финансового</a:t>
                      </a:r>
                      <a:r>
                        <a:rPr lang="ru-RU" sz="2200" baseline="0" dirty="0" smtClean="0">
                          <a:effectLst/>
                          <a:latin typeface="+mn-lt"/>
                        </a:rPr>
                        <a:t> обеспечения, взыскиваемого при </a:t>
                      </a:r>
                      <a:r>
                        <a:rPr lang="ru-RU" sz="2200" dirty="0" smtClean="0">
                          <a:effectLst/>
                          <a:latin typeface="+mn-lt"/>
                        </a:rPr>
                        <a:t>признании </a:t>
                      </a:r>
                      <a:r>
                        <a:rPr lang="ru-RU" sz="2200" baseline="0" dirty="0" smtClean="0">
                          <a:effectLst/>
                          <a:latin typeface="+mn-lt"/>
                        </a:rPr>
                        <a:t>жалобы </a:t>
                      </a:r>
                      <a:r>
                        <a:rPr lang="ru-RU" sz="2200" dirty="0" smtClean="0">
                          <a:effectLst/>
                          <a:latin typeface="+mn-lt"/>
                        </a:rPr>
                        <a:t>необоснованной.</a:t>
                      </a:r>
                      <a:endParaRPr lang="ru-RU" sz="2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000" marR="72000" marT="72000" marB="72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76126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 smtClean="0">
                          <a:effectLst/>
                          <a:latin typeface="+mn-lt"/>
                        </a:rPr>
                        <a:t>6</a:t>
                      </a:r>
                      <a:endParaRPr lang="ru-RU" sz="2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000" marR="72000" marT="72000" marB="72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85000"/>
                        </a:lnSpc>
                        <a:spcAft>
                          <a:spcPts val="0"/>
                        </a:spcAft>
                        <a:tabLst>
                          <a:tab pos="533400" algn="l"/>
                        </a:tabLst>
                      </a:pPr>
                      <a:r>
                        <a:rPr lang="ru-RU" sz="2200" dirty="0" smtClean="0">
                          <a:effectLst/>
                          <a:latin typeface="+mn-lt"/>
                        </a:rPr>
                        <a:t>	Расторжение</a:t>
                      </a:r>
                      <a:r>
                        <a:rPr lang="ru-RU" sz="2200" baseline="0" dirty="0" smtClean="0">
                          <a:effectLst/>
                          <a:latin typeface="+mn-lt"/>
                        </a:rPr>
                        <a:t> контракта  заказчиками без предоставления предпринимателям возможности защиты своих прав.  </a:t>
                      </a:r>
                    </a:p>
                    <a:p>
                      <a:pPr algn="just">
                        <a:lnSpc>
                          <a:spcPct val="85000"/>
                        </a:lnSpc>
                        <a:spcAft>
                          <a:spcPts val="0"/>
                        </a:spcAft>
                        <a:tabLst/>
                      </a:pPr>
                      <a:r>
                        <a:rPr lang="ru-RU" sz="2200" smtClean="0">
                          <a:effectLst/>
                          <a:latin typeface="+mn-lt"/>
                        </a:rPr>
                        <a:t> «Потеря» контракта и взыскание с предпринимателей обеспечения исполнения контракта осуществляется в случае одностороннего расторжения контракта заказчиком даже при признании компании добросовестной при рассмотрении вопроса о ее включении в реестр недобросовестных поставщиков (РНП).  </a:t>
                      </a:r>
                      <a:endParaRPr lang="ru-RU" sz="2200" dirty="0" smtClean="0">
                        <a:effectLst/>
                        <a:latin typeface="+mn-lt"/>
                      </a:endParaRPr>
                    </a:p>
                  </a:txBody>
                  <a:tcPr marL="72000" marR="72000" marT="72000" marB="72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33400" algn="l"/>
                        </a:tabLst>
                        <a:defRPr/>
                      </a:pPr>
                      <a:r>
                        <a:rPr lang="ru-RU" sz="2200" dirty="0" smtClean="0">
                          <a:effectLst/>
                          <a:latin typeface="+mn-lt"/>
                        </a:rPr>
                        <a:t>	Предоставление исполнителю</a:t>
                      </a:r>
                      <a:r>
                        <a:rPr lang="ru-RU" sz="2200" baseline="0" dirty="0" smtClean="0">
                          <a:effectLst/>
                          <a:latin typeface="+mn-lt"/>
                        </a:rPr>
                        <a:t> контракта возможности защиты своих прав путем синхронизации вступления в силу решения об  одностороннем расторжении контракта с решением о включении компании в РНП. </a:t>
                      </a:r>
                      <a:endParaRPr lang="ru-RU" sz="2200" dirty="0" smtClean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85000"/>
                        </a:lnSpc>
                        <a:spcAft>
                          <a:spcPts val="0"/>
                        </a:spcAft>
                        <a:tabLst>
                          <a:tab pos="533400" algn="l"/>
                        </a:tabLst>
                      </a:pPr>
                      <a:r>
                        <a:rPr lang="ru-RU" sz="2200" dirty="0" smtClean="0">
                          <a:effectLst/>
                          <a:latin typeface="+mn-lt"/>
                        </a:rPr>
                        <a:t/>
                      </a:r>
                      <a:br>
                        <a:rPr lang="ru-RU" sz="2200" dirty="0" smtClean="0">
                          <a:effectLst/>
                          <a:latin typeface="+mn-lt"/>
                        </a:rPr>
                      </a:br>
                      <a:r>
                        <a:rPr lang="ru-RU" sz="2200" dirty="0" smtClean="0">
                          <a:effectLst/>
                          <a:latin typeface="+mn-lt"/>
                        </a:rPr>
                        <a:t>	Предусмотреть </a:t>
                      </a:r>
                      <a:r>
                        <a:rPr lang="ru-RU" sz="2200" dirty="0">
                          <a:effectLst/>
                          <a:latin typeface="+mn-lt"/>
                        </a:rPr>
                        <a:t>«потерю» обеспечения исполнения </a:t>
                      </a:r>
                      <a:r>
                        <a:rPr lang="ru-RU" sz="2200" dirty="0" smtClean="0">
                          <a:effectLst/>
                          <a:latin typeface="+mn-lt"/>
                        </a:rPr>
                        <a:t>контракта </a:t>
                      </a:r>
                      <a:r>
                        <a:rPr lang="ru-RU" sz="2200" dirty="0">
                          <a:effectLst/>
                          <a:latin typeface="+mn-lt"/>
                        </a:rPr>
                        <a:t>участником закупки в случае одностороннего расторжения с ним контракта </a:t>
                      </a:r>
                      <a:r>
                        <a:rPr lang="ru-RU" sz="2200" dirty="0" smtClean="0">
                          <a:effectLst/>
                          <a:latin typeface="+mn-lt"/>
                        </a:rPr>
                        <a:t>только при </a:t>
                      </a:r>
                      <a:r>
                        <a:rPr lang="ru-RU" sz="2200" dirty="0">
                          <a:effectLst/>
                          <a:latin typeface="+mn-lt"/>
                        </a:rPr>
                        <a:t>включении компании в </a:t>
                      </a:r>
                      <a:r>
                        <a:rPr lang="ru-RU" sz="2200" dirty="0" smtClean="0">
                          <a:effectLst/>
                          <a:latin typeface="+mn-lt"/>
                        </a:rPr>
                        <a:t>РНП. </a:t>
                      </a:r>
                      <a:br>
                        <a:rPr lang="ru-RU" sz="2200" dirty="0" smtClean="0">
                          <a:effectLst/>
                          <a:latin typeface="+mn-lt"/>
                        </a:rPr>
                      </a:br>
                      <a:endParaRPr lang="ru-RU" sz="2200" dirty="0" smtClean="0">
                        <a:effectLst/>
                        <a:latin typeface="+mn-lt"/>
                      </a:endParaRPr>
                    </a:p>
                    <a:p>
                      <a:pPr algn="just">
                        <a:lnSpc>
                          <a:spcPct val="85000"/>
                        </a:lnSpc>
                        <a:spcAft>
                          <a:spcPts val="0"/>
                        </a:spcAft>
                        <a:tabLst>
                          <a:tab pos="533400" algn="l"/>
                        </a:tabLst>
                      </a:pPr>
                      <a:r>
                        <a:rPr lang="ru-RU" sz="2200" dirty="0" smtClean="0">
                          <a:effectLst/>
                          <a:latin typeface="+mn-lt"/>
                        </a:rPr>
                        <a:t>	При</a:t>
                      </a:r>
                      <a:r>
                        <a:rPr lang="ru-RU" sz="2200" baseline="0" dirty="0" smtClean="0">
                          <a:effectLst/>
                          <a:latin typeface="+mn-lt"/>
                        </a:rPr>
                        <a:t> этом у участника остается право урегулировать претензионные разногласия с заказчиком до момента расторжения контракта.</a:t>
                      </a:r>
                      <a:endParaRPr lang="ru-RU" sz="2200" dirty="0">
                        <a:effectLst/>
                        <a:latin typeface="+mn-lt"/>
                      </a:endParaRPr>
                    </a:p>
                  </a:txBody>
                  <a:tcPr marL="72000" marR="72000" marT="72000" marB="72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557843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610</TotalTime>
  <Words>222</Words>
  <Application>Microsoft Office PowerPoint</Application>
  <PresentationFormat>Произвольный</PresentationFormat>
  <Paragraphs>63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Карданов Сосланбек Казбекович</dc:creator>
  <cp:lastModifiedBy>pashieva</cp:lastModifiedBy>
  <cp:revision>81</cp:revision>
  <dcterms:created xsi:type="dcterms:W3CDTF">2019-01-15T11:09:52Z</dcterms:created>
  <dcterms:modified xsi:type="dcterms:W3CDTF">2019-03-17T21:04:37Z</dcterms:modified>
</cp:coreProperties>
</file>