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6" r:id="rId6"/>
    <p:sldId id="278" r:id="rId7"/>
    <p:sldId id="279" r:id="rId8"/>
    <p:sldId id="267" r:id="rId9"/>
    <p:sldId id="268" r:id="rId10"/>
    <p:sldId id="285" r:id="rId11"/>
    <p:sldId id="269" r:id="rId12"/>
    <p:sldId id="280" r:id="rId13"/>
    <p:sldId id="270" r:id="rId14"/>
    <p:sldId id="272" r:id="rId15"/>
    <p:sldId id="271" r:id="rId16"/>
    <p:sldId id="273" r:id="rId17"/>
    <p:sldId id="281" r:id="rId18"/>
    <p:sldId id="282" r:id="rId19"/>
    <p:sldId id="283" r:id="rId20"/>
    <p:sldId id="284" r:id="rId21"/>
    <p:sldId id="274" r:id="rId22"/>
    <p:sldId id="275" r:id="rId23"/>
    <p:sldId id="276" r:id="rId24"/>
    <p:sldId id="277" r:id="rId2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Контрактная  системе в сфере закупок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План-график на 2018 год</a:t>
            </a:r>
          </a:p>
          <a:p>
            <a:endParaRPr lang="ru-RU" dirty="0">
              <a:solidFill>
                <a:srgbClr val="92D050"/>
              </a:solidFill>
            </a:endParaRPr>
          </a:p>
          <a:p>
            <a:r>
              <a:rPr lang="ru-RU" dirty="0" smtClean="0">
                <a:solidFill>
                  <a:srgbClr val="92D050"/>
                </a:solidFill>
              </a:rPr>
              <a:t>Ответы на вопросы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4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Таким образом, в случае, если в соответствии с Законом о контрактной системе не предусмотрено размещение извещения об осуществлении закупки, внесение изменений в план-график закупок по каждому объекту закупки осуществляется не позднее чем за 10 дней до даты заключения контракта (Минфин России от 16 июня 2017 г. N 24-01-10/37715)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728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5"/>
                </a:solidFill>
              </a:rPr>
              <a:t>В </a:t>
            </a:r>
            <a:r>
              <a:rPr lang="ru-RU" sz="2000" b="1" dirty="0">
                <a:solidFill>
                  <a:schemeClr val="accent5"/>
                </a:solidFill>
              </a:rPr>
              <a:t>силу п. 11 Правил № </a:t>
            </a:r>
            <a:r>
              <a:rPr lang="ru-RU" sz="2000" b="1" dirty="0" smtClean="0">
                <a:solidFill>
                  <a:schemeClr val="accent5"/>
                </a:solidFill>
              </a:rPr>
              <a:t>553, п. 13 Правил № 554 </a:t>
            </a:r>
            <a:r>
              <a:rPr lang="ru-RU" sz="2000" b="1" dirty="0">
                <a:solidFill>
                  <a:schemeClr val="accent5"/>
                </a:solidFill>
              </a:rPr>
              <a:t>утвержденный план-график закупок должен содержать </a:t>
            </a:r>
            <a:r>
              <a:rPr lang="ru-RU" sz="2000" b="1" dirty="0" smtClean="0">
                <a:solidFill>
                  <a:schemeClr val="accent5"/>
                </a:solidFill>
              </a:rPr>
              <a:t>приложения </a:t>
            </a:r>
            <a:r>
              <a:rPr lang="ru-RU" sz="2000" b="1" dirty="0">
                <a:solidFill>
                  <a:schemeClr val="accent5"/>
                </a:solidFill>
              </a:rPr>
              <a:t>включающие обоснования по каждому объекту закупки, подготовленные в порядке, установленном Правительством РФ в соответствии с ч. 7 ст. 18 Закона о контрактной системе, в том числе обоснования: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9800" dirty="0" smtClean="0"/>
              <a:t> </a:t>
            </a:r>
            <a:r>
              <a:rPr lang="ru-RU" sz="11200" dirty="0" smtClean="0"/>
              <a:t>1.  </a:t>
            </a:r>
            <a:r>
              <a:rPr lang="ru-RU" sz="11200" dirty="0"/>
              <a:t>Н</a:t>
            </a:r>
            <a:r>
              <a:rPr lang="ru-RU" sz="11200" dirty="0" smtClean="0"/>
              <a:t>ачальной </a:t>
            </a:r>
            <a:r>
              <a:rPr lang="ru-RU" sz="11200" dirty="0"/>
              <a:t>(максимальной) цены контракта или цены контракта, заключаемого с единственным поставщиком (подрядчиком, исполнителем), определяемой в соответствии со ст. 22 Закона о контрактной системе. </a:t>
            </a:r>
            <a:endParaRPr lang="ru-RU" sz="11200" dirty="0" smtClean="0"/>
          </a:p>
          <a:p>
            <a:r>
              <a:rPr lang="ru-RU" sz="11200" dirty="0" smtClean="0">
                <a:solidFill>
                  <a:srgbClr val="00B0F0"/>
                </a:solidFill>
              </a:rPr>
              <a:t>При </a:t>
            </a:r>
            <a:r>
              <a:rPr lang="ru-RU" sz="11200" dirty="0">
                <a:solidFill>
                  <a:srgbClr val="00B0F0"/>
                </a:solidFill>
              </a:rPr>
              <a:t>этом в силу внесенных Постановлением Правительства РФ № 73 изменений здесь же необходимо указывать включенные в объект закупки количество и единицы измерения товаров, работ, услуг (при наличии). Данная норма начнет применяться 01.01.2018;</a:t>
            </a:r>
          </a:p>
          <a:p>
            <a:pPr marL="0" indent="0">
              <a:buNone/>
            </a:pPr>
            <a:r>
              <a:rPr lang="ru-RU" sz="11200" dirty="0" smtClean="0"/>
              <a:t>  </a:t>
            </a: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151083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2. Способа </a:t>
            </a:r>
            <a:r>
              <a:rPr lang="ru-RU" dirty="0"/>
              <a:t>определения поставщика (подрядчика, исполнителя) в соответствии с гл. 3 Закона о контрактной системе с учетом дополнительных требований к участникам закупки (при наличии таковых), установленных согласно ч. 2 ст. 31 данного закона.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Очень важно</a:t>
            </a:r>
          </a:p>
          <a:p>
            <a:r>
              <a:rPr lang="ru-RU" dirty="0">
                <a:solidFill>
                  <a:srgbClr val="FF0000"/>
                </a:solidFill>
              </a:rPr>
              <a:t>Если НМЦК не обоснована или обоснована неправильно, ответственному должностному лицу грозит штраф от 20 тыс. до 50 тыс. руб. (ч. 1 ст. 7.29.3 КоАП РФ).</a:t>
            </a:r>
          </a:p>
          <a:p>
            <a:r>
              <a:rPr lang="ru-RU" dirty="0">
                <a:solidFill>
                  <a:srgbClr val="FF0000"/>
                </a:solidFill>
              </a:rPr>
              <a:t>В случае когда нарушены порядок или форма обоснования НМЦК, штраф составит 10 тыс. руб. (ч. 2 ст. 7.29.3 КоАП РФ)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3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5"/>
                </a:solidFill>
              </a:rPr>
              <a:t>Как обосновать закупки, планируемые в упрощенном порядке</a:t>
            </a:r>
            <a:r>
              <a:rPr lang="ru-RU" sz="3200" dirty="0">
                <a:solidFill>
                  <a:schemeClr val="accent5"/>
                </a:solidFill>
              </a:rPr>
              <a:t/>
            </a:r>
            <a:br>
              <a:rPr lang="ru-RU" sz="3200" dirty="0">
                <a:solidFill>
                  <a:schemeClr val="accent5"/>
                </a:solidFill>
              </a:rPr>
            </a:br>
            <a:endParaRPr lang="ru-RU" sz="32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закупок у единственного поставщика, осуществляемых в соответствии с п. п. 4, 5, 26, 33 ч. 1 ст. 93 Закона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 (</a:t>
            </a:r>
            <a:r>
              <a:rPr lang="ru-RU" sz="2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процедур с определённым размером до 100 000 или 400 000 руб., </a:t>
            </a:r>
            <a:r>
              <a:rPr lang="ru-RU" sz="2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преподавательских </a:t>
            </a:r>
            <a:r>
              <a:rPr lang="ru-RU" sz="2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услуг, услуг </a:t>
            </a:r>
            <a:r>
              <a:rPr lang="ru-RU" sz="2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гида, направления </a:t>
            </a:r>
            <a:r>
              <a:rPr lang="ru-RU" sz="2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командировку)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должен обосновать общий объем средств на их проведение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(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6 Правил,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Постановлением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05.06.2015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555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закупок, осуществляемых в соответствии с пунктами 4, 5, 26 и 33 части 1 статьи 93 </a:t>
            </a:r>
            <a:r>
              <a:rPr lang="ru-RU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44-ФЗ 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обоснованию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годовой объем указанных закупок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7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 </a:t>
            </a:r>
            <a:r>
              <a:rPr lang="ru-RU" sz="2000" dirty="0" smtClean="0"/>
              <a:t>ФОРМА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       </a:t>
            </a:r>
            <a:r>
              <a:rPr lang="ru-RU" sz="1800" dirty="0"/>
              <a:t>обоснования закупок товаров, работ и услуг для обеспечения</a:t>
            </a:r>
            <a:br>
              <a:rPr lang="ru-RU" sz="1800" dirty="0"/>
            </a:br>
            <a:r>
              <a:rPr lang="ru-RU" sz="1800" dirty="0"/>
              <a:t>           государственных и муниципальных нужд при формировании</a:t>
            </a:r>
            <a:br>
              <a:rPr lang="ru-RU" sz="1800" dirty="0"/>
            </a:br>
            <a:r>
              <a:rPr lang="ru-RU" sz="1800" dirty="0"/>
              <a:t>                    и утверждении плана-графика закупок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2741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457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ru-RU" sz="2000" dirty="0"/>
              <a:t>В форме нет столбцов для данной информации.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00B050"/>
                </a:solidFill>
              </a:rPr>
              <a:t>Полагаем</a:t>
            </a:r>
            <a:r>
              <a:rPr lang="ru-RU" sz="2000" dirty="0">
                <a:solidFill>
                  <a:srgbClr val="00B050"/>
                </a:solidFill>
              </a:rPr>
              <a:t>, что для сведений об общем объеме финансирования можно использовать столбец 4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Привести обоснование объема можно в столбце 7 с учетом рекомендаций Минэкономразвития России (</a:t>
            </a:r>
            <a:r>
              <a:rPr lang="ru-RU" sz="2000" b="1" dirty="0">
                <a:solidFill>
                  <a:srgbClr val="FF0000"/>
                </a:solidFill>
              </a:rPr>
              <a:t>Письмо от 26.10.2016 N Д28и-2944</a:t>
            </a:r>
            <a:r>
              <a:rPr lang="ru-RU" sz="2000" dirty="0"/>
              <a:t>): </a:t>
            </a:r>
            <a:r>
              <a:rPr lang="ru-RU" sz="2000" dirty="0" smtClean="0"/>
              <a:t>Столбцы 3, </a:t>
            </a:r>
            <a:r>
              <a:rPr lang="ru-RU" sz="2000" dirty="0"/>
              <a:t>5, 6, 9, 10 заполнять не нужно.</a:t>
            </a:r>
          </a:p>
          <a:p>
            <a:endParaRPr lang="ru-RU" sz="2000" dirty="0"/>
          </a:p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10583"/>
              </p:ext>
            </p:extLst>
          </p:nvPr>
        </p:nvGraphicFramePr>
        <p:xfrm>
          <a:off x="539552" y="2420888"/>
          <a:ext cx="835292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04913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закупки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столбца 7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64162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Закупки до 100 или 400 тыс. руб. (п. п. 4, 5 ч. 1 ст. 93 Закона N 44-ФЗ)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 о том, что объем данных закупок соответствует ограничениям, установленным Законом N 44-ФЗ</a:t>
                      </a:r>
                      <a:endParaRPr lang="ru-RU" dirty="0"/>
                    </a:p>
                  </a:txBody>
                  <a:tcPr/>
                </a:tc>
              </a:tr>
              <a:tr h="112341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в командировку, участие в культурных мероприятиях (п. 26 ч. 1 ст. 93 Закона N 44-ФЗ)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Информация об утвержденном плане командировок, о мероприятиях, на участие в которых получены приглашения</a:t>
                      </a:r>
                      <a:endParaRPr lang="ru-RU" dirty="0"/>
                    </a:p>
                  </a:txBody>
                  <a:tcPr/>
                </a:tc>
              </a:tr>
              <a:tr h="1123410"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Оказание преподавательских услуг, услуг гида (п. 33 ч. 1 ст. 93 Закона N 44-ФЗ)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Сведения о запланированных образовательных и экскурсионных мероприятиях и объеме услуг (в часах)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48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каких случаях меняется план-график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544616"/>
          </a:xfrm>
        </p:spPr>
        <p:txBody>
          <a:bodyPr>
            <a:normAutofit fontScale="32500" lnSpcReduction="20000"/>
          </a:bodyPr>
          <a:lstStyle/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Изменить план-график потребуется, чтобы:</a:t>
            </a:r>
          </a:p>
          <a:p>
            <a:r>
              <a:rPr lang="ru-RU" sz="8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была включена новая закупка либо новые сведения о ранее запланированной закупке, в том числе об ее отмене (ч. 1, 11, 12 ст. 21 Закона N 44-ФЗ);</a:t>
            </a:r>
          </a:p>
          <a:p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нформация </a:t>
            </a:r>
            <a:r>
              <a:rPr lang="ru-RU" sz="8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закупке в плане-графике соответствовала изменениям в плане закупок (ч. 13 ст. 21 Закона N 44-ФЗ).</a:t>
            </a:r>
          </a:p>
          <a:p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Обстоятельства, из-за которых заказчик принимает решение изменить план-график, могут быть любыми (п. 8 Правил, утвержденных Постановлением Правительства РФ от 05.06.2015 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553,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10 Требований, утвержденных Постановлением Правительства РФ от 05.06.2015 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554)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1812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изменения не внести, то должностное лицо могут оштрафовать, в частности, за следующие нарушения:</a:t>
            </a:r>
          </a:p>
          <a:p>
            <a:r>
              <a:rPr lang="ru-RU" dirty="0"/>
              <a:t>- размещение извещения о закупке, не предусмотренной планом-графиком, - </a:t>
            </a:r>
            <a:r>
              <a:rPr lang="ru-RU" dirty="0">
                <a:solidFill>
                  <a:srgbClr val="FF0000"/>
                </a:solidFill>
              </a:rPr>
              <a:t>30 тыс. руб</a:t>
            </a:r>
            <a:r>
              <a:rPr lang="ru-RU" dirty="0"/>
              <a:t>.;  размещение извещения, которое не соответствует сведениям о закупке в плане-графике, - </a:t>
            </a:r>
            <a:r>
              <a:rPr lang="ru-RU" dirty="0">
                <a:solidFill>
                  <a:srgbClr val="FF0000"/>
                </a:solidFill>
              </a:rPr>
              <a:t>15 тыс. руб.</a:t>
            </a:r>
          </a:p>
          <a:p>
            <a:r>
              <a:rPr lang="ru-RU" dirty="0">
                <a:solidFill>
                  <a:schemeClr val="accent2"/>
                </a:solidFill>
              </a:rPr>
              <a:t>Например, в плане-графике указано, что электронный аукцион запланирован только для СМП и СОНКО. Если заказчик разместит в ЕИС извещение и документацию без такого условия, должностное лицо оштрафуют</a:t>
            </a:r>
            <a:r>
              <a:rPr lang="ru-RU" dirty="0">
                <a:solidFill>
                  <a:srgbClr val="FF0000"/>
                </a:solidFill>
              </a:rPr>
              <a:t> на 15 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62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Сроки размещения плана закупок по 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Закону 223- </a:t>
            </a:r>
            <a:r>
              <a:rPr lang="ru-RU" sz="3200" dirty="0">
                <a:solidFill>
                  <a:srgbClr val="00B050"/>
                </a:solidFill>
              </a:rPr>
              <a:t>ФЗ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Обязанность формировать, утверждать и размещать его в ЕИС определена ч. 2 ст. 4 223-ФЗ, а также Постановлением Правительства РФ от 17.09.2012 № 932. Утверждению подлежит единый электронный документ с возможностью его сохранения другими пользователями, а также с возможностью поиска и копирования любой части текста.</a:t>
            </a:r>
          </a:p>
          <a:p>
            <a:r>
              <a:rPr lang="ru-RU" dirty="0"/>
              <a:t>Публикация в ЕИС осуществляется в течение 10 календарных дней с даты утверждения, но не позднее 31 декабря текущего календарного года (Постановление от 10 сентября 2012 г. № 908)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58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Ответственность за нарушение сроков публикации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	Для заказчиков контрактной системы — наложение административного штрафа на должностных лиц в размере от 5 000 до 30 000 рублей (Ст. 7.29.3 КоАП).</a:t>
            </a:r>
          </a:p>
          <a:p>
            <a:r>
              <a:rPr lang="ru-RU" dirty="0"/>
              <a:t>2.	Для отдельных видов юридических лиц — на должностное лицо в размере от 2 000 до 5 000 рублей.</a:t>
            </a:r>
          </a:p>
          <a:p>
            <a:r>
              <a:rPr lang="ru-RU" dirty="0"/>
              <a:t>3.	Для юридических лиц — от 10 000 до 30 000 рублей (Ст.7.32.3 КоАП).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93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Заказчику важно знать, как заполнить план график на 2018 год правильно. Ведь за ошибки в составлении или за нарушение сроков публикации документа в ЕИС ему грозят большие штрафы. </a:t>
            </a:r>
          </a:p>
          <a:p>
            <a:r>
              <a:rPr lang="ru-RU" dirty="0" smtClean="0"/>
              <a:t>Процесс </a:t>
            </a:r>
            <a:r>
              <a:rPr lang="ru-RU" dirty="0"/>
              <a:t>составления документов планирования закупок заказчиков, которые работают по 44-ФЗ, заключается в том числе и в правильном оформлении плана заказов и плана-графика. Форма достаточно сложная и объемная. Когда-то она состояла из 14 столбцов, а теперь работникам контрактной службы или контрактным управляющим нужно заполнить 32 или 33 в зависимости от типа заказчика.</a:t>
            </a:r>
          </a:p>
          <a:p>
            <a:r>
              <a:rPr lang="ru-RU" dirty="0"/>
              <a:t>Формы плана графика, утвержденные на 2018 год, выглядят так.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20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При этом 223-ФЗ предусматривает отсутствие ответственности заказчика, если просрочка вызвана длительными (более одного рабочего дня) техническими неполадками в ЕИС, при условии, что информация по плановому документу опубликована на сайте заказчика в установленный законом период, а в ЕИС — в течение одного рабочего дня после устранения неполадок (ч. 13 ст. 4 Закона 223-ФЗ).</a:t>
            </a:r>
          </a:p>
        </p:txBody>
      </p:sp>
    </p:spTree>
    <p:extLst>
      <p:ext uri="{BB962C8B-B14F-4D97-AF65-F5344CB8AC3E}">
        <p14:creationId xmlns:p14="http://schemas.microsoft.com/office/powerpoint/2010/main" val="53485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Вопросы и ответы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5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КАК ОПРЕДЕЛЯЕТСЯ СОВОКУПНЫЙ ГОДОВОЙ ОБЪЕМ ЗАКУПОК</a:t>
            </a:r>
            <a:br>
              <a:rPr lang="ru-RU" sz="2400" dirty="0">
                <a:solidFill>
                  <a:schemeClr val="accent1"/>
                </a:solidFill>
              </a:rPr>
            </a:br>
            <a:r>
              <a:rPr lang="ru-RU" sz="2400" dirty="0">
                <a:solidFill>
                  <a:schemeClr val="accent1"/>
                </a:solidFill>
              </a:rPr>
              <a:t>ПО ЗАКОНУ N 44-ФЗ И В КАКИХ СЛУЧАЯХ ОН </a:t>
            </a:r>
            <a:r>
              <a:rPr lang="ru-RU" sz="2400" dirty="0" smtClean="0">
                <a:solidFill>
                  <a:schemeClr val="accent1"/>
                </a:solidFill>
              </a:rPr>
              <a:t>ИСПОЛЬЗУЕТСЯ</a:t>
            </a:r>
            <a:r>
              <a:rPr lang="ru-RU" sz="2400" dirty="0">
                <a:solidFill>
                  <a:schemeClr val="accent1"/>
                </a:solidFill>
              </a:rPr>
              <a:t/>
            </a:r>
            <a:br>
              <a:rPr lang="ru-RU" sz="2400" dirty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Совокупный годовой объем закупок (СГОЗ) - это средства, предназначенные для оплаты в течение года товаров (работ, услуг), которые закупаются в соответствии с Законом N 44-ФЗ, в том числе по контрактам прошлых лет.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Определяя СГОЗ, нужно обратить внимание на то, что в этот показатель включаются и средства на оплату контрактов по Закону N 44-ФЗ, заключенных до начала соответствующего года (п. 16 ст. 3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Закона № 44-ФЗ).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Аналогичной позиции придерживается Минфин России.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0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sz="2800" i="1" dirty="0"/>
              <a:t>Например, </a:t>
            </a:r>
            <a:r>
              <a:rPr lang="ru-RU" sz="2800" i="1" dirty="0" smtClean="0"/>
              <a:t>учреждению </a:t>
            </a:r>
            <a:r>
              <a:rPr lang="ru-RU" sz="2800" i="1" dirty="0"/>
              <a:t>для осуществления закупок доведены лимиты бюджетных обязательств на </a:t>
            </a:r>
            <a:r>
              <a:rPr lang="ru-RU" sz="2800" i="1" dirty="0" smtClean="0"/>
              <a:t>2018 </a:t>
            </a:r>
            <a:r>
              <a:rPr lang="ru-RU" sz="2800" i="1" dirty="0"/>
              <a:t>г. 19 млн руб. Из них 5 млн руб. предназначены для оплаты контрактов, заключенных в </a:t>
            </a:r>
            <a:r>
              <a:rPr lang="ru-RU" sz="2800" i="1" dirty="0" smtClean="0"/>
              <a:t>2017 </a:t>
            </a:r>
            <a:r>
              <a:rPr lang="ru-RU" sz="2800" i="1" dirty="0"/>
              <a:t>г. </a:t>
            </a:r>
            <a:r>
              <a:rPr lang="ru-RU" sz="2800" i="1" dirty="0">
                <a:solidFill>
                  <a:srgbClr val="FF0000"/>
                </a:solidFill>
              </a:rPr>
              <a:t>СГОЗ на </a:t>
            </a:r>
            <a:r>
              <a:rPr lang="ru-RU" sz="2800" i="1" dirty="0" smtClean="0">
                <a:solidFill>
                  <a:srgbClr val="FF0000"/>
                </a:solidFill>
              </a:rPr>
              <a:t>2018 </a:t>
            </a:r>
            <a:r>
              <a:rPr lang="ru-RU" sz="2800" i="1" dirty="0">
                <a:solidFill>
                  <a:srgbClr val="FF0000"/>
                </a:solidFill>
              </a:rPr>
              <a:t>г. составит 19 млн руб.</a:t>
            </a:r>
          </a:p>
          <a:p>
            <a:r>
              <a:rPr lang="ru-RU" dirty="0">
                <a:solidFill>
                  <a:srgbClr val="00B050"/>
                </a:solidFill>
              </a:rPr>
              <a:t>Пример расчета максимального годового объема закупок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По </a:t>
            </a:r>
            <a:r>
              <a:rPr lang="ru-RU" dirty="0">
                <a:solidFill>
                  <a:srgbClr val="00B050"/>
                </a:solidFill>
              </a:rPr>
              <a:t>п. 4 ч. 1 ст. 93 Закона N 44-ФЗ:</a:t>
            </a:r>
          </a:p>
          <a:p>
            <a:r>
              <a:rPr lang="ru-RU" dirty="0"/>
              <a:t>СГОЗ (19 млн руб.) * 5% = 950 тыс. руб.</a:t>
            </a:r>
          </a:p>
          <a:p>
            <a:r>
              <a:rPr lang="ru-RU" dirty="0"/>
              <a:t>Годовой объем закупок может составлять 5% от СГОЗ или 2 млн руб. Если заказчик использует приведенную формулу, то такой объем не должен превышать 50 млн руб.</a:t>
            </a:r>
          </a:p>
          <a:p>
            <a:r>
              <a:rPr lang="ru-RU" dirty="0">
                <a:solidFill>
                  <a:srgbClr val="00B050"/>
                </a:solidFill>
              </a:rPr>
              <a:t>По п. 5 ч. 1 ст. 93 Закона N 44-ФЗ:</a:t>
            </a:r>
          </a:p>
          <a:p>
            <a:r>
              <a:rPr lang="ru-RU" dirty="0"/>
              <a:t>СГОЗ (19 млн руб.) * 50% = 9 млн 500 тыс. руб.</a:t>
            </a:r>
          </a:p>
          <a:p>
            <a:r>
              <a:rPr lang="ru-RU" dirty="0"/>
              <a:t>При этом годовой объем закупок по п. 5 ч. 1 ст. 93 Закона N 44-ФЗ не должен превышать 20 млн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736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Пример расчета минимального объема закупок у СМП и СОНКО</a:t>
            </a:r>
          </a:p>
          <a:p>
            <a:r>
              <a:rPr lang="ru-RU" dirty="0"/>
              <a:t>(СГОЗ (19 млн руб.) - закупки, указанные в ч. 1.1 ст. 30 Закона N 44-ФЗ (6 млн руб.)) * 15% = 1 млн 950 тыс. руб.</a:t>
            </a:r>
          </a:p>
          <a:p>
            <a:r>
              <a:rPr lang="ru-RU" dirty="0">
                <a:solidFill>
                  <a:srgbClr val="00B050"/>
                </a:solidFill>
              </a:rPr>
              <a:t>Пример расчета максимального годового объема закупок путем проведения запроса котировок</a:t>
            </a:r>
          </a:p>
          <a:p>
            <a:r>
              <a:rPr lang="ru-RU" dirty="0"/>
              <a:t>СГОЗ (19 млн руб.) * 10% = 1 млн 900 тыс. руб.</a:t>
            </a:r>
          </a:p>
          <a:p>
            <a:r>
              <a:rPr lang="ru-RU" dirty="0"/>
              <a:t>Годовой объем закупок путем проведения запроса котировок не должен быть больше 100 млн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Для федеральных заказчиков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02813"/>
            <a:ext cx="7992888" cy="5501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Для муниципальных заказчиков: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70" y="1600200"/>
            <a:ext cx="80138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18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ребованиями </a:t>
            </a:r>
            <a:r>
              <a:rPr lang="ru-RU" dirty="0"/>
              <a:t>к </a:t>
            </a:r>
            <a:r>
              <a:rPr lang="ru-RU" dirty="0" smtClean="0"/>
              <a:t>плану-графику изложены </a:t>
            </a:r>
            <a:r>
              <a:rPr lang="ru-RU" dirty="0"/>
              <a:t>в следующих нормативно правовых актах:</a:t>
            </a:r>
          </a:p>
          <a:p>
            <a:r>
              <a:rPr lang="ru-RU" dirty="0"/>
              <a:t>    </a:t>
            </a:r>
            <a:r>
              <a:rPr lang="ru-RU" dirty="0">
                <a:solidFill>
                  <a:srgbClr val="00B0F0"/>
                </a:solidFill>
              </a:rPr>
              <a:t>в отношении федеральных бюджетных учреждений — ППР от 05.06.2015 №553;</a:t>
            </a:r>
          </a:p>
          <a:p>
            <a:r>
              <a:rPr lang="ru-RU" dirty="0"/>
              <a:t>    </a:t>
            </a:r>
            <a:r>
              <a:rPr lang="ru-RU" dirty="0">
                <a:solidFill>
                  <a:srgbClr val="7030A0"/>
                </a:solidFill>
              </a:rPr>
              <a:t>в отношении субъектов РФ, муниципальных заказчиков — ППР от 05.06.2015 №554, а также в актах субъекта РФ и местных администраций.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30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dirty="0">
                <a:solidFill>
                  <a:srgbClr val="FF0000"/>
                </a:solidFill>
              </a:rPr>
              <a:t>Планы-графики закупок утверждаются в течение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10 </a:t>
            </a:r>
            <a:r>
              <a:rPr lang="ru-RU" sz="2800" dirty="0">
                <a:solidFill>
                  <a:srgbClr val="FF0000"/>
                </a:solidFill>
              </a:rPr>
              <a:t>рабочих </a:t>
            </a:r>
            <a:r>
              <a:rPr lang="ru-RU" sz="2800" dirty="0" smtClean="0">
                <a:solidFill>
                  <a:srgbClr val="FF0000"/>
                </a:solidFill>
              </a:rPr>
              <a:t>дней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 </a:t>
            </a:r>
            <a:r>
              <a:rPr lang="ru-RU" sz="2800" dirty="0"/>
              <a:t>со дня доведения до соответствующего государственного заказчика объема прав в денежном выражении на принятие и (или) исполнение обязательств в соответствии с бюджетным законодательством Российской Федерации;</a:t>
            </a:r>
          </a:p>
          <a:p>
            <a:r>
              <a:rPr lang="ru-RU" sz="2800" dirty="0"/>
              <a:t> со дня утверждения планов финансово-хозяйственной деятельности;</a:t>
            </a:r>
          </a:p>
          <a:p>
            <a:r>
              <a:rPr lang="ru-RU" sz="2800" dirty="0"/>
              <a:t>со дня утверждения плана (программы) финансово-хозяйственной деятельности унитарного предприятия;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89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Заказчики формируют </a:t>
            </a:r>
            <a:r>
              <a:rPr lang="ru-RU" sz="3600" dirty="0"/>
              <a:t>планы-графики </a:t>
            </a:r>
            <a:r>
              <a:rPr lang="ru-RU" sz="3600" dirty="0" smtClean="0"/>
              <a:t>закупок уточняют </a:t>
            </a:r>
            <a:r>
              <a:rPr lang="ru-RU" sz="3600" dirty="0"/>
              <a:t>при необходимости сформированные планы-графики закупок, после их </a:t>
            </a:r>
            <a:r>
              <a:rPr lang="ru-RU" sz="3600" dirty="0" smtClean="0"/>
              <a:t>уточнения в </a:t>
            </a:r>
            <a:r>
              <a:rPr lang="ru-RU" sz="3600" dirty="0"/>
              <a:t>срок, установленный пунктом 2 настоящих Правил, сформированные планы-графики </a:t>
            </a:r>
            <a:r>
              <a:rPr lang="ru-RU" sz="3600" dirty="0" smtClean="0"/>
              <a:t>закупок утверждаются.</a:t>
            </a:r>
            <a:endParaRPr lang="ru-RU" sz="3600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792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B0F0"/>
                </a:solidFill>
              </a:rPr>
              <a:t>Срок размещения плана графика </a:t>
            </a:r>
            <a:r>
              <a:rPr lang="ru-RU" sz="3600" dirty="0" smtClean="0">
                <a:solidFill>
                  <a:srgbClr val="00B0F0"/>
                </a:solidFill>
              </a:rPr>
              <a:t/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на </a:t>
            </a:r>
            <a:r>
              <a:rPr lang="ru-RU" sz="3600" dirty="0">
                <a:solidFill>
                  <a:srgbClr val="00B0F0"/>
                </a:solidFill>
              </a:rPr>
              <a:t>2018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55000" lnSpcReduction="20000"/>
          </a:bodyPr>
          <a:lstStyle/>
          <a:p>
            <a:r>
              <a:rPr lang="ru-RU" sz="4400" dirty="0"/>
              <a:t>Срок публикации плана графика на 2018 год — </a:t>
            </a:r>
            <a:r>
              <a:rPr lang="ru-RU" sz="4400" b="1" dirty="0">
                <a:solidFill>
                  <a:srgbClr val="C00000"/>
                </a:solidFill>
              </a:rPr>
              <a:t>3 рабочих дня </a:t>
            </a:r>
            <a:r>
              <a:rPr lang="ru-RU" sz="4400" dirty="0"/>
              <a:t>со дня утверждения, а требования к размещению план-графика аналогичны требованиям, установленными к плану закупок.</a:t>
            </a:r>
          </a:p>
          <a:p>
            <a:r>
              <a:rPr lang="ru-RU" sz="4400" dirty="0" smtClean="0"/>
              <a:t>Стоит </a:t>
            </a:r>
            <a:r>
              <a:rPr lang="ru-RU" sz="4400" dirty="0"/>
              <a:t>обратить внимание на срок размещения извещения после опубликования плана-графика. </a:t>
            </a:r>
            <a:endParaRPr lang="ru-RU" sz="4400" dirty="0" smtClean="0"/>
          </a:p>
          <a:p>
            <a:r>
              <a:rPr lang="ru-RU" sz="4400" dirty="0" smtClean="0"/>
              <a:t>Согласно </a:t>
            </a:r>
            <a:r>
              <a:rPr lang="ru-RU" sz="4400" dirty="0"/>
              <a:t>ч. 14 ст. 21 44-ФЗ внесение изменений </a:t>
            </a:r>
            <a:r>
              <a:rPr lang="ru-RU" sz="4400" b="1" dirty="0">
                <a:solidFill>
                  <a:schemeClr val="accent1"/>
                </a:solidFill>
              </a:rPr>
              <a:t>по каждому объекту</a:t>
            </a:r>
            <a:r>
              <a:rPr lang="ru-RU" sz="4400" dirty="0"/>
              <a:t> может осуществляться </a:t>
            </a:r>
            <a:r>
              <a:rPr lang="ru-RU" sz="4400" dirty="0">
                <a:solidFill>
                  <a:srgbClr val="C00000"/>
                </a:solidFill>
              </a:rPr>
              <a:t>не позднее чем за 10 дней до дня публикации в ЕИС извещения</a:t>
            </a:r>
            <a:r>
              <a:rPr lang="ru-RU" sz="4400" dirty="0"/>
              <a:t>. </a:t>
            </a:r>
            <a:endParaRPr lang="ru-RU" sz="4400" dirty="0" smtClean="0"/>
          </a:p>
          <a:p>
            <a:r>
              <a:rPr lang="ru-RU" sz="4400" dirty="0" smtClean="0"/>
              <a:t>Таким </a:t>
            </a:r>
            <a:r>
              <a:rPr lang="ru-RU" sz="4400" dirty="0"/>
              <a:t>образом, после первоначального опубликования планового документа «мораторий» в 10 дней не действует, а вот при внесении изменений в конкретный заказ или при создании новой позиции — разместить извещение можно будет только спустя 10 дней после отображения в плане-графике.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5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 </a:t>
            </a:r>
            <a:r>
              <a:rPr lang="ru-RU" sz="2000" b="1" dirty="0">
                <a:solidFill>
                  <a:schemeClr val="accent5"/>
                </a:solidFill>
              </a:rPr>
              <a:t>О внесении изменений в план-график закупок, если извещение об осуществлении закупки не размещается в ЕИС (сети Интернет).</a:t>
            </a:r>
            <a:br>
              <a:rPr lang="ru-RU" sz="2000" b="1" dirty="0">
                <a:solidFill>
                  <a:schemeClr val="accent5"/>
                </a:solidFill>
              </a:rPr>
            </a:br>
            <a:r>
              <a:rPr lang="ru-RU" sz="2000" b="1" dirty="0" smtClean="0">
                <a:solidFill>
                  <a:schemeClr val="accent5"/>
                </a:solidFill>
              </a:rPr>
              <a:t>(ч. 2 ст. 93 Закона 44-ФЗ)</a:t>
            </a:r>
            <a:endParaRPr lang="ru-RU" sz="20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В соответствии с частью 14 статьи 21 Закона о контрактной </a:t>
            </a:r>
            <a:r>
              <a:rPr lang="ru-RU" sz="2400" dirty="0" smtClean="0"/>
              <a:t>системе, </a:t>
            </a:r>
            <a:r>
              <a:rPr lang="ru-RU" sz="2400" dirty="0"/>
              <a:t>а также пунктом 9 Правил формирования, утверждения и ведения плана-графика закупок товаров, работ, услуг для обеспечения федеральных нужд, утвержденных постановлением Правительства Российской Федерации от </a:t>
            </a:r>
            <a:r>
              <a:rPr lang="ru-RU" sz="2400" b="1" dirty="0">
                <a:solidFill>
                  <a:srgbClr val="FF0000"/>
                </a:solidFill>
              </a:rPr>
              <a:t>05.06.2015 N 553 </a:t>
            </a:r>
            <a:r>
              <a:rPr lang="ru-RU" sz="2400" dirty="0"/>
              <a:t>(далее - Правила), внесение изменений в план-график закупок </a:t>
            </a:r>
            <a:r>
              <a:rPr lang="ru-RU" sz="2400" b="1" dirty="0">
                <a:solidFill>
                  <a:srgbClr val="FF0000"/>
                </a:solidFill>
              </a:rPr>
              <a:t>по каждому объекту </a:t>
            </a:r>
            <a:r>
              <a:rPr lang="ru-RU" sz="2400" dirty="0">
                <a:solidFill>
                  <a:srgbClr val="FF0000"/>
                </a:solidFill>
              </a:rPr>
              <a:t>закупки осуществляется не позднее чем за 10 дней до дня размещения в единой информационной системе в сфере закупок</a:t>
            </a:r>
            <a:r>
              <a:rPr lang="ru-RU" sz="2400" dirty="0"/>
              <a:t> (а до ввода ее в эксплуатацию - на официальном сайте Российской Федерации в информационно-телекоммуникационной сети Интернет для размещения информации о размещении заказов на поставки товаров, выполнение работ, оказание услуг (www.zakupki.gov.ru)) </a:t>
            </a:r>
            <a:r>
              <a:rPr lang="ru-RU" sz="2400" dirty="0">
                <a:solidFill>
                  <a:srgbClr val="FF0000"/>
                </a:solidFill>
              </a:rPr>
              <a:t>извещения</a:t>
            </a:r>
            <a:r>
              <a:rPr lang="ru-RU" sz="2400" dirty="0"/>
              <a:t> об осуществлении закупки, направления приглашения принять участие в определении поставщика (подрядчика, исполнителя), за исключением случая, указанного в пункте 10 Правил, а в случае, если в соответствии с Законом о контрактной системе не предусмотрено размещение извещения об осуществлении закупки или направление приглашения принять участие в определении поставщика (подрядчика, исполнителя), - до даты заключения контракта.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66837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1845</Words>
  <Application>Microsoft Office PowerPoint</Application>
  <PresentationFormat>Экран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Контрактная  системе в сфере закупок</vt:lpstr>
      <vt:lpstr>Презентация PowerPoint</vt:lpstr>
      <vt:lpstr>Для федеральных заказчиков: </vt:lpstr>
      <vt:lpstr>Для муниципальных заказчиков:</vt:lpstr>
      <vt:lpstr>Презентация PowerPoint</vt:lpstr>
      <vt:lpstr> Планы-графики закупок утверждаются в течение  10 рабочих дней</vt:lpstr>
      <vt:lpstr>Презентация PowerPoint</vt:lpstr>
      <vt:lpstr>Срок размещения плана графика  на 2018 год</vt:lpstr>
      <vt:lpstr> О внесении изменений в план-график закупок, если извещение об осуществлении закупки не размещается в ЕИС (сети Интернет). (ч. 2 ст. 93 Закона 44-ФЗ)</vt:lpstr>
      <vt:lpstr>Презентация PowerPoint</vt:lpstr>
      <vt:lpstr>В силу п. 11 Правил № 553, п. 13 Правил № 554 утвержденный план-график закупок должен содержать приложения включающие обоснования по каждому объекту закупки, подготовленные в порядке, установленном Правительством РФ в соответствии с ч. 7 ст. 18 Закона о контрактной системе, в том числе обоснования:</vt:lpstr>
      <vt:lpstr>Презентация PowerPoint</vt:lpstr>
      <vt:lpstr>Как обосновать закупки, планируемые в упрощенном порядке </vt:lpstr>
      <vt:lpstr> ФОРМА         обоснования закупок товаров, работ и услуг для обеспечения            государственных и муниципальных нужд при формировании                     и утверждении плана-графика закупок</vt:lpstr>
      <vt:lpstr>Презентация PowerPoint</vt:lpstr>
      <vt:lpstr>В каких случаях меняется план-график </vt:lpstr>
      <vt:lpstr>Презентация PowerPoint</vt:lpstr>
      <vt:lpstr>Сроки размещения плана закупок по  Закону 223- ФЗ</vt:lpstr>
      <vt:lpstr>Ответственность за нарушение сроков публикации</vt:lpstr>
      <vt:lpstr>Презентация PowerPoint</vt:lpstr>
      <vt:lpstr>Вопросы и ответы</vt:lpstr>
      <vt:lpstr>КАК ОПРЕДЕЛЯЕТСЯ СОВОКУПНЫЙ ГОДОВОЙ ОБЪЕМ ЗАКУПОК ПО ЗАКОНУ N 44-ФЗ И В КАКИХ СЛУЧАЯХ ОН ИСПОЛЬЗУЕТСЯ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Smolygina</dc:creator>
  <cp:lastModifiedBy>Smolygina</cp:lastModifiedBy>
  <cp:revision>53</cp:revision>
  <cp:lastPrinted>2017-12-21T00:04:53Z</cp:lastPrinted>
  <dcterms:created xsi:type="dcterms:W3CDTF">2017-12-17T21:20:34Z</dcterms:created>
  <dcterms:modified xsi:type="dcterms:W3CDTF">2017-12-21T00:22:29Z</dcterms:modified>
</cp:coreProperties>
</file>