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4" r:id="rId3"/>
    <p:sldId id="288" r:id="rId4"/>
    <p:sldId id="289" r:id="rId5"/>
    <p:sldId id="291" r:id="rId6"/>
    <p:sldId id="292" r:id="rId7"/>
    <p:sldId id="293" r:id="rId8"/>
    <p:sldId id="294" r:id="rId9"/>
    <p:sldId id="287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1BD"/>
    <a:srgbClr val="E0E0E0"/>
    <a:srgbClr val="0068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30" autoAdjust="0"/>
    <p:restoredTop sz="94660"/>
  </p:normalViewPr>
  <p:slideViewPr>
    <p:cSldViewPr>
      <p:cViewPr varScale="1">
        <p:scale>
          <a:sx n="103" d="100"/>
          <a:sy n="103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1C7382-667A-4769-A75E-22DDD8E4FB52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C4B688E-0E4D-45EB-A629-41F842BAB3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FFEB31-E051-4499-B392-2688EDDCA6F1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EBC39D-D9FC-43D9-BDB8-3142CAB88C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07" tIns="47653" rIns="95307" bIns="47653" anchor="b"/>
          <a:lstStyle/>
          <a:p>
            <a:pPr algn="r" defTabSz="952500">
              <a:spcBef>
                <a:spcPct val="20000"/>
              </a:spcBef>
            </a:pPr>
            <a:fld id="{AF75A65B-01D1-4C04-BD60-DC1269770B68}" type="slidenum">
              <a:rPr lang="ru-RU" sz="1200">
                <a:latin typeface="Tahoma" pitchFamily="34" charset="0"/>
                <a:ea typeface="ＭＳ Ｐゴシック" pitchFamily="34" charset="-128"/>
              </a:rPr>
              <a:pPr algn="r" defTabSz="952500">
                <a:spcBef>
                  <a:spcPct val="20000"/>
                </a:spcBef>
              </a:pPr>
              <a:t>2</a:t>
            </a:fld>
            <a:endParaRPr lang="ru-RU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4800"/>
          </a:xfrm>
          <a:noFill/>
        </p:spPr>
        <p:txBody>
          <a:bodyPr lIns="95307" tIns="47653" rIns="95307" bIns="47653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07" tIns="47653" rIns="95307" bIns="47653" anchor="b"/>
          <a:lstStyle/>
          <a:p>
            <a:pPr algn="r" defTabSz="952500">
              <a:spcBef>
                <a:spcPct val="20000"/>
              </a:spcBef>
            </a:pPr>
            <a:fld id="{AF75A65B-01D1-4C04-BD60-DC1269770B68}" type="slidenum">
              <a:rPr lang="ru-RU" sz="1200">
                <a:latin typeface="Tahoma" pitchFamily="34" charset="0"/>
                <a:ea typeface="ＭＳ Ｐゴシック" pitchFamily="34" charset="-128"/>
              </a:rPr>
              <a:pPr algn="r" defTabSz="952500">
                <a:spcBef>
                  <a:spcPct val="20000"/>
                </a:spcBef>
              </a:pPr>
              <a:t>3</a:t>
            </a:fld>
            <a:endParaRPr lang="ru-RU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4800"/>
          </a:xfrm>
          <a:noFill/>
        </p:spPr>
        <p:txBody>
          <a:bodyPr lIns="95307" tIns="47653" rIns="95307" bIns="47653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07" tIns="47653" rIns="95307" bIns="47653" anchor="b"/>
          <a:lstStyle/>
          <a:p>
            <a:pPr algn="r" defTabSz="952500">
              <a:spcBef>
                <a:spcPct val="20000"/>
              </a:spcBef>
            </a:pPr>
            <a:fld id="{AF75A65B-01D1-4C04-BD60-DC1269770B68}" type="slidenum">
              <a:rPr lang="ru-RU" sz="1200">
                <a:latin typeface="Tahoma" pitchFamily="34" charset="0"/>
                <a:ea typeface="ＭＳ Ｐゴシック" pitchFamily="34" charset="-128"/>
              </a:rPr>
              <a:pPr algn="r" defTabSz="952500">
                <a:spcBef>
                  <a:spcPct val="20000"/>
                </a:spcBef>
              </a:pPr>
              <a:t>4</a:t>
            </a:fld>
            <a:endParaRPr lang="ru-RU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4800"/>
          </a:xfrm>
          <a:noFill/>
        </p:spPr>
        <p:txBody>
          <a:bodyPr lIns="95307" tIns="47653" rIns="95307" bIns="47653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07" tIns="47653" rIns="95307" bIns="47653" anchor="b"/>
          <a:lstStyle/>
          <a:p>
            <a:pPr algn="r" defTabSz="952500">
              <a:spcBef>
                <a:spcPct val="20000"/>
              </a:spcBef>
            </a:pPr>
            <a:fld id="{AF75A65B-01D1-4C04-BD60-DC1269770B68}" type="slidenum">
              <a:rPr lang="ru-RU" sz="1200">
                <a:latin typeface="Tahoma" pitchFamily="34" charset="0"/>
                <a:ea typeface="ＭＳ Ｐゴシック" pitchFamily="34" charset="-128"/>
              </a:rPr>
              <a:pPr algn="r" defTabSz="952500">
                <a:spcBef>
                  <a:spcPct val="20000"/>
                </a:spcBef>
              </a:pPr>
              <a:t>5</a:t>
            </a:fld>
            <a:endParaRPr lang="ru-RU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4800"/>
          </a:xfrm>
          <a:noFill/>
        </p:spPr>
        <p:txBody>
          <a:bodyPr lIns="95307" tIns="47653" rIns="95307" bIns="47653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07" tIns="47653" rIns="95307" bIns="47653" anchor="b"/>
          <a:lstStyle/>
          <a:p>
            <a:pPr algn="r" defTabSz="952500">
              <a:spcBef>
                <a:spcPct val="20000"/>
              </a:spcBef>
            </a:pPr>
            <a:fld id="{AF75A65B-01D1-4C04-BD60-DC1269770B68}" type="slidenum">
              <a:rPr lang="ru-RU" sz="1200">
                <a:latin typeface="Tahoma" pitchFamily="34" charset="0"/>
                <a:ea typeface="ＭＳ Ｐゴシック" pitchFamily="34" charset="-128"/>
              </a:rPr>
              <a:pPr algn="r" defTabSz="952500">
                <a:spcBef>
                  <a:spcPct val="20000"/>
                </a:spcBef>
              </a:pPr>
              <a:t>6</a:t>
            </a:fld>
            <a:endParaRPr lang="ru-RU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4800"/>
          </a:xfrm>
          <a:noFill/>
        </p:spPr>
        <p:txBody>
          <a:bodyPr lIns="95307" tIns="47653" rIns="95307" bIns="47653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07" tIns="47653" rIns="95307" bIns="47653" anchor="b"/>
          <a:lstStyle/>
          <a:p>
            <a:pPr algn="r" defTabSz="952500">
              <a:spcBef>
                <a:spcPct val="20000"/>
              </a:spcBef>
            </a:pPr>
            <a:fld id="{AF75A65B-01D1-4C04-BD60-DC1269770B68}" type="slidenum">
              <a:rPr lang="ru-RU" sz="1200">
                <a:latin typeface="Tahoma" pitchFamily="34" charset="0"/>
                <a:ea typeface="ＭＳ Ｐゴシック" pitchFamily="34" charset="-128"/>
              </a:rPr>
              <a:pPr algn="r" defTabSz="952500">
                <a:spcBef>
                  <a:spcPct val="20000"/>
                </a:spcBef>
              </a:pPr>
              <a:t>7</a:t>
            </a:fld>
            <a:endParaRPr lang="ru-RU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4800"/>
          </a:xfrm>
          <a:noFill/>
        </p:spPr>
        <p:txBody>
          <a:bodyPr lIns="95307" tIns="47653" rIns="95307" bIns="47653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07" tIns="47653" rIns="95307" bIns="47653" anchor="b"/>
          <a:lstStyle/>
          <a:p>
            <a:pPr algn="r" defTabSz="952500">
              <a:spcBef>
                <a:spcPct val="20000"/>
              </a:spcBef>
            </a:pPr>
            <a:fld id="{AF75A65B-01D1-4C04-BD60-DC1269770B68}" type="slidenum">
              <a:rPr lang="ru-RU" sz="1200">
                <a:latin typeface="Tahoma" pitchFamily="34" charset="0"/>
                <a:ea typeface="ＭＳ Ｐゴシック" pitchFamily="34" charset="-128"/>
              </a:rPr>
              <a:pPr algn="r" defTabSz="952500">
                <a:spcBef>
                  <a:spcPct val="20000"/>
                </a:spcBef>
              </a:pPr>
              <a:t>8</a:t>
            </a:fld>
            <a:endParaRPr lang="ru-RU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4800"/>
          </a:xfrm>
          <a:noFill/>
        </p:spPr>
        <p:txBody>
          <a:bodyPr lIns="95307" tIns="47653" rIns="95307" bIns="47653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58D8A-E40F-45DF-B07E-B3659F78D81B}" type="datetime1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B2069-347A-4B9E-AB28-BC48CC8680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307AE-6344-49F9-BD0F-46AE05EEABEB}" type="datetime1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6876-7F32-4E0E-8080-040EA9CFB9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68AE1-13D0-4654-AF00-A2174C0DC1B7}" type="datetime1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E34D9-2776-45B4-81AB-847886270B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2061-8D62-43B7-B0C7-AD86B408943D}" type="datetime1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168AD-A2A4-41AC-92F6-729114BFA6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52BE5-A356-41C4-8429-C4FE9311786A}" type="datetime1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5D826-CB82-43AA-9FBE-DA7DEA010B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8C712-36E1-47FE-B7B9-8126087D8527}" type="datetime1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6BAFE-88E6-4C44-8EDA-EA81391D49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6E6F3-EED7-4399-8221-CAA6D1F43755}" type="datetime1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A1AA4-55CB-453F-9A2F-A77C15E370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04D5A-0F64-4AD6-B915-A2F5AA85FCD3}" type="datetime1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E8E85-C593-4FC1-861F-26B5BA918C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D82BD-957A-4283-BB7B-CAE8FAC63EB7}" type="datetime1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883AE-A3A5-413E-AF5B-2143BBE7DE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67E86-48C3-4E2E-9259-96AC2CA790AD}" type="datetime1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8A2F0-91E1-4F0D-A51B-9FA52C9B70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9F9-B72F-4925-8B95-3D80B9F18F82}" type="datetime1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0C7B8-FC45-4826-A77D-5BA4C3E1EE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4A142B0-63F3-4C7B-8627-CE7887DE5A3F}" type="datetime1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5AC72C5-B934-4211-BE5C-39962A7E1C4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mailto:to87@fas.gov.ru" TargetMode="External"/><Relationship Id="rId4" Type="http://schemas.openxmlformats.org/officeDocument/2006/relationships/hyperlink" Target="mailto:op_chukotka@rambler.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>
              <a:ea typeface="+mn-ea"/>
              <a:cs typeface="+mn-cs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0" y="5419725"/>
          <a:ext cx="6858000" cy="1692275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169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876"/>
                          </a:solidFill>
                          <a:effectLst/>
                          <a:latin typeface="Calibri" charset="0"/>
                          <a:cs typeface="Arial" charset="0"/>
                        </a:rPr>
                        <a:t>Противодействие коррупции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876"/>
                          </a:solidFill>
                          <a:effectLst/>
                          <a:latin typeface="Calibri" charset="0"/>
                          <a:cs typeface="Arial" charset="0"/>
                        </a:rPr>
                        <a:t>09.12.2016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76"/>
                        </a:solidFill>
                        <a:effectLst/>
                        <a:latin typeface="Trebuchet MS" charset="0"/>
                        <a:cs typeface="Arial" charset="0"/>
                      </a:endParaRPr>
                    </a:p>
                  </a:txBody>
                  <a:tcPr marT="45737" marB="457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5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lide Number Placeholder 21"/>
          <p:cNvSpPr txBox="1">
            <a:spLocks/>
          </p:cNvSpPr>
          <p:nvPr/>
        </p:nvSpPr>
        <p:spPr bwMode="auto">
          <a:xfrm>
            <a:off x="6934200" y="64166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E706C8CD-6CEA-4B7F-9F8A-F4185703FDBC}" type="slidenum">
              <a:rPr lang="ru-RU" b="1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rPr>
              <a:pPr algn="r" eaLnBrk="1" hangingPunct="1"/>
              <a:t>2</a:t>
            </a:fld>
            <a:endParaRPr lang="ru-RU" b="1">
              <a:solidFill>
                <a:srgbClr val="89898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5616624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5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700808"/>
            <a:ext cx="6629400" cy="4464496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Коррупция </a:t>
            </a:r>
            <a:r>
              <a:rPr lang="ru-RU" sz="2000" dirty="0" smtClean="0">
                <a:solidFill>
                  <a:srgbClr val="002060"/>
                </a:solidFill>
              </a:rPr>
              <a:t>- </a:t>
            </a:r>
            <a:r>
              <a:rPr lang="ru-RU" sz="2000" dirty="0" smtClean="0"/>
              <a:t>это отсутствие порядочности и честности, использование должностного положения для получения выгоды нечестным путем.</a:t>
            </a:r>
          </a:p>
          <a:p>
            <a:pPr marL="609600" indent="-609600" eaLnBrk="1" hangingPunct="1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Коррупция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/>
              <a:t>- это злоупотребление служебным положением для личной выгоды.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Коррупция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/>
              <a:t>- имеет много разновидностей: </a:t>
            </a:r>
            <a:r>
              <a:rPr lang="ru-RU" sz="2000" dirty="0" err="1" smtClean="0"/>
              <a:t>взяточниство</a:t>
            </a:r>
            <a:r>
              <a:rPr lang="ru-RU" sz="2000" dirty="0" smtClean="0"/>
              <a:t>, незаконное присвоение товаров и услуг, предназначенных для общественного потребления, кумовство, оказание влияния при выработке законов и правил в целях получения личной выгоды – все это распространенные примеры правонарушений и должностных преступлений.</a:t>
            </a:r>
          </a:p>
          <a:p>
            <a:pPr marL="609600" indent="-609600" eaLnBrk="1" hangingPunct="1">
              <a:buFont typeface="Arial" charset="0"/>
              <a:buNone/>
            </a:pPr>
            <a:endParaRPr lang="ru-RU" sz="2400" dirty="0" smtClean="0"/>
          </a:p>
        </p:txBody>
      </p:sp>
      <p:sp>
        <p:nvSpPr>
          <p:cNvPr id="5124" name="Slide Number Placeholder 21"/>
          <p:cNvSpPr txBox="1">
            <a:spLocks/>
          </p:cNvSpPr>
          <p:nvPr/>
        </p:nvSpPr>
        <p:spPr bwMode="auto">
          <a:xfrm>
            <a:off x="6934200" y="64166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E706C8CD-6CEA-4B7F-9F8A-F4185703FDBC}" type="slidenum">
              <a:rPr lang="ru-RU" b="1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rPr>
              <a:pPr algn="r" eaLnBrk="1" hangingPunct="1"/>
              <a:t>3</a:t>
            </a:fld>
            <a:endParaRPr lang="ru-RU" b="1">
              <a:solidFill>
                <a:srgbClr val="89898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126" name="Заголовок 1"/>
          <p:cNvSpPr txBox="1">
            <a:spLocks/>
          </p:cNvSpPr>
          <p:nvPr/>
        </p:nvSpPr>
        <p:spPr bwMode="auto">
          <a:xfrm>
            <a:off x="611560" y="908720"/>
            <a:ext cx="53673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sz="2800" dirty="0" smtClean="0">
                <a:solidFill>
                  <a:srgbClr val="FF0000"/>
                </a:solidFill>
              </a:rPr>
              <a:t>Коррупция. Что это значит?</a:t>
            </a:r>
            <a:endParaRPr lang="ru-RU" sz="2800" dirty="0">
              <a:solidFill>
                <a:srgbClr val="006876"/>
              </a:solidFill>
              <a:latin typeface="Trebuchet MS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5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lide Number Placeholder 21"/>
          <p:cNvSpPr txBox="1">
            <a:spLocks/>
          </p:cNvSpPr>
          <p:nvPr/>
        </p:nvSpPr>
        <p:spPr bwMode="auto">
          <a:xfrm>
            <a:off x="6934200" y="64166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E706C8CD-6CEA-4B7F-9F8A-F4185703FDBC}" type="slidenum">
              <a:rPr lang="ru-RU" b="1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rPr>
              <a:pPr algn="r" eaLnBrk="1" hangingPunct="1"/>
              <a:t>4</a:t>
            </a:fld>
            <a:endParaRPr lang="ru-RU" b="1">
              <a:solidFill>
                <a:srgbClr val="89898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5472608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5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908720"/>
            <a:ext cx="6629400" cy="5832648"/>
          </a:xfrm>
        </p:spPr>
        <p:txBody>
          <a:bodyPr/>
          <a:lstStyle/>
          <a:p>
            <a:pPr marL="609600" indent="-609600" eaLnBrk="1" hangingPunct="1">
              <a:buNone/>
            </a:pPr>
            <a:endParaRPr lang="ru-RU" sz="1400" dirty="0" smtClean="0"/>
          </a:p>
          <a:p>
            <a:pPr marL="609600" indent="-609600" eaLnBrk="1" hangingPunct="1">
              <a:buNone/>
            </a:pPr>
            <a:r>
              <a:rPr lang="ru-RU" sz="1400" dirty="0" smtClean="0"/>
              <a:t>Согласно оценкам Всемирного банка, ежегодно в мире расточительно расходуется один триллион долларов. Коррупция приводит к уменьшению богатства страны и снижению уровня жизни. Коррупция оказывает на вас воздействие, даже если вы не сталкиваетесь с ней напрямую. </a:t>
            </a:r>
          </a:p>
          <a:p>
            <a:pPr marL="609600" indent="-609600" eaLnBrk="1" hangingPunct="1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Коррупция:</a:t>
            </a:r>
          </a:p>
          <a:p>
            <a:pPr lvl="0"/>
            <a:r>
              <a:rPr lang="ru-RU" sz="1400" dirty="0" smtClean="0"/>
              <a:t>мешает бизнесу, который не может успешно развиваться в коррумпированной системе, что ведет к сокращению общего богатства страны;</a:t>
            </a:r>
          </a:p>
          <a:p>
            <a:pPr lvl="0"/>
            <a:r>
              <a:rPr lang="ru-RU" sz="1400" dirty="0" smtClean="0"/>
              <a:t>влечет за собой сокращение объема денежных средств, которые правительство должно выплачивать трудящимся и расходовать на приобретение предметов снабжения: книг, медикаментов, компьютеров и т.д.</a:t>
            </a:r>
          </a:p>
          <a:p>
            <a:pPr lvl="0"/>
            <a:r>
              <a:rPr lang="ru-RU" sz="1400" dirty="0" smtClean="0"/>
              <a:t>приводит к тому, что деньги, выделяемые государством на оказание социальных услуг (школы, больницы, дороги, канализация, полиция и т.д.), не используются должным образом, что ухудшает качество услуг;</a:t>
            </a:r>
          </a:p>
          <a:p>
            <a:pPr lvl="0"/>
            <a:r>
              <a:rPr lang="ru-RU" sz="1400" dirty="0" smtClean="0"/>
              <a:t>создает условия для того, чтобы люди, у которых есть деньги и связи, могли изменять законы и постановления государственных органов в своих интересах;</a:t>
            </a:r>
          </a:p>
          <a:p>
            <a:pPr lvl="0"/>
            <a:r>
              <a:rPr lang="ru-RU" sz="1400" dirty="0" smtClean="0"/>
              <a:t>подрывает доверие к правительству.</a:t>
            </a:r>
          </a:p>
          <a:p>
            <a:pPr marL="609600" indent="-609600" eaLnBrk="1" hangingPunct="1">
              <a:buNone/>
            </a:pPr>
            <a:endParaRPr lang="ru-RU" sz="1400" dirty="0" smtClean="0"/>
          </a:p>
          <a:p>
            <a:pPr marL="609600" indent="-609600" eaLnBrk="1" hangingPunct="1">
              <a:buNone/>
            </a:pPr>
            <a:r>
              <a:rPr lang="ru-RU" sz="1400" dirty="0" smtClean="0"/>
              <a:t>Согласно исследованию, когда страны ведут борьбу с коррупцией, государственные доходы в долгосрочной перспективе возрастают в четыре раза. При снижении коррупции бизнес может развиваться на три процента быстрее, а уровень детской смертности может снизиться на целых 75%.</a:t>
            </a:r>
          </a:p>
          <a:p>
            <a:pPr marL="609600" indent="-609600" eaLnBrk="1" hangingPunct="1">
              <a:buFont typeface="Arial" charset="0"/>
              <a:buNone/>
            </a:pPr>
            <a:endParaRPr lang="ru-RU" sz="2400" dirty="0" smtClean="0"/>
          </a:p>
        </p:txBody>
      </p:sp>
      <p:sp>
        <p:nvSpPr>
          <p:cNvPr id="5124" name="Slide Number Placeholder 21"/>
          <p:cNvSpPr txBox="1">
            <a:spLocks/>
          </p:cNvSpPr>
          <p:nvPr/>
        </p:nvSpPr>
        <p:spPr bwMode="auto">
          <a:xfrm>
            <a:off x="6934200" y="64166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E706C8CD-6CEA-4B7F-9F8A-F4185703FDBC}" type="slidenum">
              <a:rPr lang="ru-RU" b="1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rPr>
              <a:pPr algn="r" eaLnBrk="1" hangingPunct="1"/>
              <a:t>5</a:t>
            </a:fld>
            <a:endParaRPr lang="ru-RU" b="1">
              <a:solidFill>
                <a:srgbClr val="89898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126" name="Заголовок 1"/>
          <p:cNvSpPr txBox="1">
            <a:spLocks/>
          </p:cNvSpPr>
          <p:nvPr/>
        </p:nvSpPr>
        <p:spPr bwMode="auto">
          <a:xfrm>
            <a:off x="611560" y="188640"/>
            <a:ext cx="53673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sz="2800" dirty="0" smtClean="0">
                <a:solidFill>
                  <a:srgbClr val="FF0000"/>
                </a:solidFill>
              </a:rPr>
              <a:t>Почему это касается меня?</a:t>
            </a:r>
            <a:endParaRPr lang="ru-RU" sz="2800" dirty="0">
              <a:solidFill>
                <a:srgbClr val="006876"/>
              </a:solidFill>
              <a:latin typeface="Trebuchet MS" pitchFamily="34" charset="0"/>
              <a:ea typeface="ＭＳ Ｐゴシック" pitchFamily="34" charset="-128"/>
            </a:endParaRPr>
          </a:p>
        </p:txBody>
      </p:sp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348880"/>
            <a:ext cx="2267744" cy="3329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5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lide Number Placeholder 21"/>
          <p:cNvSpPr txBox="1">
            <a:spLocks/>
          </p:cNvSpPr>
          <p:nvPr/>
        </p:nvSpPr>
        <p:spPr bwMode="auto">
          <a:xfrm>
            <a:off x="6934200" y="64166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E706C8CD-6CEA-4B7F-9F8A-F4185703FDBC}" type="slidenum">
              <a:rPr lang="ru-RU" b="1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rPr>
              <a:pPr algn="r" eaLnBrk="1" hangingPunct="1"/>
              <a:t>6</a:t>
            </a:fld>
            <a:endParaRPr lang="ru-RU" b="1">
              <a:solidFill>
                <a:srgbClr val="89898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126" name="Заголовок 1"/>
          <p:cNvSpPr txBox="1">
            <a:spLocks/>
          </p:cNvSpPr>
          <p:nvPr/>
        </p:nvSpPr>
        <p:spPr bwMode="auto">
          <a:xfrm>
            <a:off x="683568" y="764704"/>
            <a:ext cx="53673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Уголовный кодекс Российской Федерации </a:t>
            </a:r>
          </a:p>
          <a:p>
            <a:pPr algn="ctr" eaLnBrk="1" hangingPunct="1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С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татья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 290.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Получение взятки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ＭＳ Ｐゴシック" pitchFamily="34" charset="-128"/>
            </a:endParaRPr>
          </a:p>
        </p:txBody>
      </p:sp>
      <p:pic>
        <p:nvPicPr>
          <p:cNvPr id="6" name="Рисунок 5" descr="drzhavni_sluzhite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348880"/>
            <a:ext cx="3534136" cy="32403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1916832"/>
            <a:ext cx="5110373" cy="415498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ч. 1 Получение должностным лицом, лично или через посредника взятки </a:t>
            </a:r>
          </a:p>
          <a:p>
            <a:pPr algn="ctr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наказывается лишением свободы на срок до трех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лет </a:t>
            </a:r>
            <a:endParaRPr lang="ru-RU" sz="2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  <a:p>
            <a:pPr algn="ctr"/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ч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. 2 Получение должностным лицом взятки в значительном размере (превышающее двадцать пять тысяч рублей)</a:t>
            </a:r>
          </a:p>
          <a:p>
            <a:pPr algn="ctr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наказывается лишением свободы на срок до шести лет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5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196752"/>
            <a:ext cx="6629400" cy="5184576"/>
          </a:xfrm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endParaRPr lang="ru-RU" sz="1400" dirty="0" smtClean="0"/>
          </a:p>
          <a:p>
            <a:pPr marL="609600" indent="-609600" algn="ctr" eaLnBrk="1" hangingPunct="1">
              <a:buFont typeface="Arial" charset="0"/>
              <a:buNone/>
            </a:pPr>
            <a:r>
              <a:rPr lang="ru-RU" sz="1400" dirty="0" smtClean="0"/>
              <a:t>Прокуратура </a:t>
            </a:r>
            <a:r>
              <a:rPr lang="ru-RU" sz="1400" dirty="0" smtClean="0"/>
              <a:t>города </a:t>
            </a:r>
          </a:p>
          <a:p>
            <a:pPr marL="609600" indent="-609600" algn="ctr" eaLnBrk="1" hangingPunct="1">
              <a:buFont typeface="Arial" charset="0"/>
              <a:buNone/>
            </a:pPr>
            <a:r>
              <a:rPr lang="ru-RU" sz="1400" dirty="0" smtClean="0"/>
              <a:t>Приемная </a:t>
            </a:r>
            <a:r>
              <a:rPr lang="ru-RU" sz="1400" dirty="0" smtClean="0">
                <a:solidFill>
                  <a:srgbClr val="0081BD"/>
                </a:solidFill>
              </a:rPr>
              <a:t>8(42722) </a:t>
            </a:r>
            <a:r>
              <a:rPr lang="ru-RU" sz="1400" dirty="0" smtClean="0">
                <a:solidFill>
                  <a:srgbClr val="0081BD"/>
                </a:solidFill>
              </a:rPr>
              <a:t>2-25-09</a:t>
            </a:r>
            <a:endParaRPr lang="ru-RU" sz="1400" dirty="0" smtClean="0"/>
          </a:p>
          <a:p>
            <a:pPr marL="609600" indent="-609600" algn="ctr" eaLnBrk="1" hangingPunct="1">
              <a:buFont typeface="Arial" charset="0"/>
              <a:buNone/>
            </a:pPr>
            <a:r>
              <a:rPr lang="ru-RU" sz="1400" dirty="0" smtClean="0"/>
              <a:t>Старший помощник прокурора округа по противодействию коррупции</a:t>
            </a:r>
            <a:endParaRPr lang="ru-RU" sz="1400" dirty="0" smtClean="0"/>
          </a:p>
          <a:p>
            <a:pPr marL="609600" indent="-609600" algn="ctr" eaLnBrk="1" hangingPunct="1">
              <a:buFont typeface="Arial" charset="0"/>
              <a:buNone/>
            </a:pPr>
            <a:r>
              <a:rPr lang="ru-RU" sz="1400" dirty="0" smtClean="0">
                <a:solidFill>
                  <a:srgbClr val="0081BD"/>
                </a:solidFill>
              </a:rPr>
              <a:t>2-82-21</a:t>
            </a:r>
            <a:endParaRPr lang="ru-RU" sz="1400" dirty="0" smtClean="0">
              <a:solidFill>
                <a:srgbClr val="0081BD"/>
              </a:solidFill>
            </a:endParaRPr>
          </a:p>
          <a:p>
            <a:pPr marL="609600" indent="-609600" algn="ctr" eaLnBrk="1" hangingPunct="1">
              <a:buFont typeface="Arial" charset="0"/>
              <a:buNone/>
            </a:pPr>
            <a:r>
              <a:rPr lang="ru-RU" sz="1400" dirty="0" smtClean="0"/>
              <a:t>УМВД России по Чукотскому автономному округу</a:t>
            </a:r>
          </a:p>
          <a:p>
            <a:pPr marL="609600" indent="-609600" algn="ctr" eaLnBrk="1" hangingPunct="1">
              <a:buFont typeface="Arial" charset="0"/>
              <a:buNone/>
            </a:pPr>
            <a:r>
              <a:rPr lang="ru-RU" sz="1400" dirty="0" smtClean="0"/>
              <a:t>Дежурная </a:t>
            </a:r>
            <a:r>
              <a:rPr lang="ru-RU" sz="1400" dirty="0" smtClean="0"/>
              <a:t>часть </a:t>
            </a:r>
            <a:r>
              <a:rPr lang="ru-RU" sz="1400" dirty="0" smtClean="0">
                <a:solidFill>
                  <a:srgbClr val="0081BD"/>
                </a:solidFill>
              </a:rPr>
              <a:t>8(42722) 2-43-00</a:t>
            </a:r>
            <a:endParaRPr lang="ru-RU" sz="1400" dirty="0" smtClean="0">
              <a:solidFill>
                <a:srgbClr val="0081BD"/>
              </a:solidFill>
            </a:endParaRPr>
          </a:p>
          <a:p>
            <a:pPr marL="609600" indent="-609600" algn="ctr" eaLnBrk="1" hangingPunct="1">
              <a:buFont typeface="Arial" charset="0"/>
              <a:buNone/>
            </a:pPr>
            <a:r>
              <a:rPr lang="ru-RU" sz="1400" dirty="0" smtClean="0"/>
              <a:t>Круглосуточный «Телефон доверия» УМВД России по ЧАО </a:t>
            </a:r>
            <a:endParaRPr lang="ru-RU" sz="1400" dirty="0" smtClean="0"/>
          </a:p>
          <a:p>
            <a:pPr marL="609600" indent="-609600" algn="ctr" eaLnBrk="1" hangingPunct="1">
              <a:buFont typeface="Arial" charset="0"/>
              <a:buNone/>
            </a:pPr>
            <a:r>
              <a:rPr lang="ru-RU" sz="1400" dirty="0" smtClean="0">
                <a:solidFill>
                  <a:srgbClr val="0081BD"/>
                </a:solidFill>
              </a:rPr>
              <a:t>8(42722) 2-64-31</a:t>
            </a:r>
            <a:endParaRPr lang="ru-RU" sz="1400" dirty="0" smtClean="0">
              <a:solidFill>
                <a:srgbClr val="0081BD"/>
              </a:solidFill>
            </a:endParaRPr>
          </a:p>
          <a:p>
            <a:pPr marL="609600" indent="-609600" algn="ctr" eaLnBrk="1" hangingPunct="1">
              <a:buFont typeface="Arial" charset="0"/>
              <a:buNone/>
            </a:pPr>
            <a:r>
              <a:rPr lang="ru-RU" sz="1400" dirty="0" smtClean="0"/>
              <a:t>В случае отсутствия реагирования на Ваши обращения в правоохранительные органы вы можете обратится с заявление в окружной суд Чукотского АО</a:t>
            </a:r>
          </a:p>
          <a:p>
            <a:pPr marL="609600" indent="-609600" algn="ctr" eaLnBrk="1" hangingPunct="1">
              <a:buFont typeface="Arial" charset="0"/>
              <a:buNone/>
            </a:pPr>
            <a:r>
              <a:rPr lang="ru-RU" sz="1400" dirty="0" smtClean="0">
                <a:solidFill>
                  <a:srgbClr val="0081BD"/>
                </a:solidFill>
              </a:rPr>
              <a:t>8(42722) 2-67-98</a:t>
            </a:r>
            <a:endParaRPr lang="ru-RU" sz="1400" dirty="0" smtClean="0">
              <a:solidFill>
                <a:srgbClr val="0081BD"/>
              </a:solidFill>
            </a:endParaRPr>
          </a:p>
          <a:p>
            <a:pPr marL="609600" indent="-609600" algn="ctr" eaLnBrk="1" hangingPunct="1">
              <a:buFont typeface="Arial" charset="0"/>
              <a:buNone/>
            </a:pPr>
            <a:r>
              <a:rPr lang="ru-RU" sz="1400" dirty="0" smtClean="0"/>
              <a:t>а также сообщить об этом:</a:t>
            </a:r>
          </a:p>
          <a:p>
            <a:pPr marL="609600" indent="-609600" algn="ctr" eaLnBrk="1" hangingPunct="1">
              <a:buFont typeface="Arial" charset="0"/>
              <a:buNone/>
            </a:pPr>
            <a:r>
              <a:rPr lang="ru-RU" sz="1400" dirty="0" smtClean="0"/>
              <a:t>Уполномоченному по правам человека в Чукотском АО</a:t>
            </a:r>
          </a:p>
          <a:p>
            <a:pPr marL="609600" indent="-609600" algn="ctr" eaLnBrk="1" hangingPunct="1">
              <a:buFont typeface="Arial" charset="0"/>
              <a:buNone/>
            </a:pPr>
            <a:r>
              <a:rPr lang="ru-RU" sz="1400" dirty="0" smtClean="0">
                <a:solidFill>
                  <a:srgbClr val="0081BD"/>
                </a:solidFill>
              </a:rPr>
              <a:t>8(42722) 6-90-96</a:t>
            </a:r>
            <a:endParaRPr lang="ru-RU" sz="1400" dirty="0" smtClean="0">
              <a:solidFill>
                <a:srgbClr val="0081BD"/>
              </a:solidFill>
            </a:endParaRPr>
          </a:p>
          <a:p>
            <a:pPr marL="609600" indent="-609600" algn="ctr" eaLnBrk="1" hangingPunct="1">
              <a:buFont typeface="Arial" charset="0"/>
              <a:buNone/>
            </a:pPr>
            <a:r>
              <a:rPr lang="ru-RU" sz="1400" dirty="0" smtClean="0"/>
              <a:t>В общественную палату Чукотского АО</a:t>
            </a:r>
          </a:p>
          <a:p>
            <a:pPr marL="609600" indent="-609600" algn="ctr" eaLnBrk="1" hangingPunct="1">
              <a:buNone/>
            </a:pPr>
            <a:r>
              <a:rPr lang="ru-RU" sz="1400" dirty="0" smtClean="0">
                <a:solidFill>
                  <a:srgbClr val="0081BD"/>
                </a:solidFill>
              </a:rPr>
              <a:t>Адрес </a:t>
            </a:r>
            <a:r>
              <a:rPr lang="ru-RU" sz="1400" dirty="0" err="1" smtClean="0">
                <a:solidFill>
                  <a:srgbClr val="0081BD"/>
                </a:solidFill>
              </a:rPr>
              <a:t>эл</a:t>
            </a:r>
            <a:r>
              <a:rPr lang="ru-RU" sz="1400" dirty="0" smtClean="0">
                <a:solidFill>
                  <a:srgbClr val="0081BD"/>
                </a:solidFill>
              </a:rPr>
              <a:t>/</a:t>
            </a:r>
            <a:r>
              <a:rPr lang="ru-RU" sz="1400" dirty="0" err="1" smtClean="0">
                <a:solidFill>
                  <a:srgbClr val="0081BD"/>
                </a:solidFill>
              </a:rPr>
              <a:t>п</a:t>
            </a:r>
            <a:r>
              <a:rPr lang="ru-RU" sz="1400" dirty="0" smtClean="0">
                <a:solidFill>
                  <a:srgbClr val="0081BD"/>
                </a:solidFill>
              </a:rPr>
              <a:t>: </a:t>
            </a:r>
            <a:r>
              <a:rPr lang="en-US" sz="1400" dirty="0" smtClean="0">
                <a:solidFill>
                  <a:srgbClr val="0081BD"/>
                </a:solidFill>
                <a:hlinkClick r:id="rId4"/>
              </a:rPr>
              <a:t>op_chukotka@rambler.ru</a:t>
            </a:r>
            <a:r>
              <a:rPr lang="ru-RU" sz="1400" dirty="0" smtClean="0">
                <a:solidFill>
                  <a:srgbClr val="0081BD"/>
                </a:solidFill>
              </a:rPr>
              <a:t> тел.(842722)  6-13-13   </a:t>
            </a:r>
          </a:p>
          <a:p>
            <a:pPr marL="609600" indent="-609600" algn="ctr" eaLnBrk="1" hangingPunct="1"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конечно к нам в УФАС по Чукотскому АО</a:t>
            </a:r>
          </a:p>
          <a:p>
            <a:pPr marL="609600" indent="-609600" algn="ctr" eaLnBrk="1" hangingPunct="1">
              <a:buNone/>
            </a:pPr>
            <a:r>
              <a:rPr lang="ru-RU" sz="1400" dirty="0" smtClean="0">
                <a:solidFill>
                  <a:srgbClr val="0081BD"/>
                </a:solidFill>
              </a:rPr>
              <a:t>Адрес </a:t>
            </a:r>
            <a:r>
              <a:rPr lang="ru-RU" sz="1400" dirty="0" err="1" smtClean="0">
                <a:solidFill>
                  <a:srgbClr val="0081BD"/>
                </a:solidFill>
              </a:rPr>
              <a:t>эл</a:t>
            </a:r>
            <a:r>
              <a:rPr lang="ru-RU" sz="1400" dirty="0" smtClean="0">
                <a:solidFill>
                  <a:srgbClr val="0081BD"/>
                </a:solidFill>
              </a:rPr>
              <a:t>/</a:t>
            </a:r>
            <a:r>
              <a:rPr lang="ru-RU" sz="1400" dirty="0" err="1" smtClean="0">
                <a:solidFill>
                  <a:srgbClr val="0081BD"/>
                </a:solidFill>
              </a:rPr>
              <a:t>п</a:t>
            </a:r>
            <a:r>
              <a:rPr lang="ru-RU" sz="1400" dirty="0" smtClean="0">
                <a:solidFill>
                  <a:srgbClr val="0081BD"/>
                </a:solidFill>
              </a:rPr>
              <a:t> </a:t>
            </a:r>
            <a:r>
              <a:rPr lang="en-US" sz="1400" dirty="0" smtClean="0">
                <a:solidFill>
                  <a:srgbClr val="0081BD"/>
                </a:solidFill>
                <a:hlinkClick r:id="rId5"/>
              </a:rPr>
              <a:t>to87@fas.gov.ru</a:t>
            </a:r>
            <a:r>
              <a:rPr lang="en-US" sz="1400" dirty="0" smtClean="0">
                <a:solidFill>
                  <a:srgbClr val="0081BD"/>
                </a:solidFill>
              </a:rPr>
              <a:t> </a:t>
            </a:r>
            <a:r>
              <a:rPr lang="ru-RU" sz="1400" dirty="0" smtClean="0">
                <a:solidFill>
                  <a:srgbClr val="0081BD"/>
                </a:solidFill>
              </a:rPr>
              <a:t>тел. 8(42722) 2-66-08</a:t>
            </a:r>
            <a:endParaRPr lang="ru-RU" sz="1400" dirty="0" smtClean="0">
              <a:solidFill>
                <a:srgbClr val="0081BD"/>
              </a:solidFill>
            </a:endParaRPr>
          </a:p>
        </p:txBody>
      </p:sp>
      <p:sp>
        <p:nvSpPr>
          <p:cNvPr id="5124" name="Slide Number Placeholder 21"/>
          <p:cNvSpPr txBox="1">
            <a:spLocks/>
          </p:cNvSpPr>
          <p:nvPr/>
        </p:nvSpPr>
        <p:spPr bwMode="auto">
          <a:xfrm>
            <a:off x="6934200" y="64166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E706C8CD-6CEA-4B7F-9F8A-F4185703FDBC}" type="slidenum">
              <a:rPr lang="ru-RU" b="1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rPr>
              <a:pPr algn="r" eaLnBrk="1" hangingPunct="1"/>
              <a:t>7</a:t>
            </a:fld>
            <a:endParaRPr lang="ru-RU" b="1">
              <a:solidFill>
                <a:srgbClr val="89898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126" name="Заголовок 1"/>
          <p:cNvSpPr txBox="1">
            <a:spLocks/>
          </p:cNvSpPr>
          <p:nvPr/>
        </p:nvSpPr>
        <p:spPr bwMode="auto">
          <a:xfrm>
            <a:off x="395536" y="620688"/>
            <a:ext cx="53673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Телефоны доверия по противодействию коррупции в городе Анадырь </a:t>
            </a:r>
            <a:endParaRPr lang="ru-RU" sz="2000" dirty="0">
              <a:solidFill>
                <a:srgbClr val="006876"/>
              </a:solidFill>
              <a:latin typeface="+mj-lt"/>
              <a:ea typeface="ＭＳ Ｐゴシック" pitchFamily="34" charset="-128"/>
            </a:endParaRPr>
          </a:p>
        </p:txBody>
      </p:sp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2636912"/>
            <a:ext cx="2448272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5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692696"/>
            <a:ext cx="6629400" cy="6048672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endParaRPr lang="ru-RU" sz="1400" dirty="0" smtClean="0"/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Возможности. Люди подвержены коррупции, когда система работает неэффективно и им необходимо найти способ достижения своих целей без учета существующего порядка и законов.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Низкая вероятность разоблачения. </a:t>
            </a:r>
          </a:p>
          <a:p>
            <a:pPr marL="609600" indent="-609600" eaLnBrk="1" hangingPunct="1">
              <a:buNone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Отсутствие подотчетности является следствием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отсутствия </a:t>
            </a:r>
            <a:r>
              <a:rPr lang="ru-RU" sz="1400" dirty="0" err="1" smtClean="0">
                <a:solidFill>
                  <a:schemeClr val="accent4">
                    <a:lumMod val="75000"/>
                  </a:schemeClr>
                </a:solidFill>
              </a:rPr>
              <a:t>транспарентности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(например государственные чиновники не информируют о том, что они делают, каким образом и почему, и не объясняют свои действия), а также слабой правоприменительной деятельностью (органы правопорядка не привлекают к ответственности имеющих властные полномочия лиц, лиц которые злоупотребляют своими обязанностями).</a:t>
            </a:r>
          </a:p>
          <a:p>
            <a:pPr marL="609600" indent="-609600" eaLnBrk="1" hangingPunct="1">
              <a:buAutoNum type="arabicPeriod" startAt="3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Плохая мотивация. Например, когда чиновник получает столько, что ему не хватает на жизнь, или когда у него отсутствует уверенность в завтрашнем дне, он дополняет свои доходы взятками. </a:t>
            </a:r>
          </a:p>
          <a:p>
            <a:pPr marL="609600" indent="-609600" eaLnBrk="1" hangingPunct="1">
              <a:buAutoNum type="arabicPeriod" startAt="3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В определенных ситуациях и обстоятельствах обычные люди перестают уважать закон. Они пытаются обойти законы правительства, которые они считают незаконными. Нищета или нехватка товаров (например лекарств) также может побудить людей не соблюдать закон. </a:t>
            </a:r>
            <a:endParaRPr lang="ru-RU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609600" indent="-609600" eaLnBrk="1" hangingPunct="1">
              <a:buNone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Поэтому когда возникает желание дать взятку чиновнику, чтобы получить нечто ценное лично для себя (например, провести телефон), следует иметь ввиду, что дача взятки способствует росту коррупции в стране.</a:t>
            </a:r>
          </a:p>
          <a:p>
            <a:pPr marL="609600" indent="-609600" eaLnBrk="1" hangingPunct="1">
              <a:buNone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Борьба с коррупцией тесно связана с улучшением системы управления страной, то есть  с улучшением формирования Правительства и руководства его деятельностью. </a:t>
            </a:r>
          </a:p>
        </p:txBody>
      </p:sp>
      <p:sp>
        <p:nvSpPr>
          <p:cNvPr id="5124" name="Slide Number Placeholder 21"/>
          <p:cNvSpPr txBox="1">
            <a:spLocks/>
          </p:cNvSpPr>
          <p:nvPr/>
        </p:nvSpPr>
        <p:spPr bwMode="auto">
          <a:xfrm>
            <a:off x="6934200" y="64166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E706C8CD-6CEA-4B7F-9F8A-F4185703FDBC}" type="slidenum">
              <a:rPr lang="ru-RU" b="1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rPr>
              <a:pPr algn="r" eaLnBrk="1" hangingPunct="1"/>
              <a:t>8</a:t>
            </a:fld>
            <a:endParaRPr lang="ru-RU" b="1">
              <a:solidFill>
                <a:srgbClr val="89898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126" name="Заголовок 1"/>
          <p:cNvSpPr txBox="1">
            <a:spLocks/>
          </p:cNvSpPr>
          <p:nvPr/>
        </p:nvSpPr>
        <p:spPr bwMode="auto">
          <a:xfrm>
            <a:off x="611560" y="188640"/>
            <a:ext cx="53673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sz="2400" dirty="0" smtClean="0">
                <a:solidFill>
                  <a:srgbClr val="FF0000"/>
                </a:solidFill>
              </a:rPr>
              <a:t>Че</a:t>
            </a:r>
            <a:r>
              <a:rPr lang="ru-RU" sz="2400" dirty="0" smtClean="0">
                <a:solidFill>
                  <a:srgbClr val="FF0000"/>
                </a:solidFill>
              </a:rPr>
              <a:t>тыре причины роста коррупции:</a:t>
            </a:r>
            <a:endParaRPr lang="ru-RU" sz="2400" dirty="0">
              <a:solidFill>
                <a:srgbClr val="006876"/>
              </a:solidFill>
              <a:latin typeface="Trebuchet MS" pitchFamily="34" charset="0"/>
              <a:ea typeface="ＭＳ Ｐゴシック" pitchFamily="34" charset="-128"/>
            </a:endParaRPr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852936"/>
            <a:ext cx="233975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0"/>
            <a:ext cx="3563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1" name="Group 11"/>
          <p:cNvGrpSpPr>
            <a:grpSpLocks/>
          </p:cNvGrpSpPr>
          <p:nvPr/>
        </p:nvGrpSpPr>
        <p:grpSpPr bwMode="auto">
          <a:xfrm>
            <a:off x="2865438" y="1125538"/>
            <a:ext cx="4540250" cy="2154237"/>
            <a:chOff x="1828800" y="2743200"/>
            <a:chExt cx="4191000" cy="2154237"/>
          </a:xfrm>
        </p:grpSpPr>
        <p:pic>
          <p:nvPicPr>
            <p:cNvPr id="7181" name="Picture 5" descr="FAS-logo-color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1" y="2743200"/>
              <a:ext cx="533399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6" descr="14098_427100966728_20531316728_5146316_6182604_n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3581400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2536580" y="2819400"/>
              <a:ext cx="33308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rPr>
                <a:t>www.chukotka.fas.gov.ru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2536580" y="3590925"/>
              <a:ext cx="3330820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2536580" y="4343400"/>
              <a:ext cx="3483220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pic>
        <p:nvPicPr>
          <p:cNvPr id="7172" name="Picture 2" descr="Вконтакт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780928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3635896" y="2852936"/>
            <a:ext cx="3108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https://vk.com/club130942159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174" name="Picture 2" descr="C:\Users\Fox\Desktop\FAS_Logo_CMYK_01.jpg"/>
          <p:cNvPicPr>
            <a:picLocks noChangeAspect="1" noChangeArrowheads="1"/>
          </p:cNvPicPr>
          <p:nvPr/>
        </p:nvPicPr>
        <p:blipFill>
          <a:blip r:embed="rId6" cstate="print"/>
          <a:srcRect b="61893"/>
          <a:stretch>
            <a:fillRect/>
          </a:stretch>
        </p:blipFill>
        <p:spPr bwMode="auto">
          <a:xfrm>
            <a:off x="219075" y="165100"/>
            <a:ext cx="23479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1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501008"/>
            <a:ext cx="6858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635896" y="2060848"/>
            <a:ext cx="4104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https://www.facebook.com/chukotka.fas/</a:t>
            </a:r>
            <a:endParaRPr lang="ru-RU" dirty="0"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19872" y="3573016"/>
            <a:ext cx="1543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</a:rPr>
              <a:t>    </a:t>
            </a:r>
            <a:r>
              <a:rPr lang="en-US" dirty="0" err="1" smtClean="0">
                <a:latin typeface="+mn-lt"/>
              </a:rPr>
              <a:t>Faschukotka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691</Words>
  <Application>Microsoft Office PowerPoint</Application>
  <PresentationFormat>Экран (4:3)</PresentationFormat>
  <Paragraphs>70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Isia</dc:creator>
  <cp:lastModifiedBy>Чукотское УФАС России</cp:lastModifiedBy>
  <cp:revision>49</cp:revision>
  <dcterms:created xsi:type="dcterms:W3CDTF">2010-08-16T07:27:31Z</dcterms:created>
  <dcterms:modified xsi:type="dcterms:W3CDTF">2016-11-28T15:19:21Z</dcterms:modified>
</cp:coreProperties>
</file>