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417" r:id="rId2"/>
    <p:sldId id="503" r:id="rId3"/>
    <p:sldId id="495" r:id="rId4"/>
    <p:sldId id="504" r:id="rId5"/>
    <p:sldId id="479" r:id="rId6"/>
    <p:sldId id="493" r:id="rId7"/>
    <p:sldId id="426" r:id="rId8"/>
    <p:sldId id="468" r:id="rId9"/>
    <p:sldId id="498" r:id="rId10"/>
    <p:sldId id="507" r:id="rId11"/>
    <p:sldId id="508" r:id="rId12"/>
    <p:sldId id="506" r:id="rId13"/>
    <p:sldId id="472" r:id="rId14"/>
    <p:sldId id="477" r:id="rId15"/>
    <p:sldId id="445" r:id="rId16"/>
    <p:sldId id="452" r:id="rId17"/>
    <p:sldId id="455" r:id="rId18"/>
    <p:sldId id="466" r:id="rId19"/>
    <p:sldId id="454" r:id="rId20"/>
    <p:sldId id="490" r:id="rId21"/>
    <p:sldId id="499" r:id="rId22"/>
    <p:sldId id="486" r:id="rId23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8080"/>
    <a:srgbClr val="008000"/>
    <a:srgbClr val="333399"/>
    <a:srgbClr val="FF0066"/>
    <a:srgbClr val="FF33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4E08681-C21A-4FD2-9341-478CE78EB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43A70-774B-4FE5-9B3A-407B9C36A00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AF391-97C1-42D9-9BD5-73AD85B58384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0F36A-EF84-4355-BC23-81A75401AF0A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6E3A9-B982-4950-B633-A3A7B9D88DE7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BEE6D-F58B-4A12-8EAB-54FC1EBA8EE3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86F8D-B87F-4101-8A48-119DB8DE71C8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/>
              <a:t>дизайн</a:t>
            </a: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D3FAA-05BE-4B25-8EDE-BE01BC312793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/>
              <a:t>оформлени</a:t>
            </a: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60323-E98C-4F0D-AECA-C72CA2081E8F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DA39C-1EE4-47DF-85EC-E9EA9C0614C0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65C47-5466-4CB5-A497-C28970AA59F9}" type="slidenum">
              <a:rPr lang="ru-RU" smtClean="0">
                <a:latin typeface="Arial" charset="0"/>
                <a:ea typeface="ＭＳ Ｐゴシック" pitchFamily="34" charset="-128"/>
              </a:rPr>
              <a:pPr/>
              <a:t>21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D70E4-2266-4EA2-8695-0D5407686C77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A3CB2-79F5-46EF-A30B-E8B2765863BF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C834E-9F05-4135-8CBF-0ED5DC44B0B6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C50F5-A10F-4DD6-BBA5-3F54303CD5C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3142A-8550-4FC9-B31F-F514DB293F9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latin typeface="Arial" charset="0"/>
                <a:ea typeface="ＭＳ Ｐゴシック" pitchFamily="34" charset="-128"/>
              </a:rPr>
              <a:t>дизайн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809DB-C323-4CC5-AF4A-DA1E801F7DC1}" type="slidenum">
              <a:rPr lang="ru-RU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B6B68-0B83-4005-9919-06765DA458CB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latin typeface="Arial" charset="0"/>
                <a:ea typeface="ＭＳ Ｐゴシック" pitchFamily="34" charset="-128"/>
              </a:rPr>
              <a:t>дизайн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6A47D-B9BD-4839-A8BB-DFBC761AF8DE}" type="slidenum">
              <a:rPr lang="ru-RU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smtClean="0">
                <a:latin typeface="Arial" charset="0"/>
                <a:ea typeface="ＭＳ Ｐゴシック" pitchFamily="34" charset="-128"/>
              </a:rPr>
              <a:t>дизайн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F5C04-C48D-443A-BD6A-83519B591FAF}" type="slidenum">
              <a:rPr lang="ru-RU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714-3CEA-451E-B495-638AA79F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A104-9821-4DE9-96F7-E8EE2892A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8788-4D57-439A-9227-D27317176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1F416-7CA3-4269-BF74-5E84BE48A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86C2-40DD-421C-9C39-9EB69E415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A23-4E27-4367-91AF-5F55ABC6B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A59C4-E980-4162-A6E1-880C491AA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7D7C-CC04-40AA-B4AC-DBAC2258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E70A-9585-4AE9-AF33-49A2D68A4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F4BD-D77C-4BE2-BD22-B1DA796B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2310-38A8-42EB-8E6C-FEE10E099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79C29-CD4B-45BF-BCB2-AA0CE12A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9A6F-B7E5-42B9-A704-A6F8483BC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2052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C13524-E120-46B7-84BE-91C8DB676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5" r:id="rId1"/>
    <p:sldLayoutId id="2147485164" r:id="rId2"/>
    <p:sldLayoutId id="2147485163" r:id="rId3"/>
    <p:sldLayoutId id="2147485162" r:id="rId4"/>
    <p:sldLayoutId id="2147485161" r:id="rId5"/>
    <p:sldLayoutId id="2147485160" r:id="rId6"/>
    <p:sldLayoutId id="2147485159" r:id="rId7"/>
    <p:sldLayoutId id="2147485158" r:id="rId8"/>
    <p:sldLayoutId id="2147485157" r:id="rId9"/>
    <p:sldLayoutId id="2147485156" r:id="rId10"/>
    <p:sldLayoutId id="2147485155" r:id="rId11"/>
    <p:sldLayoutId id="2147485154" r:id="rId12"/>
    <p:sldLayoutId id="2147485153" r:id="rId13"/>
    <p:sldLayoutId id="214748515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800" b="1">
                <a:solidFill>
                  <a:srgbClr val="008080"/>
                </a:solidFill>
                <a:latin typeface="Calibri" pitchFamily="34" charset="0"/>
              </a:rPr>
              <a:t>ФЕДЕРАЛЬНАЯ АНТИМОНОПОЛЬНАЯ СЛУЖБА</a:t>
            </a:r>
            <a:endParaRPr lang="en-US" sz="2800" b="1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0" y="2928938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latin typeface="Calibri" pitchFamily="34" charset="0"/>
              </a:rPr>
              <a:t>Проект федерального закона </a:t>
            </a:r>
            <a:endParaRPr lang="ru-RU" sz="4800" b="1" dirty="0" smtClean="0">
              <a:latin typeface="Calibri" pitchFamily="34" charset="0"/>
            </a:endParaRPr>
          </a:p>
          <a:p>
            <a:pPr algn="ctr"/>
            <a:r>
              <a:rPr lang="ru-RU" sz="4800" b="1" dirty="0" smtClean="0">
                <a:latin typeface="Calibri" pitchFamily="34" charset="0"/>
              </a:rPr>
              <a:t>«О федеральной контрактной системе» </a:t>
            </a:r>
          </a:p>
          <a:p>
            <a:pPr algn="ctr"/>
            <a:r>
              <a:rPr lang="ru-RU" sz="4000" b="1" i="1" u="sng" dirty="0" smtClean="0">
                <a:latin typeface="Calibri" pitchFamily="34" charset="0"/>
              </a:rPr>
              <a:t>(вариант ФАС России)</a:t>
            </a:r>
            <a:endParaRPr lang="ru-RU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AABC2A-5D16-4923-BE72-036E52FC3B2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0" name="Скругленный прямоугольник 29"/>
          <p:cNvSpPr>
            <a:spLocks noChangeArrowheads="1"/>
          </p:cNvSpPr>
          <p:nvPr/>
        </p:nvSpPr>
        <p:spPr bwMode="auto">
          <a:xfrm>
            <a:off x="285750" y="1785938"/>
            <a:ext cx="3143250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Медицинские услуги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285750" y="2300288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Реставрация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285750" y="278606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Медицинское оборудование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285750" y="324961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Лекарственные средства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Скругленный прямоугольник 33"/>
          <p:cNvSpPr>
            <a:spLocks noChangeArrowheads="1"/>
          </p:cNvSpPr>
          <p:nvPr/>
        </p:nvSpPr>
        <p:spPr bwMode="auto">
          <a:xfrm>
            <a:off x="285750" y="3714750"/>
            <a:ext cx="3143250" cy="500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Работы по подготовке проектной документации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285750" y="433546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Организация питания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285750" y="4822825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Услуги по организации мероприятий (выставок, конференций)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285750" y="5643563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Инженерные изыскания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285750" y="6072188"/>
            <a:ext cx="3143250" cy="357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Аварийно-спасательные работы</a:t>
            </a:r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Правая фигурная скобка 39"/>
          <p:cNvSpPr>
            <a:spLocks/>
          </p:cNvSpPr>
          <p:nvPr/>
        </p:nvSpPr>
        <p:spPr bwMode="auto">
          <a:xfrm>
            <a:off x="3602038" y="1846263"/>
            <a:ext cx="398462" cy="4572000"/>
          </a:xfrm>
          <a:prstGeom prst="rightBrace">
            <a:avLst>
              <a:gd name="adj1" fmla="val 28685"/>
              <a:gd name="adj2" fmla="val 49398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b="1" dirty="0">
              <a:latin typeface="+mn-lt"/>
              <a:ea typeface="+mn-ea"/>
            </a:endParaRPr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4572000" y="2357430"/>
            <a:ext cx="4357688" cy="4286280"/>
          </a:xfrm>
          <a:prstGeom prst="roundRect">
            <a:avLst>
              <a:gd name="adj" fmla="val 8455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 smtClean="0">
                <a:latin typeface="Calibri" pitchFamily="34" charset="0"/>
              </a:rPr>
              <a:t>       Заказчики </a:t>
            </a:r>
            <a:r>
              <a:rPr lang="ru-RU" sz="1800" b="1" u="sng" dirty="0" smtClean="0">
                <a:latin typeface="Calibri" pitchFamily="34" charset="0"/>
              </a:rPr>
              <a:t>вправе</a:t>
            </a:r>
            <a:r>
              <a:rPr lang="ru-RU" sz="1800" b="1" dirty="0" smtClean="0">
                <a:latin typeface="Calibri" pitchFamily="34" charset="0"/>
              </a:rPr>
              <a:t> устанавливать </a:t>
            </a:r>
            <a:r>
              <a:rPr lang="ru-RU" sz="1800" b="1" dirty="0">
                <a:latin typeface="Calibri" pitchFamily="34" charset="0"/>
              </a:rPr>
              <a:t>дополнительные требования к участникам торгов с начальной </a:t>
            </a:r>
            <a:r>
              <a:rPr lang="ru-RU" sz="1800" b="1" dirty="0" smtClean="0">
                <a:latin typeface="Calibri" pitchFamily="34" charset="0"/>
              </a:rPr>
              <a:t>ценой </a:t>
            </a:r>
            <a:r>
              <a:rPr lang="ru-RU" sz="1800" b="1" dirty="0">
                <a:latin typeface="Calibri" pitchFamily="34" charset="0"/>
              </a:rPr>
              <a:t>контракта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</a:rPr>
              <a:t>более 10 млн. руб.</a:t>
            </a:r>
            <a:r>
              <a:rPr lang="ru-RU" sz="1800" b="1" dirty="0">
                <a:latin typeface="Calibri" pitchFamily="34" charset="0"/>
              </a:rPr>
              <a:t> о наличии опыта исполнения аналогичных </a:t>
            </a:r>
            <a:r>
              <a:rPr lang="ru-RU" sz="1800" b="1" dirty="0" smtClean="0">
                <a:latin typeface="Calibri" pitchFamily="34" charset="0"/>
              </a:rPr>
              <a:t>контрактов (цена </a:t>
            </a:r>
            <a:r>
              <a:rPr lang="ru-RU" sz="1800" b="1" dirty="0">
                <a:latin typeface="Calibri" pitchFamily="34" charset="0"/>
              </a:rPr>
              <a:t>исполненного контракта должна быть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</a:rPr>
              <a:t>не менее 20% </a:t>
            </a:r>
            <a:r>
              <a:rPr lang="ru-RU" sz="1800" b="1" dirty="0">
                <a:latin typeface="Calibri" pitchFamily="34" charset="0"/>
              </a:rPr>
              <a:t>от начальной </a:t>
            </a:r>
            <a:r>
              <a:rPr lang="ru-RU" sz="1800" b="1" dirty="0" smtClean="0">
                <a:latin typeface="Calibri" pitchFamily="34" charset="0"/>
              </a:rPr>
              <a:t>цены </a:t>
            </a:r>
            <a:r>
              <a:rPr lang="ru-RU" sz="1800" b="1" dirty="0">
                <a:latin typeface="Calibri" pitchFamily="34" charset="0"/>
              </a:rPr>
              <a:t>контракта, на которую претендует </a:t>
            </a:r>
            <a:r>
              <a:rPr lang="ru-RU" sz="1800" b="1" dirty="0" smtClean="0">
                <a:latin typeface="Calibri" pitchFamily="34" charset="0"/>
              </a:rPr>
              <a:t>участник).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</a:t>
            </a:r>
            <a:r>
              <a:rPr lang="ru-RU" sz="1800" b="1" dirty="0" smtClean="0">
                <a:latin typeface="Calibri" pitchFamily="34" charset="0"/>
              </a:rPr>
              <a:t>      Если начальная цена более 50 млн. рублей, то учитывается опыт участника за последние 5 лет.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</a:t>
            </a:r>
            <a:r>
              <a:rPr lang="ru-RU" sz="1800" b="1" dirty="0" smtClean="0">
                <a:latin typeface="Calibri" pitchFamily="34" charset="0"/>
              </a:rPr>
              <a:t>     Если начальная цена менее </a:t>
            </a:r>
            <a:r>
              <a:rPr lang="ru-RU" sz="1800" b="1" dirty="0">
                <a:latin typeface="Calibri" pitchFamily="34" charset="0"/>
              </a:rPr>
              <a:t>50 млн. </a:t>
            </a:r>
            <a:r>
              <a:rPr lang="ru-RU" sz="1800" b="1" dirty="0" smtClean="0">
                <a:latin typeface="Calibri" pitchFamily="34" charset="0"/>
              </a:rPr>
              <a:t>рублей - опыт </a:t>
            </a:r>
            <a:r>
              <a:rPr lang="ru-RU" sz="1800" b="1" dirty="0">
                <a:latin typeface="Calibri" pitchFamily="34" charset="0"/>
              </a:rPr>
              <a:t>за последние </a:t>
            </a:r>
            <a:r>
              <a:rPr lang="ru-RU" sz="1800" b="1" dirty="0" smtClean="0">
                <a:latin typeface="Calibri" pitchFamily="34" charset="0"/>
              </a:rPr>
              <a:t>3 года.</a:t>
            </a:r>
          </a:p>
        </p:txBody>
      </p:sp>
      <p:sp>
        <p:nvSpPr>
          <p:cNvPr id="43" name="Стрелка вправо 42"/>
          <p:cNvSpPr/>
          <p:nvPr/>
        </p:nvSpPr>
        <p:spPr>
          <a:xfrm rot="16200000">
            <a:off x="4181296" y="3891142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79388" y="1055688"/>
            <a:ext cx="8713787" cy="4286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Дополнительные требования к участникам размещения заказа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4357686" y="1643050"/>
            <a:ext cx="4676775" cy="642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</a:rPr>
              <a:t>В целях повышения качества исполнения контрактов </a:t>
            </a:r>
          </a:p>
        </p:txBody>
      </p:sp>
      <p:sp>
        <p:nvSpPr>
          <p:cNvPr id="17425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9DAFAB-7AB1-4683-A09B-51F5FA0D194D}" type="slidenum">
              <a:rPr lang="ru-RU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600" b="1">
              <a:latin typeface="Calibri" pitchFamily="34" charset="0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50825" y="1772816"/>
            <a:ext cx="8574088" cy="302505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Почтовая связь (услуги по доставке почтовых отправлений);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Медицинские услуги;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Перевозка грузов, пассажиров;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Услуги питания;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Гостиничные услуги;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Агентские, комиссионные услуги;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Услуги переводчиков;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Проведение оценки, экспертизы;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ru-RU" sz="1800" b="1" dirty="0">
                <a:latin typeface="Calibri" pitchFamily="34" charset="0"/>
              </a:rPr>
              <a:t>Изготовление избирательных </a:t>
            </a:r>
            <a:r>
              <a:rPr lang="ru-RU" sz="1800" b="1" dirty="0" smtClean="0">
                <a:latin typeface="Calibri" pitchFamily="34" charset="0"/>
              </a:rPr>
              <a:t>бюллетеней и специальных знаков, используемых при проведении выборов, референдумов.</a:t>
            </a:r>
            <a:endParaRPr lang="ru-RU" sz="1800" b="1" dirty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sz="1800" b="1" dirty="0">
              <a:latin typeface="Calibri" pitchFamily="34" charset="0"/>
            </a:endParaRPr>
          </a:p>
        </p:txBody>
      </p:sp>
      <p:sp>
        <p:nvSpPr>
          <p:cNvPr id="717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4941168"/>
            <a:ext cx="8572500" cy="1440160"/>
          </a:xfrm>
          <a:prstGeom prst="roundRect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2200" b="1" dirty="0" smtClean="0">
                <a:latin typeface="Calibri" pitchFamily="34" charset="0"/>
                <a:cs typeface="Calibri" pitchFamily="34" charset="0"/>
              </a:rPr>
              <a:t>       В целях учета отраслевой специфики расширен перечень случаев возможности размещения заказа по единице продукции (когда объем закупаемой продукции не может быть определен заранее)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95536" y="981074"/>
            <a:ext cx="8353177" cy="719734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</a:rPr>
              <a:t>Дополнительные возможности размещения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заказов по единице продукции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6F8F65-AA23-4367-AE31-DF098593C8AA}" type="slidenum">
              <a:rPr lang="ru-RU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50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 dirty="0" smtClean="0">
                <a:latin typeface="Calibri" pitchFamily="34" charset="0"/>
              </a:rPr>
              <a:t>ОТБОР ИСПОЛНИТЕЛЯ КОНТРАКТА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285720" y="2441978"/>
            <a:ext cx="8501122" cy="714950"/>
          </a:xfrm>
          <a:prstGeom prst="roundRect">
            <a:avLst>
              <a:gd name="adj" fmla="val 7744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       Обязательное размещение проектно-сметной документации (ПСД) в составе документации о торгах на официальном сайте, за исключением  строительства по типовой документации</a:t>
            </a: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285720" y="3207276"/>
            <a:ext cx="8496944" cy="806908"/>
          </a:xfrm>
          <a:prstGeom prst="roundRect">
            <a:avLst>
              <a:gd name="adj" fmla="val 8761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       Если контрактом предусмотрен ввод объекта в эксплуатацию, то оплата по контракту до ввода объекта в эксплуатацию осуществляется в размере не более чем 90 %. </a:t>
            </a:r>
            <a:b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Оставшиеся 10 % оплачиваются после ввода объекта в эксплуатацию.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395288" y="981074"/>
            <a:ext cx="8353425" cy="59053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Calibri" pitchFamily="34" charset="0"/>
              </a:rPr>
              <a:t>Законопроектом учтены следующие особенности 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размещения заказов в сфере строительства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85720" y="1643050"/>
            <a:ext cx="8501122" cy="72806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       При установлении требований о наличии у участника допуска СРО по организации строительства не  допускается требовать от участника лицензии на монтаж пожарной сигнализации и вывоз отходов </a:t>
            </a: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</a:rPr>
              <a:t>I – IV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классов опасности.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214314" y="4214818"/>
            <a:ext cx="8715404" cy="35719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Calibri" pitchFamily="34" charset="0"/>
              </a:rPr>
              <a:t>Законопроектом предусмотрены особенности размещения заказов на НИР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214282" y="4643446"/>
            <a:ext cx="8786874" cy="1928826"/>
          </a:xfrm>
          <a:prstGeom prst="roundRect">
            <a:avLst>
              <a:gd name="adj" fmla="val 8950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 Дополнительные требования к участникам размещения заказов </a:t>
            </a:r>
            <a:r>
              <a:rPr lang="ru-RU" sz="1500" dirty="0" smtClean="0">
                <a:solidFill>
                  <a:srgbClr val="FFFFFF"/>
                </a:solidFill>
                <a:latin typeface="Calibri" pitchFamily="34" charset="0"/>
              </a:rPr>
              <a:t>(опыт исполнения контрактов, наличие в штате организации не менее 2-х научных сотрудников);</a:t>
            </a: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 Создание экспертных советов по отраслям наук </a:t>
            </a:r>
            <a:r>
              <a:rPr lang="ru-RU" sz="1500" dirty="0" smtClean="0">
                <a:solidFill>
                  <a:srgbClr val="FFFFFF"/>
                </a:solidFill>
                <a:latin typeface="Calibri" pitchFamily="34" charset="0"/>
              </a:rPr>
              <a:t>(для НИР свыше 30 млн. рублей).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 Оценка заявок участников конкурса </a:t>
            </a:r>
            <a:r>
              <a:rPr lang="ru-RU" sz="1500" dirty="0" smtClean="0">
                <a:solidFill>
                  <a:srgbClr val="FFFFFF"/>
                </a:solidFill>
                <a:latin typeface="Calibri" pitchFamily="34" charset="0"/>
              </a:rPr>
              <a:t>(качество НИР оценивается экспертами, вес критерия 35 %; квалификация по ранее исполненным контрактам (вес критерия – 20%), субъективная оценка заказчиком квалификации участника и его творческого коллектива (вес критерия – 10 %);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 Приемка результатов НИР </a:t>
            </a:r>
            <a:r>
              <a:rPr lang="ru-RU" sz="1500" dirty="0" smtClean="0">
                <a:solidFill>
                  <a:srgbClr val="FFFFFF"/>
                </a:solidFill>
                <a:latin typeface="Calibri" pitchFamily="34" charset="0"/>
              </a:rPr>
              <a:t>(проверка на плагиат, учет результатов НИР в специальной информационной системе)</a:t>
            </a: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.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>
            <a:spLocks noChangeArrowheads="1"/>
          </p:cNvSpPr>
          <p:nvPr/>
        </p:nvSpPr>
        <p:spPr bwMode="auto">
          <a:xfrm>
            <a:off x="681899" y="2295112"/>
            <a:ext cx="7850541" cy="3006096"/>
          </a:xfrm>
          <a:prstGeom prst="roundRect">
            <a:avLst>
              <a:gd name="adj" fmla="val 9432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b="1" dirty="0">
                <a:latin typeface="Calibri" pitchFamily="34" charset="0"/>
                <a:ea typeface="+mn-ea"/>
                <a:cs typeface="Calibri" pitchFamily="34" charset="0"/>
              </a:rPr>
              <a:t>	</a:t>
            </a:r>
            <a:endParaRPr lang="ru-RU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flipH="1">
            <a:off x="467544" y="1700808"/>
            <a:ext cx="4" cy="316835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1843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E06B7B-39D0-4656-9D21-17B423237A8D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896213" y="2366549"/>
            <a:ext cx="5500726" cy="64294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ru-RU" sz="20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95288" y="981075"/>
            <a:ext cx="8353425" cy="431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</a:rPr>
              <a:t>Объективизация оценки квалификации участника конкурса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85720" y="1500174"/>
            <a:ext cx="8643998" cy="70469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FFFFFF"/>
                </a:solidFill>
              </a:rPr>
              <a:t>В соответствии с законопроектом </a:t>
            </a:r>
            <a:r>
              <a:rPr lang="ru-RU" sz="1600" b="1" u="sng" dirty="0" smtClean="0">
                <a:solidFill>
                  <a:srgbClr val="FFFFFF"/>
                </a:solidFill>
              </a:rPr>
              <a:t>оценка квалификации</a:t>
            </a:r>
            <a:r>
              <a:rPr lang="ru-RU" sz="1600" b="1" dirty="0" smtClean="0">
                <a:solidFill>
                  <a:srgbClr val="FFFFFF"/>
                </a:solidFill>
              </a:rPr>
              <a:t> участников конкурса должна производиться, в том числе, по </a:t>
            </a:r>
            <a:r>
              <a:rPr lang="ru-RU" sz="1600" b="1" dirty="0">
                <a:solidFill>
                  <a:srgbClr val="FFFFFF"/>
                </a:solidFill>
              </a:rPr>
              <a:t>ранее исполненным контрактам</a:t>
            </a:r>
          </a:p>
          <a:p>
            <a:pPr algn="just">
              <a:defRPr/>
            </a:pPr>
            <a:endParaRPr lang="ru-RU" sz="1600" b="1" dirty="0">
              <a:solidFill>
                <a:srgbClr val="FFFFFF"/>
              </a:solidFill>
            </a:endParaRPr>
          </a:p>
        </p:txBody>
      </p:sp>
      <p:sp>
        <p:nvSpPr>
          <p:cNvPr id="18441" name="Прямоугольник 26"/>
          <p:cNvSpPr>
            <a:spLocks noChangeArrowheads="1"/>
          </p:cNvSpPr>
          <p:nvPr/>
        </p:nvSpPr>
        <p:spPr bwMode="auto">
          <a:xfrm>
            <a:off x="967651" y="2437987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latin typeface="Calibri" pitchFamily="34" charset="0"/>
              </a:rPr>
              <a:t>1) максимальная сумма исполненного контракта </a:t>
            </a:r>
            <a:br>
              <a:rPr lang="ru-RU" sz="1600" b="1" dirty="0">
                <a:latin typeface="Calibri" pitchFamily="34" charset="0"/>
              </a:rPr>
            </a:br>
            <a:r>
              <a:rPr lang="ru-RU" sz="1600" b="1" dirty="0">
                <a:latin typeface="Calibri" pitchFamily="34" charset="0"/>
              </a:rPr>
              <a:t>на поставку аналогичной </a:t>
            </a:r>
            <a:r>
              <a:rPr lang="ru-RU" sz="1600" b="1" dirty="0" smtClean="0">
                <a:latin typeface="Calibri" pitchFamily="34" charset="0"/>
              </a:rPr>
              <a:t>продукции (вес критерия 10%)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899592" y="3140968"/>
            <a:ext cx="5481676" cy="4937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ru-RU" sz="20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8443" name="Прямоугольник 35"/>
          <p:cNvSpPr>
            <a:spLocks noChangeArrowheads="1"/>
          </p:cNvSpPr>
          <p:nvPr/>
        </p:nvSpPr>
        <p:spPr bwMode="auto">
          <a:xfrm>
            <a:off x="948230" y="3080930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2) общая сумма всех исполненных  контрактов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поставку аналогичной продукции (вес критерия 5 %)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915263" y="3723872"/>
            <a:ext cx="5481676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1600" b="1" dirty="0">
                <a:latin typeface="Calibri" pitchFamily="34" charset="0"/>
              </a:rPr>
              <a:t>3) Общее количество исполненных контрактов, цена которых превышает 20% от начальной (максимальной) цены </a:t>
            </a:r>
            <a:r>
              <a:rPr lang="ru-RU" sz="1600" b="1" dirty="0" smtClean="0">
                <a:latin typeface="Calibri" pitchFamily="34" charset="0"/>
              </a:rPr>
              <a:t>контракта </a:t>
            </a:r>
            <a:r>
              <a:rPr lang="ru-RU" sz="1600" b="1" dirty="0">
                <a:latin typeface="Calibri" pitchFamily="34" charset="0"/>
              </a:rPr>
              <a:t>(вес критерия 5 %)</a:t>
            </a:r>
          </a:p>
        </p:txBody>
      </p:sp>
      <p:sp>
        <p:nvSpPr>
          <p:cNvPr id="18445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67544" y="3429000"/>
            <a:ext cx="428628" cy="317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9" name="Прямая соединительная линия 38"/>
          <p:cNvCxnSpPr/>
          <p:nvPr/>
        </p:nvCxnSpPr>
        <p:spPr>
          <a:xfrm>
            <a:off x="467585" y="4149080"/>
            <a:ext cx="428628" cy="317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44" name="Скругленный прямоугольник 43"/>
          <p:cNvSpPr/>
          <p:nvPr/>
        </p:nvSpPr>
        <p:spPr>
          <a:xfrm>
            <a:off x="107504" y="5373216"/>
            <a:ext cx="8928992" cy="1224136"/>
          </a:xfrm>
          <a:prstGeom prst="roundRect">
            <a:avLst>
              <a:gd name="adj" fmla="val 1266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В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целях повышения объективности </a:t>
            </a:r>
            <a:r>
              <a:rPr lang="ru-RU" sz="16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оценки квалификации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снижения уровня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коррупции субъективная оценка заказчиком квалификации участника снижена до 5 %.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</a:t>
            </a:r>
            <a:r>
              <a:rPr lang="ru-RU" sz="1600" b="1" u="sng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Оценка качества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продукции в общем случае имеет значимость критерия </a:t>
            </a:r>
            <a:b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</a:b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до 10 %, а для отдельных видов продукции (в т.ч. НИОКР, реставрация, юридические, образовательные, медицинские услуги) – до 20 %.</a:t>
            </a:r>
            <a:endParaRPr lang="ru-RU" sz="16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67544" y="2723740"/>
            <a:ext cx="428628" cy="317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6732240" y="314270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Объективная оценка</a:t>
            </a:r>
            <a:endParaRPr lang="ru-RU" sz="1800" dirty="0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588224" y="2564904"/>
            <a:ext cx="360040" cy="1872208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899592" y="4653137"/>
            <a:ext cx="5481676" cy="5040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1600" b="1" dirty="0" smtClean="0">
                <a:latin typeface="Calibri" pitchFamily="34" charset="0"/>
              </a:rPr>
              <a:t>4) Субъективная оценка заказчиком квалификации участника (вес критерия 5 %)</a:t>
            </a:r>
            <a:endParaRPr lang="ru-RU" sz="1600" b="1" dirty="0">
              <a:latin typeface="Calibri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67544" y="4869160"/>
            <a:ext cx="428628" cy="317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24" name="TextBox 23"/>
          <p:cNvSpPr txBox="1"/>
          <p:nvPr/>
        </p:nvSpPr>
        <p:spPr>
          <a:xfrm>
            <a:off x="6732240" y="458112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Субъективная оценка</a:t>
            </a:r>
            <a:endParaRPr lang="ru-RU" sz="16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6444208" y="4941168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458537-76CE-4011-967D-8766CC426950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716016" y="3645024"/>
            <a:ext cx="4248472" cy="28083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latin typeface="Calibri" pitchFamily="34" charset="0"/>
              </a:rPr>
              <a:t>Предприниматели, которые качественно исполнили несколько контрактов в сфере госзаказа, представляют обеспечение заявок на участие в торгах и обеспечение исполнения контракта в сниженном размере (например, в 2-3 раза меньше) – объективный учет репутации.</a:t>
            </a:r>
            <a:endParaRPr lang="ru-RU" sz="1800" b="1" dirty="0">
              <a:latin typeface="Calibri" pitchFamily="34" charset="0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51520" y="980728"/>
            <a:ext cx="8640960" cy="100811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</a:rPr>
              <a:t>Защитные меры от некачественного исполнения контракта при значительном снижении цены</a:t>
            </a:r>
          </a:p>
        </p:txBody>
      </p:sp>
      <p:sp>
        <p:nvSpPr>
          <p:cNvPr id="19474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2215724"/>
            <a:ext cx="4314286" cy="4309620"/>
            <a:chOff x="185706" y="2162636"/>
            <a:chExt cx="4314286" cy="4309620"/>
          </a:xfrm>
        </p:grpSpPr>
        <p:sp>
          <p:nvSpPr>
            <p:cNvPr id="22" name="Скругленный прямоугольник 21"/>
            <p:cNvSpPr>
              <a:spLocks noChangeArrowheads="1"/>
            </p:cNvSpPr>
            <p:nvPr/>
          </p:nvSpPr>
          <p:spPr bwMode="auto">
            <a:xfrm>
              <a:off x="642910" y="2162636"/>
              <a:ext cx="3857082" cy="135729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800" b="1" dirty="0" smtClean="0">
                  <a:latin typeface="Calibri" pitchFamily="34" charset="0"/>
                </a:rPr>
                <a:t>В </a:t>
              </a:r>
              <a:r>
                <a:rPr lang="ru-RU" sz="1800" b="1" dirty="0">
                  <a:latin typeface="Calibri" pitchFamily="34" charset="0"/>
                </a:rPr>
                <a:t>случае снижения цены контракта на торгах более, чем на 30%, размер обеспечения исполнения контракта увеличивается </a:t>
              </a:r>
              <a:r>
                <a:rPr lang="ru-RU" sz="1800" b="1" dirty="0" smtClean="0">
                  <a:solidFill>
                    <a:srgbClr val="C00000"/>
                  </a:solidFill>
                  <a:latin typeface="Calibri" pitchFamily="34" charset="0"/>
                </a:rPr>
                <a:t>в </a:t>
              </a:r>
              <a:r>
                <a:rPr lang="ru-RU" sz="1800" b="1" dirty="0">
                  <a:solidFill>
                    <a:srgbClr val="C00000"/>
                  </a:solidFill>
                  <a:latin typeface="Calibri" pitchFamily="34" charset="0"/>
                </a:rPr>
                <a:t>1,5 раза</a:t>
              </a:r>
            </a:p>
          </p:txBody>
        </p:sp>
        <p:sp>
          <p:nvSpPr>
            <p:cNvPr id="23" name="Прямоугольник 13"/>
            <p:cNvSpPr>
              <a:spLocks noChangeArrowheads="1"/>
            </p:cNvSpPr>
            <p:nvPr/>
          </p:nvSpPr>
          <p:spPr bwMode="auto">
            <a:xfrm>
              <a:off x="185706" y="6072206"/>
              <a:ext cx="388622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latin typeface="Calibri" pitchFamily="34" charset="0"/>
                </a:rPr>
                <a:t>Снижение цены контракта</a:t>
              </a:r>
            </a:p>
          </p:txBody>
        </p:sp>
        <p:cxnSp>
          <p:nvCxnSpPr>
            <p:cNvPr id="24" name="Прямая со стрелкой 23"/>
            <p:cNvCxnSpPr>
              <a:cxnSpLocks noChangeShapeType="1"/>
            </p:cNvCxnSpPr>
            <p:nvPr/>
          </p:nvCxnSpPr>
          <p:spPr bwMode="auto">
            <a:xfrm rot="5400000" flipH="1" flipV="1">
              <a:off x="-1108140" y="4192548"/>
              <a:ext cx="316865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/>
            </a:extLst>
          </p:spPr>
        </p:cxnSp>
        <p:cxnSp>
          <p:nvCxnSpPr>
            <p:cNvPr id="25" name="Прямая со стрелкой 24"/>
            <p:cNvCxnSpPr>
              <a:cxnSpLocks noChangeShapeType="1"/>
            </p:cNvCxnSpPr>
            <p:nvPr/>
          </p:nvCxnSpPr>
          <p:spPr bwMode="auto">
            <a:xfrm>
              <a:off x="476185" y="5776873"/>
              <a:ext cx="3744000" cy="47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/>
            </a:extLst>
          </p:spPr>
        </p:cxnSp>
        <p:sp>
          <p:nvSpPr>
            <p:cNvPr id="26" name="Прямоугольник 25"/>
            <p:cNvSpPr>
              <a:spLocks noChangeArrowheads="1"/>
            </p:cNvSpPr>
            <p:nvPr/>
          </p:nvSpPr>
          <p:spPr bwMode="auto">
            <a:xfrm>
              <a:off x="614302" y="5743594"/>
              <a:ext cx="9699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latin typeface="Calibri" pitchFamily="34" charset="0"/>
                </a:rPr>
                <a:t>≤ 30%</a:t>
              </a:r>
              <a:endParaRPr lang="ru-RU" sz="2000" dirty="0"/>
            </a:p>
          </p:txBody>
        </p:sp>
        <p:sp>
          <p:nvSpPr>
            <p:cNvPr id="27" name="Прямоугольник 25"/>
            <p:cNvSpPr>
              <a:spLocks noChangeArrowheads="1"/>
            </p:cNvSpPr>
            <p:nvPr/>
          </p:nvSpPr>
          <p:spPr bwMode="auto">
            <a:xfrm>
              <a:off x="2857456" y="5743594"/>
              <a:ext cx="7588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C00000"/>
                  </a:solidFill>
                  <a:latin typeface="Calibri" pitchFamily="34" charset="0"/>
                </a:rPr>
                <a:t>&gt;30%</a:t>
              </a:r>
            </a:p>
          </p:txBody>
        </p:sp>
        <p:sp>
          <p:nvSpPr>
            <p:cNvPr id="28" name="Цилиндр 27"/>
            <p:cNvSpPr/>
            <p:nvPr/>
          </p:nvSpPr>
          <p:spPr>
            <a:xfrm>
              <a:off x="614302" y="4457680"/>
              <a:ext cx="714380" cy="114300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Цилиндр 28"/>
            <p:cNvSpPr/>
            <p:nvPr/>
          </p:nvSpPr>
          <p:spPr>
            <a:xfrm>
              <a:off x="2928894" y="3743330"/>
              <a:ext cx="758853" cy="1857388"/>
            </a:xfrm>
            <a:prstGeom prst="can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Прямоугольник 36"/>
            <p:cNvSpPr>
              <a:spLocks noChangeArrowheads="1"/>
            </p:cNvSpPr>
            <p:nvPr/>
          </p:nvSpPr>
          <p:spPr bwMode="auto">
            <a:xfrm>
              <a:off x="2928894" y="4386272"/>
              <a:ext cx="81121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Calibri" pitchFamily="34" charset="0"/>
                </a:rPr>
                <a:t>45%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  <p:sp>
          <p:nvSpPr>
            <p:cNvPr id="31" name="Прямоугольник 24"/>
            <p:cNvSpPr>
              <a:spLocks noChangeArrowheads="1"/>
            </p:cNvSpPr>
            <p:nvPr/>
          </p:nvSpPr>
          <p:spPr bwMode="auto">
            <a:xfrm>
              <a:off x="714348" y="4857760"/>
              <a:ext cx="6731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  <a:latin typeface="Calibri" pitchFamily="34" charset="0"/>
                </a:rPr>
                <a:t>30%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32" name="Стрелка вправо 31"/>
            <p:cNvSpPr/>
            <p:nvPr/>
          </p:nvSpPr>
          <p:spPr>
            <a:xfrm rot="19591577">
              <a:off x="1759818" y="4176952"/>
              <a:ext cx="928694" cy="443789"/>
            </a:xfrm>
            <a:prstGeom prst="rightArrow">
              <a:avLst/>
            </a:prstGeom>
            <a:gradFill>
              <a:gsLst>
                <a:gs pos="0">
                  <a:srgbClr val="C00000"/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4859016" y="2204864"/>
            <a:ext cx="3961456" cy="100811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Calibri" pitchFamily="34" charset="0"/>
              </a:rPr>
              <a:t>Создание реестра добросовестных поставщиков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6642219" y="3257245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2843213" y="1484784"/>
            <a:ext cx="2736850" cy="1727200"/>
          </a:xfrm>
          <a:prstGeom prst="roundRect">
            <a:avLst>
              <a:gd name="adj" fmla="val 9829"/>
            </a:avLst>
          </a:prstGeom>
          <a:solidFill>
            <a:schemeClr val="accent1">
              <a:alpha val="2196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800" b="1" dirty="0">
              <a:solidFill>
                <a:schemeClr val="bg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6011863" y="1484313"/>
            <a:ext cx="2952750" cy="2592759"/>
          </a:xfrm>
          <a:prstGeom prst="roundRect">
            <a:avLst>
              <a:gd name="adj" fmla="val 6068"/>
            </a:avLst>
          </a:prstGeom>
          <a:solidFill>
            <a:schemeClr val="accent5">
              <a:lumMod val="7500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endParaRPr lang="ru-RU" sz="2000" b="1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0484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28B9EB-9A57-4ABA-A6A0-7E17D499A993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250825" y="1916584"/>
            <a:ext cx="2146300" cy="8445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</a:rPr>
              <a:t>Поручительство</a:t>
            </a: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251520" y="3280246"/>
            <a:ext cx="2160588" cy="8524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FFFFFF"/>
                </a:solidFill>
              </a:rPr>
              <a:t>Банковская гарантия</a:t>
            </a:r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6516688" y="2276872"/>
            <a:ext cx="2016125" cy="864046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</a:rPr>
              <a:t>Реестр поручителей и выданных поручительств</a:t>
            </a:r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2452627" y="2091518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3078163" y="1627659"/>
            <a:ext cx="2357437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Аккредитация поручителей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5665248" y="2235534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6200000">
            <a:off x="2452627" y="3460511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71884" y="4221088"/>
            <a:ext cx="8964612" cy="22768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900" b="1" dirty="0">
                <a:latin typeface="Calibri" pitchFamily="34" charset="0"/>
              </a:rPr>
              <a:t>           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</a:rPr>
              <a:t> 	</a:t>
            </a:r>
          </a:p>
          <a:p>
            <a:pPr algn="just">
              <a:defRPr/>
            </a:pPr>
            <a:endParaRPr lang="ru-RU" sz="1600" b="1" dirty="0">
              <a:latin typeface="Calibri" pitchFamily="34" charset="0"/>
            </a:endParaRPr>
          </a:p>
          <a:p>
            <a:pPr algn="just">
              <a:defRPr/>
            </a:pPr>
            <a:r>
              <a:rPr lang="ru-RU" sz="1600" b="1" dirty="0" smtClean="0">
                <a:latin typeface="Calibri" pitchFamily="34" charset="0"/>
              </a:rPr>
              <a:t>        При начальной (максимальной) цене контракта более 10 млн. руб. устанавливается обязательность обеспечения исполнения контракта в размере от 10 до 30 %.    </a:t>
            </a:r>
          </a:p>
          <a:p>
            <a:pPr algn="just">
              <a:defRPr/>
            </a:pPr>
            <a:r>
              <a:rPr lang="ru-RU" sz="1600" b="1" dirty="0" smtClean="0">
                <a:latin typeface="Calibri" pitchFamily="34" charset="0"/>
              </a:rPr>
              <a:t>       Для </a:t>
            </a:r>
            <a:r>
              <a:rPr lang="ru-RU" sz="1600" b="1" dirty="0">
                <a:latin typeface="Calibri" pitchFamily="34" charset="0"/>
              </a:rPr>
              <a:t>целей исключения мошенничества при предоставлении финансового обеспечения уполномоченный федеральный орган власти проводит централизованную проверку поручителей и включение их в специальный реестр, размещаемый на общероссийском портале.</a:t>
            </a:r>
          </a:p>
          <a:p>
            <a:pPr algn="just">
              <a:defRPr/>
            </a:pPr>
            <a:r>
              <a:rPr lang="ru-RU" sz="1600" b="1" dirty="0" smtClean="0">
                <a:latin typeface="Calibri" pitchFamily="34" charset="0"/>
              </a:rPr>
              <a:t>       В </a:t>
            </a:r>
            <a:r>
              <a:rPr lang="ru-RU" sz="1600" b="1" dirty="0">
                <a:latin typeface="Calibri" pitchFamily="34" charset="0"/>
              </a:rPr>
              <a:t>отдельных реестрах учитываются все выданные банковские гарантии  и поручительства. При этом осуществляется проверка на предмет недопустимости превышения лимита предоставления банковских гарантий и поручительств. 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</a:rPr>
              <a:t>	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</a:rPr>
              <a:t>	</a:t>
            </a:r>
          </a:p>
          <a:p>
            <a:pPr algn="just">
              <a:defRPr/>
            </a:pPr>
            <a:r>
              <a:rPr lang="ru-RU" sz="1900" b="1" dirty="0">
                <a:latin typeface="Calibri" pitchFamily="34" charset="0"/>
              </a:rPr>
              <a:t>	</a:t>
            </a:r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5665248" y="3528602"/>
            <a:ext cx="378053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6516688" y="3212406"/>
            <a:ext cx="2016125" cy="79265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</a:rPr>
              <a:t>Реестр выданных банковских гарантий</a:t>
            </a: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2843808" y="3340571"/>
            <a:ext cx="2736255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Внесение сведений о выданных банковских гарантиях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3078163" y="2276946"/>
            <a:ext cx="2357437" cy="7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Внесение сведений о выданных поручительствах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611188" y="981075"/>
            <a:ext cx="7993062" cy="431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Повышение надежности финансового обеспечения</a:t>
            </a:r>
          </a:p>
        </p:txBody>
      </p:sp>
      <p:sp>
        <p:nvSpPr>
          <p:cNvPr id="20498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pic>
        <p:nvPicPr>
          <p:cNvPr id="20499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275" y="1556792"/>
            <a:ext cx="25225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01B13D-D9D1-4F2C-9DDF-6D5BB6530C2F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3203575" y="1500174"/>
            <a:ext cx="5761038" cy="12954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Формирует приемочную комиссию. 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Оплата товара (работ, услуг) производится на основании заключения приемочной комиссии</a:t>
            </a: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142875" y="1477968"/>
            <a:ext cx="2413000" cy="2736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Заказчик,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уполномоченный орган</a:t>
            </a:r>
          </a:p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  <a:t>Приемочная комиссия </a:t>
            </a:r>
          </a:p>
          <a:p>
            <a:pPr algn="ctr">
              <a:defRPr/>
            </a:pPr>
            <a:r>
              <a:rPr lang="ru-RU" sz="1900" b="1" dirty="0" smtClean="0">
                <a:solidFill>
                  <a:srgbClr val="FFFFFF"/>
                </a:solidFill>
                <a:latin typeface="Calibri" pitchFamily="34" charset="0"/>
              </a:rPr>
              <a:t>(не менее 3-х чел.)</a:t>
            </a:r>
            <a:endParaRPr lang="ru-RU" sz="1900" b="1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3203575" y="2925763"/>
            <a:ext cx="5761038" cy="1290637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Производит проверку поставляемой продукции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и принимает решение о её соответствии условиям контракта, в том числе с привлечением экспертов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14282" y="4365104"/>
            <a:ext cx="8715376" cy="2135730"/>
          </a:xfrm>
          <a:prstGeom prst="roundRect">
            <a:avLst>
              <a:gd name="adj" fmla="val 10202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b="1" dirty="0" smtClean="0">
                <a:latin typeface="Calibri" pitchFamily="34" charset="0"/>
              </a:rPr>
              <a:t>      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</a:t>
            </a:r>
            <a:r>
              <a:rPr lang="ru-RU" sz="1800" b="1" dirty="0" smtClean="0">
                <a:latin typeface="Calibri" pitchFamily="34" charset="0"/>
              </a:rPr>
              <a:t>      Контракты</a:t>
            </a:r>
            <a:r>
              <a:rPr lang="ru-RU" sz="1800" b="1" dirty="0">
                <a:latin typeface="Calibri" pitchFamily="34" charset="0"/>
              </a:rPr>
              <a:t>, срок действия которых превышает шесть месяцев, должны содержать разбивку на этапы исполнения. В этом случае приемка исполнения контракта производится поэтапно</a:t>
            </a:r>
            <a:r>
              <a:rPr lang="ru-RU" sz="1800" b="1" dirty="0" smtClean="0">
                <a:latin typeface="Calibri" pitchFamily="34" charset="0"/>
              </a:rPr>
              <a:t>.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</a:t>
            </a:r>
            <a:r>
              <a:rPr lang="ru-RU" sz="1800" b="1" dirty="0" smtClean="0">
                <a:latin typeface="Calibri" pitchFamily="34" charset="0"/>
              </a:rPr>
              <a:t>      В законопроекте установлены порядок и предельные сроки приемки различных видов продукции </a:t>
            </a:r>
            <a:r>
              <a:rPr lang="ru-RU" sz="1800" b="1" dirty="0">
                <a:latin typeface="Calibri" pitchFamily="34" charset="0"/>
              </a:rPr>
              <a:t>на основе </a:t>
            </a:r>
            <a:r>
              <a:rPr lang="ru-RU" sz="1800" b="1" dirty="0" smtClean="0">
                <a:latin typeface="Calibri" pitchFamily="34" charset="0"/>
              </a:rPr>
              <a:t>применяемых в корпоративном секторе порядков </a:t>
            </a:r>
            <a:r>
              <a:rPr lang="ru-RU" sz="1800" b="1" dirty="0">
                <a:latin typeface="Calibri" pitchFamily="34" charset="0"/>
              </a:rPr>
              <a:t>приемки продукции </a:t>
            </a:r>
            <a:r>
              <a:rPr lang="ru-RU" sz="1800" b="1" dirty="0" smtClean="0">
                <a:latin typeface="Calibri" pitchFamily="34" charset="0"/>
              </a:rPr>
              <a:t>по количеству и качеству (инструкции № П-6 и П-7).</a:t>
            </a:r>
            <a:endParaRPr lang="ru-RU" sz="1800" b="1" dirty="0">
              <a:latin typeface="Calibri" pitchFamily="34" charset="0"/>
            </a:endParaRPr>
          </a:p>
          <a:p>
            <a:pPr algn="just">
              <a:defRPr/>
            </a:pPr>
            <a:endParaRPr lang="ru-RU" b="1" dirty="0">
              <a:latin typeface="Calibri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627313" y="3286124"/>
            <a:ext cx="576262" cy="576262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95288" y="981075"/>
            <a:ext cx="8353425" cy="3603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Повышение качества администрирования контрактов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627313" y="1857364"/>
            <a:ext cx="576262" cy="576262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8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AAD6EB-4887-4A67-A079-AA141CDF959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07950" y="1641475"/>
            <a:ext cx="1500188" cy="26431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Приемка товаров, </a:t>
            </a:r>
            <a: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b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  <a:t>работ</a:t>
            </a: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, </a:t>
            </a:r>
            <a: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b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FFFFFF"/>
                </a:solidFill>
                <a:latin typeface="Calibri" pitchFamily="34" charset="0"/>
              </a:rPr>
              <a:t>услуг</a:t>
            </a:r>
            <a:endParaRPr lang="ru-RU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2108200" y="1641475"/>
            <a:ext cx="1857375" cy="1000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</a:rPr>
              <a:t>Контракт исполнен</a:t>
            </a:r>
          </a:p>
          <a:p>
            <a:pPr algn="ctr">
              <a:defRPr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</a:rPr>
              <a:t>качественно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4465638" y="1570038"/>
            <a:ext cx="1928812" cy="11430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FFFFFF"/>
                </a:solidFill>
                <a:latin typeface="Calibri" pitchFamily="34" charset="0"/>
              </a:rPr>
              <a:t>Акт сдачи-приемки товаров (работ, услуг)</a:t>
            </a:r>
          </a:p>
        </p:txBody>
      </p:sp>
      <p:sp>
        <p:nvSpPr>
          <p:cNvPr id="18" name="Стрелка вправо 17"/>
          <p:cNvSpPr/>
          <p:nvPr/>
        </p:nvSpPr>
        <p:spPr>
          <a:xfrm rot="16200000">
            <a:off x="1716398" y="1959565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6200000">
            <a:off x="1716398" y="3531201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2108200" y="3284538"/>
            <a:ext cx="1857375" cy="1000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0000"/>
                </a:solidFill>
                <a:latin typeface="Calibri" pitchFamily="34" charset="0"/>
              </a:rPr>
              <a:t>Ненадлежащее исполнение контракта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4073852" y="1888128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4073852" y="3459764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4500563" y="2924175"/>
            <a:ext cx="1965325" cy="19446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0000"/>
                </a:solidFill>
                <a:latin typeface="Calibri" pitchFamily="34" charset="0"/>
              </a:rPr>
              <a:t>Быстрая процедура расторжения контракта, взыскание штрафных санкций</a:t>
            </a: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6965950" y="1357313"/>
            <a:ext cx="1857375" cy="785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Реестр контрактов</a:t>
            </a:r>
          </a:p>
        </p:txBody>
      </p:sp>
      <p:sp>
        <p:nvSpPr>
          <p:cNvPr id="28" name="Стрелка вправо 27"/>
          <p:cNvSpPr/>
          <p:nvPr/>
        </p:nvSpPr>
        <p:spPr>
          <a:xfrm rot="16200000">
            <a:off x="6538750" y="1533688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6200000">
            <a:off x="6554140" y="3459763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>
            <a:spLocks noChangeArrowheads="1"/>
          </p:cNvSpPr>
          <p:nvPr/>
        </p:nvSpPr>
        <p:spPr bwMode="auto">
          <a:xfrm>
            <a:off x="6935788" y="3000375"/>
            <a:ext cx="2124075" cy="1785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000000"/>
                </a:solidFill>
                <a:latin typeface="Calibri" pitchFamily="34" charset="0"/>
              </a:rPr>
              <a:t>Контракт со следующим участником, </a:t>
            </a:r>
            <a:r>
              <a:rPr lang="ru-RU" sz="1800" b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Calibri" pitchFamily="34" charset="0"/>
              </a:rPr>
              <a:t>предложившим </a:t>
            </a:r>
            <a:r>
              <a:rPr lang="ru-RU" sz="1800" b="1" dirty="0">
                <a:solidFill>
                  <a:srgbClr val="000000"/>
                </a:solidFill>
                <a:latin typeface="Calibri" pitchFamily="34" charset="0"/>
              </a:rPr>
              <a:t>лучшие условия на торгах</a:t>
            </a:r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215900" y="5013325"/>
            <a:ext cx="8677275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     В целях повышения качества продукции регламентированы вопросы приемки товаров (работ, услуг). В случае ненадлежащего исполнения контракта заказчик расторгает контракт через быструю административную процедуру расторжения </a:t>
            </a:r>
            <a:br>
              <a:rPr lang="ru-RU" sz="1800" b="1" dirty="0">
                <a:latin typeface="Calibri" pitchFamily="34" charset="0"/>
              </a:rPr>
            </a:br>
            <a:r>
              <a:rPr lang="ru-RU" sz="1800" b="1" dirty="0">
                <a:latin typeface="Calibri" pitchFamily="34" charset="0"/>
              </a:rPr>
              <a:t>(10 дней) и удерживает с не исполнившего контракт поставщика обеспечение исполнения контракта.</a:t>
            </a:r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2051050" y="1052513"/>
            <a:ext cx="4608513" cy="36036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Приемка товаров, работ, услуг</a:t>
            </a: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7000875" y="2428875"/>
            <a:ext cx="1857375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Оплата</a:t>
            </a:r>
          </a:p>
        </p:txBody>
      </p:sp>
      <p:sp>
        <p:nvSpPr>
          <p:cNvPr id="33" name="Стрелка вниз 32"/>
          <p:cNvSpPr>
            <a:spLocks noChangeArrowheads="1"/>
          </p:cNvSpPr>
          <p:nvPr/>
        </p:nvSpPr>
        <p:spPr bwMode="auto">
          <a:xfrm>
            <a:off x="7715250" y="2143125"/>
            <a:ext cx="357188" cy="2857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lt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 rot="10800000">
            <a:off x="1403350" y="3644900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7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97720-5A08-4F48-BDF7-23139E865E31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3357563" y="2500313"/>
            <a:ext cx="4959350" cy="719137"/>
          </a:xfrm>
          <a:prstGeom prst="roundRect">
            <a:avLst>
              <a:gd name="adj" fmla="val 16667"/>
            </a:avLst>
          </a:prstGeom>
          <a:solidFill>
            <a:srgbClr val="3C8C93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Комиссия по расторжению контракта</a:t>
            </a: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5651500" y="1412875"/>
            <a:ext cx="32416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</a:rPr>
              <a:t>Заказчик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в случае  нарушения контракта </a:t>
            </a:r>
            <a:r>
              <a:rPr lang="ru-RU" sz="1800" b="1" u="sng" dirty="0">
                <a:solidFill>
                  <a:srgbClr val="000000"/>
                </a:solidFill>
                <a:latin typeface="Calibri" pitchFamily="34" charset="0"/>
              </a:rPr>
              <a:t>поставщиком</a:t>
            </a:r>
            <a:endParaRPr lang="ru-RU" sz="1400" b="1" u="sng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2071688" y="1428750"/>
            <a:ext cx="32416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Поставщик</a:t>
            </a:r>
          </a:p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в случае нарушения контракта </a:t>
            </a:r>
            <a:r>
              <a:rPr lang="ru-RU" sz="1800" b="1" u="sng">
                <a:solidFill>
                  <a:schemeClr val="bg1"/>
                </a:solidFill>
                <a:latin typeface="Calibri" pitchFamily="34" charset="0"/>
              </a:rPr>
              <a:t>заказчиком</a:t>
            </a:r>
            <a:endParaRPr lang="ru-RU" sz="1400" b="1" u="sng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323850" y="5661025"/>
            <a:ext cx="8458200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1400" b="1">
                <a:latin typeface="Calibri" pitchFamily="34" charset="0"/>
              </a:rPr>
              <a:t>          Комиссия по расторжению контракта в </a:t>
            </a:r>
            <a:r>
              <a:rPr lang="ru-RU" sz="1400" b="1">
                <a:solidFill>
                  <a:srgbClr val="FF0000"/>
                </a:solidFill>
                <a:latin typeface="Calibri" pitchFamily="34" charset="0"/>
              </a:rPr>
              <a:t>10-дневный срок </a:t>
            </a:r>
            <a:r>
              <a:rPr lang="ru-RU" sz="1400" b="1">
                <a:latin typeface="Calibri" pitchFamily="34" charset="0"/>
              </a:rPr>
              <a:t>принимает решение о подтверждении либо не подтверждении существенного нарушения контракта: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b="1">
                <a:latin typeface="Calibri" pitchFamily="34" charset="0"/>
              </a:rPr>
              <a:t> для заказчика – возможность замены недобросовестного поставщика;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b="1">
                <a:latin typeface="Calibri" pitchFamily="34" charset="0"/>
              </a:rPr>
              <a:t> для поставщика – защита его прав от недобросовестного заказчика.</a:t>
            </a: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4140200" y="3429000"/>
            <a:ext cx="2665413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u="sng" dirty="0">
                <a:latin typeface="Calibri" pitchFamily="34" charset="0"/>
              </a:rPr>
              <a:t>Подтверждает</a:t>
            </a:r>
            <a:r>
              <a:rPr lang="ru-RU" sz="1400" b="1" dirty="0">
                <a:latin typeface="Calibri" pitchFamily="34" charset="0"/>
              </a:rPr>
              <a:t> существенное нарушение</a:t>
            </a: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34925" y="2500313"/>
            <a:ext cx="2665413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u="sng">
                <a:latin typeface="Calibri" pitchFamily="34" charset="0"/>
              </a:rPr>
              <a:t>НЕ подтверждает </a:t>
            </a:r>
            <a:r>
              <a:rPr lang="ru-RU" sz="1400" b="1">
                <a:latin typeface="Calibri" pitchFamily="34" charset="0"/>
              </a:rPr>
              <a:t>существенное нарушение</a:t>
            </a:r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7072313" y="4508500"/>
            <a:ext cx="1944687" cy="108108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350" b="1" dirty="0">
                <a:solidFill>
                  <a:srgbClr val="000000"/>
                </a:solidFill>
                <a:latin typeface="Calibri" pitchFamily="34" charset="0"/>
              </a:rPr>
              <a:t>Взыскание штрафных санкций с поставщика и возмещение убытков заказчика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6228184" y="2132856"/>
            <a:ext cx="268726" cy="48062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1258888" y="981075"/>
            <a:ext cx="6408737" cy="3603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Короткая процедура расторжения контракта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4643438" y="2143116"/>
            <a:ext cx="268726" cy="48062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5436096" y="3212976"/>
            <a:ext cx="233051" cy="2880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2267744" y="3284984"/>
            <a:ext cx="504056" cy="36004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364088" y="4100502"/>
            <a:ext cx="432048" cy="48062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4572000" y="4581525"/>
            <a:ext cx="2000250" cy="576263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Контракт </a:t>
            </a:r>
            <a:r>
              <a:rPr lang="ru-RU" sz="1400" b="1" u="sng">
                <a:solidFill>
                  <a:schemeClr val="bg1"/>
                </a:solidFill>
                <a:latin typeface="Calibri" pitchFamily="34" charset="0"/>
              </a:rPr>
              <a:t>расторгается</a:t>
            </a: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1835150" y="4508500"/>
            <a:ext cx="2343150" cy="93662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libri" pitchFamily="34" charset="0"/>
              </a:rPr>
              <a:t>Взыскание штрафных санкций с заказчика и возмещение убытков поставщика</a:t>
            </a: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4259679" y="4700855"/>
            <a:ext cx="288032" cy="33661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2964645" y="2678901"/>
            <a:ext cx="285752" cy="35719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34925" y="3287713"/>
            <a:ext cx="1400175" cy="646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Продолжение </a:t>
            </a:r>
            <a:br>
              <a:rPr lang="ru-RU" sz="1400" b="1">
                <a:latin typeface="Calibri" pitchFamily="34" charset="0"/>
              </a:rPr>
            </a:br>
            <a:r>
              <a:rPr lang="ru-RU" sz="1400" b="1">
                <a:latin typeface="Calibri" pitchFamily="34" charset="0"/>
              </a:rPr>
              <a:t>исполнения контракта</a:t>
            </a: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34925" y="4000500"/>
            <a:ext cx="1368425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Расторжение контракта </a:t>
            </a:r>
          </a:p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через суд</a:t>
            </a:r>
          </a:p>
        </p:txBody>
      </p:sp>
      <p:sp>
        <p:nvSpPr>
          <p:cNvPr id="43" name="Скругленный прямоугольник 42"/>
          <p:cNvSpPr>
            <a:spLocks noChangeArrowheads="1"/>
          </p:cNvSpPr>
          <p:nvPr/>
        </p:nvSpPr>
        <p:spPr bwMode="auto">
          <a:xfrm>
            <a:off x="6948488" y="3284538"/>
            <a:ext cx="2124075" cy="10080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350" b="1" dirty="0">
                <a:solidFill>
                  <a:srgbClr val="000000"/>
                </a:solidFill>
                <a:latin typeface="Calibri" pitchFamily="34" charset="0"/>
              </a:rPr>
              <a:t>Заключение контракта с участником № 2 и</a:t>
            </a:r>
          </a:p>
          <a:p>
            <a:pPr algn="ctr">
              <a:defRPr/>
            </a:pPr>
            <a:r>
              <a:rPr lang="ru-RU" sz="1350" b="1" dirty="0">
                <a:solidFill>
                  <a:srgbClr val="000000"/>
                </a:solidFill>
                <a:latin typeface="Calibri" pitchFamily="34" charset="0"/>
              </a:rPr>
              <a:t>возобновление поставки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442244" y="4042569"/>
            <a:ext cx="787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1406525" y="4435475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>
            <a:spLocks noChangeArrowheads="1"/>
          </p:cNvSpPr>
          <p:nvPr/>
        </p:nvSpPr>
        <p:spPr bwMode="auto">
          <a:xfrm>
            <a:off x="1979613" y="3716338"/>
            <a:ext cx="1571625" cy="57626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Контракт </a:t>
            </a:r>
            <a:br>
              <a:rPr lang="ru-RU" sz="1400" b="1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400" b="1" u="sng">
                <a:solidFill>
                  <a:schemeClr val="bg1"/>
                </a:solidFill>
                <a:latin typeface="Calibri" pitchFamily="34" charset="0"/>
              </a:rPr>
              <a:t>НЕ расторгается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0800000">
            <a:off x="1835150" y="4005263"/>
            <a:ext cx="1412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Стрелка вправо 55"/>
          <p:cNvSpPr>
            <a:spLocks noChangeArrowheads="1"/>
          </p:cNvSpPr>
          <p:nvPr/>
        </p:nvSpPr>
        <p:spPr bwMode="auto">
          <a:xfrm>
            <a:off x="6643688" y="4714875"/>
            <a:ext cx="396875" cy="35718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7" name="Стрелка вправо 56"/>
          <p:cNvSpPr>
            <a:spLocks noChangeArrowheads="1"/>
          </p:cNvSpPr>
          <p:nvPr/>
        </p:nvSpPr>
        <p:spPr bwMode="auto">
          <a:xfrm rot="16200000">
            <a:off x="7994651" y="4186237"/>
            <a:ext cx="215900" cy="428625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4606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СОПРОВОЖДЕНИЕ И ИСПОЛНЕНИЕ КОНТРАКТА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>
            <a:stCxn id="22" idx="2"/>
            <a:endCxn id="17" idx="0"/>
          </p:cNvCxnSpPr>
          <p:nvPr/>
        </p:nvCxnSpPr>
        <p:spPr>
          <a:xfrm rot="16200000" flipH="1">
            <a:off x="318294" y="4318794"/>
            <a:ext cx="2359025" cy="4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55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51DC84-2898-48F1-A36C-EF310B8BE90B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107950" y="1774825"/>
            <a:ext cx="2773363" cy="1366838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Заказчик, уполномоченный орган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размещает: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59563" y="2630488"/>
            <a:ext cx="69850" cy="4397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2980944" y="2188863"/>
            <a:ext cx="504055" cy="392041"/>
          </a:xfrm>
          <a:prstGeom prst="rightArrow">
            <a:avLst>
              <a:gd name="adj1" fmla="val 55200"/>
              <a:gd name="adj2" fmla="val 46968"/>
            </a:avLst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071802" y="4500563"/>
            <a:ext cx="5892811" cy="1928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2000" b="1" dirty="0">
                <a:latin typeface="Calibri" pitchFamily="34" charset="0"/>
              </a:rPr>
              <a:t>        </a:t>
            </a:r>
          </a:p>
          <a:p>
            <a:pPr algn="just">
              <a:defRPr/>
            </a:pPr>
            <a:r>
              <a:rPr lang="ru-RU" sz="2000" b="1" dirty="0" smtClean="0">
                <a:latin typeface="Calibri" pitchFamily="34" charset="0"/>
              </a:rPr>
              <a:t>       В </a:t>
            </a:r>
            <a:r>
              <a:rPr lang="ru-RU" sz="2000" b="1" dirty="0">
                <a:latin typeface="Calibri" pitchFamily="34" charset="0"/>
              </a:rPr>
              <a:t>целях повышения эффективности бюджетных расходов и контроля за исполнением контракта оплата контракта производится только при наличии всех сведений и документов по контракту в реестре контрактов на официальном сайте.</a:t>
            </a:r>
          </a:p>
          <a:p>
            <a:pPr algn="just">
              <a:defRPr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339975" y="981075"/>
            <a:ext cx="4176713" cy="3603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Санкционирование оплаты</a:t>
            </a:r>
          </a:p>
        </p:txBody>
      </p:sp>
      <p:pic>
        <p:nvPicPr>
          <p:cNvPr id="23561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0288" y="1627188"/>
            <a:ext cx="543083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5651500" y="1928813"/>
            <a:ext cx="2952750" cy="428625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ea typeface="ＭＳ Ｐゴシック" pitchFamily="34" charset="-128"/>
              </a:rPr>
              <a:t>www.zakupki.gov.ru</a:t>
            </a:r>
            <a:endParaRPr lang="ru-RU" sz="2000" b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42875" y="3783013"/>
            <a:ext cx="2714625" cy="4318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</a:rPr>
              <a:t>сведения о контрактах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142875" y="4429125"/>
            <a:ext cx="2714625" cy="8572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</a:rPr>
              <a:t>контракты со всеми приложениями и изменения к ним</a:t>
            </a: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42875" y="5500688"/>
            <a:ext cx="2714625" cy="43180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</a:rPr>
              <a:t>акты сдачи-приемки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7786710" y="3786190"/>
            <a:ext cx="642942" cy="504056"/>
          </a:xfrm>
          <a:prstGeom prst="rightArrow">
            <a:avLst>
              <a:gd name="adj1" fmla="val 55200"/>
              <a:gd name="adj2" fmla="val 46968"/>
            </a:avLst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92725" y="2420938"/>
            <a:ext cx="3311525" cy="792162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ea typeface="ＭＳ Ｐゴシック" charset="-128"/>
              </a:rPr>
              <a:t>РЕЕСТР КОНТРАКТОВ</a:t>
            </a:r>
          </a:p>
        </p:txBody>
      </p:sp>
      <p:sp>
        <p:nvSpPr>
          <p:cNvPr id="23568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 dirty="0">
                <a:latin typeface="Calibri" pitchFamily="34" charset="0"/>
              </a:rPr>
              <a:t>СОПРОВОЖДЕНИЕ И ИСПОЛНЕНИЕ КОНТРАКТА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571868" y="3643314"/>
            <a:ext cx="3786214" cy="714380"/>
          </a:xfrm>
          <a:prstGeom prst="roundRect">
            <a:avLst>
              <a:gd name="adj" fmla="val 9829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Calibri" pitchFamily="34" charset="0"/>
                <a:ea typeface="+mn-ea"/>
                <a:cs typeface="Calibri" pitchFamily="34" charset="0"/>
              </a:rPr>
              <a:t>Оплата после приемки не позднее 15 дней.</a:t>
            </a:r>
            <a:endParaRPr lang="ru-RU" sz="2000" b="1" dirty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89C096-BB90-4CBB-8EE1-B52C4D2F56F4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14282" y="1628800"/>
            <a:ext cx="8786874" cy="3456384"/>
          </a:xfrm>
          <a:prstGeom prst="roundRect">
            <a:avLst>
              <a:gd name="adj" fmla="val 7955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endParaRPr lang="en-US" sz="1800" b="1" dirty="0" smtClean="0"/>
          </a:p>
          <a:p>
            <a:pPr algn="just">
              <a:defRPr/>
            </a:pPr>
            <a:endParaRPr lang="en-US" sz="1800" b="1" dirty="0" smtClean="0"/>
          </a:p>
          <a:p>
            <a:pPr algn="just">
              <a:defRPr/>
            </a:pPr>
            <a:endParaRPr lang="en-US" sz="1800" b="1" dirty="0" smtClean="0"/>
          </a:p>
          <a:p>
            <a:pPr algn="just">
              <a:defRPr/>
            </a:pPr>
            <a:endParaRPr lang="en-US" sz="1800" b="1" dirty="0" smtClean="0"/>
          </a:p>
          <a:p>
            <a:pPr algn="just">
              <a:defRPr/>
            </a:pPr>
            <a:endParaRPr lang="ru-RU" sz="2200" b="1" dirty="0" smtClean="0"/>
          </a:p>
          <a:p>
            <a:pPr>
              <a:defRPr/>
            </a:pPr>
            <a:endParaRPr lang="ru-RU" sz="2200" b="1" dirty="0" smtClean="0"/>
          </a:p>
          <a:p>
            <a:pPr>
              <a:defRPr/>
            </a:pPr>
            <a:endParaRPr lang="ru-RU" sz="2200" b="1" dirty="0" smtClean="0"/>
          </a:p>
          <a:p>
            <a:pPr>
              <a:defRPr/>
            </a:pPr>
            <a:endParaRPr lang="ru-RU" sz="2200" b="1" dirty="0" smtClean="0"/>
          </a:p>
          <a:p>
            <a:pPr>
              <a:defRPr/>
            </a:pPr>
            <a:endParaRPr lang="ru-RU" sz="2200" b="1" dirty="0" smtClean="0"/>
          </a:p>
          <a:p>
            <a:pPr>
              <a:defRPr/>
            </a:pPr>
            <a:endParaRPr lang="ru-RU" sz="2200" b="1" dirty="0" smtClean="0"/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14282" y="5157192"/>
            <a:ext cx="8786812" cy="13402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u="sng" dirty="0" smtClean="0"/>
              <a:t>Основные цели создания ФКС: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повышение качества продукции;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развитие конкурентной среды;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минимизация уровня коррупции; 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повышение эффективности бюджетных расходов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sz="2000" b="1" dirty="0" smtClean="0"/>
              <a:t>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220" y="1700808"/>
            <a:ext cx="800219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Централизация функций закупок и система планирования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Единый центр экономической конъюнктуры рынков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 Контроль планирования  и исполнения крупных заказов</a:t>
            </a:r>
            <a:endParaRPr lang="ru-RU" sz="12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220" y="2420888"/>
            <a:ext cx="800219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Совершенствование процедур размещения заказа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Дополнительные требования к участникам торгов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Объективная оценка квалификации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Защитные меры от некачественного исполнения контракта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3356992"/>
            <a:ext cx="79928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Централизованная проверка финансового обеспечения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Регламентация приемки и оплаты товаров, работ, услуг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Повышение качества администрирования контракта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Короткая процедура расторжения контракта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220" y="4293096"/>
            <a:ext cx="8002196" cy="654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Пошлина за необоснованные жалобы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Оптимизация ответственности по </a:t>
            </a:r>
            <a:r>
              <a:rPr lang="ru-RU" sz="1200" b="1" dirty="0" err="1" smtClean="0">
                <a:solidFill>
                  <a:schemeClr val="tx1"/>
                </a:solidFill>
                <a:ea typeface="ＭＳ Ｐゴシック" charset="-128"/>
              </a:rPr>
              <a:t>КоАП</a:t>
            </a:r>
            <a:endParaRPr lang="ru-RU" sz="1200" b="1" dirty="0" smtClean="0">
              <a:solidFill>
                <a:schemeClr val="tx1"/>
              </a:solidFill>
              <a:ea typeface="ＭＳ Ｐゴシック" charset="-128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tx1"/>
                </a:solidFill>
                <a:ea typeface="ＭＳ Ｐゴシック" charset="-128"/>
              </a:rPr>
              <a:t>Количественный  и качественный анализ</a:t>
            </a:r>
            <a:endParaRPr lang="ru-RU" sz="12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3" name="Выгнутая вниз стрелка 12"/>
          <p:cNvSpPr>
            <a:spLocks noChangeArrowheads="1"/>
          </p:cNvSpPr>
          <p:nvPr/>
        </p:nvSpPr>
        <p:spPr bwMode="auto">
          <a:xfrm rot="16200000">
            <a:off x="7301752" y="3025166"/>
            <a:ext cx="2714644" cy="541295"/>
          </a:xfrm>
          <a:prstGeom prst="curvedUpArrow">
            <a:avLst>
              <a:gd name="adj1" fmla="val 24996"/>
              <a:gd name="adj2" fmla="val 49992"/>
              <a:gd name="adj3" fmla="val 25000"/>
            </a:avLst>
          </a:prstGeom>
          <a:ln>
            <a:solidFill>
              <a:schemeClr val="accent5">
                <a:lumMod val="2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220" y="1844254"/>
            <a:ext cx="3500462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ea typeface="ＭＳ Ｐゴシック" charset="-128"/>
              </a:rPr>
              <a:t>Планирование закупок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220" y="2663410"/>
            <a:ext cx="4025900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ea typeface="ＭＳ Ｐゴシック" charset="-128"/>
              </a:rPr>
              <a:t>Отбор исполнителя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ea typeface="ＭＳ Ｐゴシック" charset="-128"/>
              </a:rPr>
              <a:t>контракта</a:t>
            </a:r>
            <a:endParaRPr lang="ru-RU" sz="18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220" y="3534916"/>
            <a:ext cx="4025900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ea typeface="ＭＳ Ｐゴシック" charset="-128"/>
              </a:rPr>
              <a:t>Сопровождение и 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ea typeface="ＭＳ Ｐゴシック" charset="-128"/>
              </a:rPr>
              <a:t>исполнение контракта</a:t>
            </a:r>
            <a:endParaRPr lang="ru-RU" sz="18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220" y="4361731"/>
            <a:ext cx="4857784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ea typeface="ＭＳ Ｐゴシック" charset="-128"/>
              </a:rPr>
              <a:t>Контроль и анализ результатов закупок,</a:t>
            </a:r>
          </a:p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  <a:ea typeface="ＭＳ Ｐゴシック" charset="-128"/>
              </a:rPr>
              <a:t>принятие организационных решений</a:t>
            </a:r>
            <a:endParaRPr lang="ru-RU" sz="18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44624"/>
            <a:ext cx="90364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Calibri" pitchFamily="34" charset="0"/>
              </a:rPr>
              <a:t>СОЗДАНИЕ ФЕДЕРАЛЬНОЙ КОНТРАКТНОЙ СИСТЕМЫ</a:t>
            </a:r>
            <a:endParaRPr lang="ru-RU" sz="3000" dirty="0"/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179512" y="908721"/>
            <a:ext cx="8640960" cy="64807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sz="1800" b="1" dirty="0" smtClean="0"/>
              <a:t>ФАС России подготовлен законопроект, направленный на создание системы, в которой будут увязаны все стадии госзаказа:</a:t>
            </a:r>
            <a:endParaRPr lang="ru-RU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498D21-0413-480B-97CC-E1005A56653A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1500174"/>
            <a:ext cx="2224093" cy="1943114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ФАС России</a:t>
            </a:r>
          </a:p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Рособоронзаказ</a:t>
            </a:r>
            <a:endParaRPr lang="ru-R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Контролирующие органы субъектов 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 </a:t>
            </a: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муниципальных образований</a:t>
            </a:r>
          </a:p>
          <a:p>
            <a:pPr algn="ctr">
              <a:defRPr/>
            </a:pPr>
            <a:endParaRPr lang="ru-RU" sz="23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3" y="1785926"/>
            <a:ext cx="1857387" cy="1285871"/>
          </a:xfrm>
          <a:prstGeom prst="roundRect">
            <a:avLst>
              <a:gd name="adj" fmla="val 9831"/>
            </a:avLst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Жалоба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+ </a:t>
            </a:r>
          </a:p>
          <a:p>
            <a:pPr algn="ctr">
              <a:defRPr/>
            </a:pPr>
            <a:r>
              <a:rPr lang="ru-RU" sz="2000" b="1" dirty="0" err="1">
                <a:latin typeface="Calibri" pitchFamily="34" charset="0"/>
                <a:cs typeface="Calibri" pitchFamily="34" charset="0"/>
              </a:rPr>
              <a:t>гос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пошлина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70" y="1500174"/>
            <a:ext cx="3286148" cy="1214446"/>
          </a:xfrm>
          <a:prstGeom prst="roundRect">
            <a:avLst>
              <a:gd name="adj" fmla="val 9831"/>
            </a:avLst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>
                <a:latin typeface="Calibri" pitchFamily="34" charset="0"/>
                <a:cs typeface="Calibri" pitchFamily="34" charset="0"/>
              </a:rPr>
              <a:t>Восстановление  нарушенных прав предпринимателей за 5 рабочих дней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143108" y="2143116"/>
            <a:ext cx="571490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7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КОНТРОЛЬ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3571875"/>
            <a:ext cx="8715436" cy="3000397"/>
          </a:xfrm>
          <a:prstGeom prst="roundRect">
            <a:avLst>
              <a:gd name="adj" fmla="val 8773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Предприниматели имеют возможность быстро защитить свои права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через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процедуру административного обжалования.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Срок рассмотрения жалобы –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 рабочих дней.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Вся информация по жалобе и принятом решении размещается на официальном сайте.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Если жалоба </a:t>
            </a:r>
            <a:r>
              <a:rPr lang="ru-RU" sz="20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необоснованная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то уплачивается государственная пошлина в размере 0,1 % от цены контракта (но не менее 2 тыс. рублей и не более 50 тыс. рублей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     Пошлина уплачивается либо через электронную площадку, либо платежным поручением.</a:t>
            </a:r>
            <a:endParaRPr lang="ru-RU" b="1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3" y="1000125"/>
            <a:ext cx="7429551" cy="43180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Введение платности за необоснованность жалобы</a:t>
            </a:r>
            <a:endParaRPr lang="ru-RU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072066" y="1857364"/>
            <a:ext cx="500066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43570" y="2786059"/>
            <a:ext cx="3286148" cy="642941"/>
          </a:xfrm>
          <a:prstGeom prst="roundRect">
            <a:avLst>
              <a:gd name="adj" fmla="val 9831"/>
            </a:avLst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 smtClean="0">
                <a:latin typeface="Calibri" pitchFamily="34" charset="0"/>
                <a:cs typeface="Calibri" pitchFamily="34" charset="0"/>
              </a:rPr>
              <a:t>Возможность электронного обжалования</a:t>
            </a:r>
            <a:endParaRPr lang="ru-RU" sz="1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72066" y="2714620"/>
            <a:ext cx="500066" cy="484188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2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50DCDE-50AD-4D17-A774-C38774E4DC04}" type="slidenum">
              <a:rPr lang="ru-RU" smtClean="0">
                <a:latin typeface="Arial" charset="0"/>
                <a:ea typeface="ＭＳ Ｐゴシック" pitchFamily="34" charset="-128"/>
              </a:rPr>
              <a:pPr/>
              <a:t>21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088" y="1844824"/>
            <a:ext cx="3635176" cy="1800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Ответственность заказчика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за допущенные им нарушения 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снижается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5 раз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относительно обычно применяемого штрафа при 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данном нарушении.</a:t>
            </a:r>
            <a:endParaRPr lang="ru-RU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КОНТРОЛЬ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504" y="3717032"/>
            <a:ext cx="4824659" cy="2808312"/>
          </a:xfrm>
          <a:prstGeom prst="roundRect">
            <a:avLst>
              <a:gd name="adj" fmla="val 11821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Если при закупках свыше 300 млн. рублей заказчиком в течение года были дважды допущены аналогичные нарушения законодательства:</a:t>
            </a:r>
          </a:p>
          <a:p>
            <a:pPr marL="457200" indent="-457200" algn="just">
              <a:buAutoNum type="arabicParenR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неправильно выбран способ закупки;</a:t>
            </a:r>
          </a:p>
          <a:p>
            <a:pPr marL="457200" indent="-457200" algn="just">
              <a:buAutoNum type="arabicParenR"/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неразмещение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закупки на официальном сайте;</a:t>
            </a:r>
          </a:p>
          <a:p>
            <a:pPr marL="457200" indent="-457200" algn="just">
              <a:buAutoNum type="arabicParenR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изменение условий контракта.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algn="just"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algn="just">
              <a:defRPr/>
            </a:pPr>
            <a:endParaRPr lang="ru-RU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950" y="980083"/>
            <a:ext cx="8928100" cy="720725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Ответственность заказчика за нарушения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законодательства о размещении заказов</a:t>
            </a:r>
            <a:endParaRPr lang="ru-RU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004048" y="2348880"/>
            <a:ext cx="432048" cy="484187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504" y="1772816"/>
            <a:ext cx="4824659" cy="1800200"/>
          </a:xfrm>
          <a:prstGeom prst="roundRect">
            <a:avLst>
              <a:gd name="adj" fmla="val 11821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Times New Roman"/>
                <a:cs typeface="Calibri" pitchFamily="34" charset="0"/>
              </a:rPr>
              <a:t>          Самостоятельное исправление заказчиком допущенных нарушений на этапе размещения заказа путем уведомления контролирующего органа о совершенном им нарушении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ea typeface="Times New Roman"/>
                <a:cs typeface="Calibri" pitchFamily="34" charset="0"/>
              </a:rPr>
              <a:t>законодательства.            </a:t>
            </a:r>
            <a:endParaRPr lang="ru-RU" sz="1800" b="1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64089" y="4293096"/>
            <a:ext cx="3600400" cy="17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Применяется норма </a:t>
            </a:r>
            <a:r>
              <a:rPr lang="ru-RU" sz="1800" b="1" dirty="0" err="1" smtClean="0">
                <a:latin typeface="Calibri" pitchFamily="34" charset="0"/>
                <a:cs typeface="Calibri" pitchFamily="34" charset="0"/>
              </a:rPr>
              <a:t>КоАП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 о дисквалификации должностного лица заказчика по решению суда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004048" y="4869160"/>
            <a:ext cx="432048" cy="484187"/>
          </a:xfrm>
          <a:prstGeom prst="rightArrow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28197E-8C66-4018-98E0-B61F4260A29E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 dirty="0" smtClean="0">
                <a:latin typeface="Calibri" pitchFamily="34" charset="0"/>
              </a:rPr>
              <a:t>АНАЛИЗ И КОНТРОЛЬ </a:t>
            </a:r>
            <a:r>
              <a:rPr lang="ru-RU" sz="2800" b="1" dirty="0">
                <a:latin typeface="Calibri" pitchFamily="34" charset="0"/>
              </a:rPr>
              <a:t>РЕЗУЛЬТАТОВ ЗАКУПОК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3" y="2855789"/>
            <a:ext cx="8643937" cy="2373411"/>
          </a:xfrm>
          <a:prstGeom prst="roundRect">
            <a:avLst>
              <a:gd name="adj" fmla="val 11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КРИТЕРИИ ОЦЕНКИ РЕЗУЛЬТАТОВ: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оценка достигнутого результата по отношению к планируемому;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причины несостоявшихся процедур размещения заказов;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причины неисполнения или ненадлежащего исполнения контрактов;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применяемые способы размещения заказов;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среднее количество участников в процедурах размещения заказов;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оценка достигнутой экономии и обоснованности начальных (максимальных) цен контрактов (цен лотов);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анализ допущенных нарушений при планировании, размещении заказов и исполнении контрактов.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323850" y="1700809"/>
            <a:ext cx="8351838" cy="10801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</a:rPr>
              <a:t>Главные распорядители бюджетных средств (и уполномоченные органы) </a:t>
            </a:r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анализируют результаты размещения заказов и исполнения контрактов, </a:t>
            </a:r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</a:rPr>
              <a:t>и размещают соответствующие годовые доклады на официальном сайте </a:t>
            </a:r>
            <a:r>
              <a:rPr lang="ru-RU" sz="1800" b="1" dirty="0" err="1" smtClean="0">
                <a:solidFill>
                  <a:schemeClr val="bg1"/>
                </a:solidFill>
                <a:latin typeface="Calibri" pitchFamily="34" charset="0"/>
              </a:rPr>
              <a:t>www.zakupki.gov.ru</a:t>
            </a:r>
            <a:endParaRPr lang="ru-RU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68313" y="908050"/>
            <a:ext cx="7991475" cy="7207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r>
              <a:rPr lang="ru-RU" b="1">
                <a:latin typeface="Calibri" pitchFamily="34" charset="0"/>
              </a:rPr>
              <a:t>Анализ результатов размещения заказа по качественным показателям</a:t>
            </a: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79512" y="5301208"/>
            <a:ext cx="8712968" cy="136815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Минфин России, Минэкономразвития России, ФАС </a:t>
            </a:r>
            <a:r>
              <a:rPr lang="ru-RU" sz="1800" b="1" dirty="0" smtClean="0">
                <a:solidFill>
                  <a:schemeClr val="bg1"/>
                </a:solidFill>
                <a:latin typeface="Calibri" pitchFamily="34" charset="0"/>
              </a:rPr>
              <a:t>России (аналогичные региональные и муниципальные органы власти) направляют сводные доклады в Правительство РФ (высшие органы исполнительной власти субъектов РФ и муниципальных образований) для принятия организационных решений, корректировки планов и рассмотрения вопросов об ответственности</a:t>
            </a:r>
            <a:endParaRPr lang="ru-RU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Стрелка вправо 95"/>
          <p:cNvSpPr/>
          <p:nvPr/>
        </p:nvSpPr>
        <p:spPr>
          <a:xfrm rot="5400000">
            <a:off x="205582" y="4866481"/>
            <a:ext cx="1663700" cy="503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9144000" cy="603250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dirty="0" smtClean="0">
                <a:solidFill>
                  <a:schemeClr val="tx1"/>
                </a:solidFill>
                <a:latin typeface="Calibri" pitchFamily="34" charset="0"/>
              </a:rPr>
              <a:t>СТРУКТУРА ГОСЗАКАЗА</a:t>
            </a:r>
          </a:p>
        </p:txBody>
      </p:sp>
      <p:sp>
        <p:nvSpPr>
          <p:cNvPr id="64" name="Скругленный прямоугольник 63"/>
          <p:cNvSpPr>
            <a:spLocks noChangeArrowheads="1"/>
          </p:cNvSpPr>
          <p:nvPr/>
        </p:nvSpPr>
        <p:spPr bwMode="auto">
          <a:xfrm>
            <a:off x="7307263" y="2708275"/>
            <a:ext cx="1368425" cy="73025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8" name="TextBox 36"/>
          <p:cNvSpPr txBox="1">
            <a:spLocks noChangeArrowheads="1"/>
          </p:cNvSpPr>
          <p:nvPr/>
        </p:nvSpPr>
        <p:spPr bwMode="auto">
          <a:xfrm>
            <a:off x="7308850" y="2781300"/>
            <a:ext cx="1439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Независимый регистратор</a:t>
            </a:r>
          </a:p>
        </p:txBody>
      </p:sp>
      <p:sp>
        <p:nvSpPr>
          <p:cNvPr id="8199" name="Номер слайда 3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AE9900-A158-46DB-80B1-D44A8DE8657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323850" y="1714500"/>
            <a:ext cx="2033588" cy="36195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 dirty="0"/>
              <a:t>Заказчики</a:t>
            </a:r>
          </a:p>
          <a:p>
            <a:pPr algn="ctr">
              <a:defRPr/>
            </a:pPr>
            <a:endParaRPr lang="ru-RU" sz="1600" b="1" dirty="0"/>
          </a:p>
          <a:p>
            <a:pPr algn="ctr">
              <a:defRPr/>
            </a:pPr>
            <a:endParaRPr lang="ru-RU" sz="1600" b="1" dirty="0"/>
          </a:p>
          <a:p>
            <a:pPr algn="ctr">
              <a:defRPr/>
            </a:pPr>
            <a:endParaRPr lang="ru-RU" sz="1600" b="1" dirty="0"/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6804025" y="4797425"/>
            <a:ext cx="2124075" cy="576263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/>
              <a:t>ФАС России</a:t>
            </a:r>
          </a:p>
          <a:p>
            <a:pPr algn="ctr">
              <a:defRPr/>
            </a:pPr>
            <a:r>
              <a:rPr lang="ru-RU" sz="1400" b="1"/>
              <a:t>Рособоронзаказ</a:t>
            </a:r>
          </a:p>
          <a:p>
            <a:pPr algn="ctr">
              <a:defRPr/>
            </a:pPr>
            <a:endParaRPr lang="ru-RU" sz="1400" b="1"/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395288" y="6021388"/>
            <a:ext cx="8353425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/>
              <a:t>Предприниматели</a:t>
            </a:r>
          </a:p>
        </p:txBody>
      </p:sp>
      <p:sp>
        <p:nvSpPr>
          <p:cNvPr id="8203" name="Прямоугольник 47"/>
          <p:cNvSpPr>
            <a:spLocks noChangeArrowheads="1"/>
          </p:cNvSpPr>
          <p:nvPr/>
        </p:nvSpPr>
        <p:spPr bwMode="auto">
          <a:xfrm>
            <a:off x="8027988" y="5516563"/>
            <a:ext cx="847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Защита</a:t>
            </a:r>
          </a:p>
          <a:p>
            <a:pPr algn="ctr"/>
            <a:r>
              <a:rPr lang="ru-RU" sz="1400" b="1"/>
              <a:t>прав</a:t>
            </a:r>
          </a:p>
        </p:txBody>
      </p:sp>
      <p:sp>
        <p:nvSpPr>
          <p:cNvPr id="51" name="Скругленный прямоугольник 50"/>
          <p:cNvSpPr>
            <a:spLocks noChangeArrowheads="1"/>
          </p:cNvSpPr>
          <p:nvPr/>
        </p:nvSpPr>
        <p:spPr bwMode="auto">
          <a:xfrm>
            <a:off x="6858000" y="1500188"/>
            <a:ext cx="2143125" cy="714375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 b="1" dirty="0"/>
              <a:t>Минфин России</a:t>
            </a:r>
          </a:p>
          <a:p>
            <a:pPr algn="ctr">
              <a:defRPr/>
            </a:pPr>
            <a:endParaRPr lang="ru-RU" sz="400" b="1" dirty="0"/>
          </a:p>
          <a:p>
            <a:pPr algn="ctr">
              <a:defRPr/>
            </a:pPr>
            <a:r>
              <a:rPr lang="ru-RU" sz="1200" b="1" dirty="0"/>
              <a:t>Минэкономразвития России</a:t>
            </a:r>
          </a:p>
          <a:p>
            <a:pPr algn="ctr">
              <a:defRPr/>
            </a:pPr>
            <a:endParaRPr lang="ru-RU" sz="1600" b="1" dirty="0"/>
          </a:p>
          <a:p>
            <a:pPr algn="ctr">
              <a:defRPr/>
            </a:pPr>
            <a:endParaRPr lang="ru-RU" sz="1600" b="1" dirty="0"/>
          </a:p>
          <a:p>
            <a:pPr algn="ctr">
              <a:defRPr/>
            </a:pPr>
            <a:endParaRPr lang="ru-RU" sz="1600" b="1" dirty="0"/>
          </a:p>
        </p:txBody>
      </p:sp>
      <p:sp>
        <p:nvSpPr>
          <p:cNvPr id="74" name="Скругленный прямоугольник 73"/>
          <p:cNvSpPr>
            <a:spLocks noChangeArrowheads="1"/>
          </p:cNvSpPr>
          <p:nvPr/>
        </p:nvSpPr>
        <p:spPr bwMode="auto">
          <a:xfrm>
            <a:off x="3203575" y="1714500"/>
            <a:ext cx="2879725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/>
              <a:t>Уполномоченные органы</a:t>
            </a:r>
          </a:p>
          <a:p>
            <a:pPr algn="ctr">
              <a:defRPr/>
            </a:pPr>
            <a:endParaRPr lang="ru-RU" sz="1600" b="1"/>
          </a:p>
          <a:p>
            <a:pPr algn="ctr">
              <a:defRPr/>
            </a:pPr>
            <a:endParaRPr lang="ru-RU" sz="1600" b="1"/>
          </a:p>
          <a:p>
            <a:pPr algn="ctr">
              <a:defRPr/>
            </a:pPr>
            <a:endParaRPr lang="ru-RU" sz="1600" b="1"/>
          </a:p>
        </p:txBody>
      </p:sp>
      <p:pic>
        <p:nvPicPr>
          <p:cNvPr id="8206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2852738"/>
            <a:ext cx="39433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7" name="Группа 57"/>
          <p:cNvGrpSpPr>
            <a:grpSpLocks/>
          </p:cNvGrpSpPr>
          <p:nvPr/>
        </p:nvGrpSpPr>
        <p:grpSpPr bwMode="auto">
          <a:xfrm>
            <a:off x="3924300" y="4149725"/>
            <a:ext cx="2881313" cy="1295400"/>
            <a:chOff x="3131840" y="3501008"/>
            <a:chExt cx="2881313" cy="108012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3347740" y="3501008"/>
              <a:ext cx="2574925" cy="10086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8234" name="TextBox 31"/>
            <p:cNvSpPr txBox="1">
              <a:spLocks noChangeArrowheads="1"/>
            </p:cNvSpPr>
            <p:nvPr/>
          </p:nvSpPr>
          <p:spPr bwMode="auto">
            <a:xfrm>
              <a:off x="3131840" y="4057908"/>
              <a:ext cx="28813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latin typeface="Calibri" pitchFamily="34" charset="0"/>
                </a:rPr>
                <a:t>Операторы электронных площадок </a:t>
              </a:r>
            </a:p>
          </p:txBody>
        </p:sp>
        <p:sp>
          <p:nvSpPr>
            <p:cNvPr id="47" name="Скругленный прямоугольник 46"/>
            <p:cNvSpPr>
              <a:spLocks noChangeArrowheads="1"/>
            </p:cNvSpPr>
            <p:nvPr/>
          </p:nvSpPr>
          <p:spPr bwMode="auto">
            <a:xfrm>
              <a:off x="4201815" y="3861048"/>
              <a:ext cx="863600" cy="215760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/>
                <a:t>Сбербанк</a:t>
              </a:r>
            </a:p>
          </p:txBody>
        </p:sp>
        <p:sp>
          <p:nvSpPr>
            <p:cNvPr id="49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3492203" y="3572487"/>
              <a:ext cx="719137" cy="217083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/>
                <a:t>Москва</a:t>
              </a:r>
            </a:p>
          </p:txBody>
        </p:sp>
        <p:sp>
          <p:nvSpPr>
            <p:cNvPr id="53" name="Скругленный прямоугольник 52"/>
            <p:cNvSpPr>
              <a:spLocks noChangeArrowheads="1"/>
            </p:cNvSpPr>
            <p:nvPr/>
          </p:nvSpPr>
          <p:spPr bwMode="auto">
            <a:xfrm>
              <a:off x="5132090" y="3861048"/>
              <a:ext cx="719138" cy="215760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/>
                <a:t>ММВБ</a:t>
              </a:r>
            </a:p>
          </p:txBody>
        </p:sp>
        <p:sp>
          <p:nvSpPr>
            <p:cNvPr id="54" name="Скругленный прямоугольник 53"/>
            <p:cNvSpPr>
              <a:spLocks noChangeArrowheads="1"/>
            </p:cNvSpPr>
            <p:nvPr/>
          </p:nvSpPr>
          <p:spPr bwMode="auto">
            <a:xfrm>
              <a:off x="3419178" y="3861048"/>
              <a:ext cx="720725" cy="215760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/>
                <a:t>РТС</a:t>
              </a:r>
            </a:p>
          </p:txBody>
        </p:sp>
        <p:sp>
          <p:nvSpPr>
            <p:cNvPr id="55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4932065" y="3572487"/>
              <a:ext cx="863600" cy="217083"/>
            </a:xfrm>
            <a:prstGeom prst="roundRect">
              <a:avLst>
                <a:gd name="adj" fmla="val 16667"/>
              </a:avLst>
            </a:prstGeom>
            <a:solidFill>
              <a:srgbClr val="DAEDE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000"/>
                <a:t>Татарстан</a:t>
              </a:r>
            </a:p>
          </p:txBody>
        </p:sp>
      </p:grpSp>
      <p:sp>
        <p:nvSpPr>
          <p:cNvPr id="67" name="Прямоугольник 66"/>
          <p:cNvSpPr/>
          <p:nvPr/>
        </p:nvSpPr>
        <p:spPr bwMode="auto">
          <a:xfrm>
            <a:off x="1357313" y="4292600"/>
            <a:ext cx="2209800" cy="1708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9" name="Скругленный прямоугольник 78"/>
          <p:cNvSpPr>
            <a:spLocks noChangeArrowheads="1"/>
          </p:cNvSpPr>
          <p:nvPr/>
        </p:nvSpPr>
        <p:spPr bwMode="auto">
          <a:xfrm>
            <a:off x="1500188" y="4398963"/>
            <a:ext cx="1995487" cy="398462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/>
              <a:t>Реестр поручителей и выданных поручительств</a:t>
            </a:r>
          </a:p>
        </p:txBody>
      </p:sp>
      <p:sp>
        <p:nvSpPr>
          <p:cNvPr id="80" name="Скругленный прямоугольник 79"/>
          <p:cNvSpPr>
            <a:spLocks noChangeArrowheads="1"/>
          </p:cNvSpPr>
          <p:nvPr/>
        </p:nvSpPr>
        <p:spPr bwMode="auto">
          <a:xfrm>
            <a:off x="1504950" y="4857750"/>
            <a:ext cx="1995488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/>
              <a:t>Реестр  выданных банковских гарантий</a:t>
            </a:r>
          </a:p>
        </p:txBody>
      </p:sp>
      <p:sp>
        <p:nvSpPr>
          <p:cNvPr id="92" name="Стрелка вправо 91"/>
          <p:cNvSpPr/>
          <p:nvPr/>
        </p:nvSpPr>
        <p:spPr>
          <a:xfrm rot="16200000">
            <a:off x="-1266031" y="3856832"/>
            <a:ext cx="3735387" cy="45085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12" name="Прямоугольник 86"/>
          <p:cNvSpPr>
            <a:spLocks noChangeArrowheads="1"/>
          </p:cNvSpPr>
          <p:nvPr/>
        </p:nvSpPr>
        <p:spPr bwMode="auto">
          <a:xfrm rot="-5400000">
            <a:off x="-556418" y="3694906"/>
            <a:ext cx="2316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Товары, работы, услуги</a:t>
            </a:r>
          </a:p>
        </p:txBody>
      </p:sp>
      <p:sp>
        <p:nvSpPr>
          <p:cNvPr id="8213" name="Прямоугольник 92"/>
          <p:cNvSpPr>
            <a:spLocks noChangeArrowheads="1"/>
          </p:cNvSpPr>
          <p:nvPr/>
        </p:nvSpPr>
        <p:spPr bwMode="auto">
          <a:xfrm rot="-5400000">
            <a:off x="618332" y="4728369"/>
            <a:ext cx="8382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Оплата</a:t>
            </a:r>
          </a:p>
        </p:txBody>
      </p:sp>
      <p:sp>
        <p:nvSpPr>
          <p:cNvPr id="89" name="Скругленный прямоугольник 88"/>
          <p:cNvSpPr>
            <a:spLocks noChangeArrowheads="1"/>
          </p:cNvSpPr>
          <p:nvPr/>
        </p:nvSpPr>
        <p:spPr bwMode="auto">
          <a:xfrm>
            <a:off x="900113" y="2852738"/>
            <a:ext cx="935037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/>
              <a:t>Реестр контрактов</a:t>
            </a:r>
          </a:p>
        </p:txBody>
      </p:sp>
      <p:sp>
        <p:nvSpPr>
          <p:cNvPr id="94" name="Скругленный прямоугольник 93"/>
          <p:cNvSpPr>
            <a:spLocks noChangeArrowheads="1"/>
          </p:cNvSpPr>
          <p:nvPr/>
        </p:nvSpPr>
        <p:spPr bwMode="auto">
          <a:xfrm>
            <a:off x="774700" y="3863975"/>
            <a:ext cx="1439863" cy="350838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400" b="1"/>
              <a:t>Казначейство</a:t>
            </a:r>
            <a:endParaRPr lang="ru-RU" sz="1200" b="1"/>
          </a:p>
          <a:p>
            <a:pPr algn="ctr">
              <a:defRPr/>
            </a:pPr>
            <a:endParaRPr lang="ru-RU" sz="1600" b="1"/>
          </a:p>
          <a:p>
            <a:pPr algn="ctr">
              <a:defRPr/>
            </a:pPr>
            <a:endParaRPr lang="ru-RU" sz="1600" b="1"/>
          </a:p>
          <a:p>
            <a:pPr algn="ctr">
              <a:defRPr/>
            </a:pPr>
            <a:endParaRPr lang="ru-RU" sz="1600" b="1"/>
          </a:p>
        </p:txBody>
      </p:sp>
      <p:sp>
        <p:nvSpPr>
          <p:cNvPr id="99" name="Скругленный прямоугольник 98"/>
          <p:cNvSpPr>
            <a:spLocks noChangeArrowheads="1"/>
          </p:cNvSpPr>
          <p:nvPr/>
        </p:nvSpPr>
        <p:spPr bwMode="auto">
          <a:xfrm>
            <a:off x="755576" y="981075"/>
            <a:ext cx="7776914" cy="3571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r>
              <a:rPr lang="ru-RU" b="1" dirty="0">
                <a:latin typeface="Calibri" pitchFamily="34" charset="0"/>
              </a:rPr>
              <a:t>Организационно-функциональная структура </a:t>
            </a:r>
            <a:r>
              <a:rPr lang="ru-RU" b="1" dirty="0" smtClean="0">
                <a:latin typeface="Calibri" pitchFamily="34" charset="0"/>
              </a:rPr>
              <a:t>госзаказа</a:t>
            </a:r>
            <a:endParaRPr lang="ru-RU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</p:txBody>
      </p:sp>
      <p:sp>
        <p:nvSpPr>
          <p:cNvPr id="50" name="Скругленный прямоугольник 49"/>
          <p:cNvSpPr>
            <a:spLocks noChangeArrowheads="1"/>
          </p:cNvSpPr>
          <p:nvPr/>
        </p:nvSpPr>
        <p:spPr bwMode="auto">
          <a:xfrm>
            <a:off x="1500188" y="5373688"/>
            <a:ext cx="1966912" cy="484187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/>
              <a:t>Реестр  недобросовестных поставщиков</a:t>
            </a:r>
          </a:p>
        </p:txBody>
      </p:sp>
      <p:sp>
        <p:nvSpPr>
          <p:cNvPr id="52" name="Скругленный прямоугольник 51"/>
          <p:cNvSpPr>
            <a:spLocks noChangeArrowheads="1"/>
          </p:cNvSpPr>
          <p:nvPr/>
        </p:nvSpPr>
        <p:spPr bwMode="auto">
          <a:xfrm>
            <a:off x="8101013" y="4221163"/>
            <a:ext cx="935037" cy="431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/>
              <a:t>Реестр жалоб</a:t>
            </a:r>
          </a:p>
        </p:txBody>
      </p:sp>
      <p:sp>
        <p:nvSpPr>
          <p:cNvPr id="59" name="Скругленный прямоугольник 58"/>
          <p:cNvSpPr>
            <a:spLocks noChangeArrowheads="1"/>
          </p:cNvSpPr>
          <p:nvPr/>
        </p:nvSpPr>
        <p:spPr bwMode="auto">
          <a:xfrm>
            <a:off x="5000625" y="2286000"/>
            <a:ext cx="2143125" cy="428625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2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/>
              <a:t>Единый центр экономической конъюнктуры рынков</a:t>
            </a:r>
          </a:p>
          <a:p>
            <a:pPr algn="ctr">
              <a:defRPr/>
            </a:pPr>
            <a:endParaRPr lang="ru-RU" sz="1000" b="1" dirty="0"/>
          </a:p>
          <a:p>
            <a:pPr algn="ctr">
              <a:defRPr/>
            </a:pPr>
            <a:endParaRPr lang="ru-RU" sz="1000" b="1" dirty="0"/>
          </a:p>
          <a:p>
            <a:pPr algn="ctr">
              <a:defRPr/>
            </a:pPr>
            <a:endParaRPr lang="ru-RU" sz="1000" b="1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428875" y="1928813"/>
            <a:ext cx="703263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4249737" y="2535238"/>
            <a:ext cx="50006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1070769" y="2499519"/>
            <a:ext cx="5715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1143794" y="3571082"/>
            <a:ext cx="4286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 flipH="1" flipV="1">
            <a:off x="7747794" y="5676107"/>
            <a:ext cx="357187" cy="63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7358857" y="4144169"/>
            <a:ext cx="11430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6715125" y="3500438"/>
            <a:ext cx="571500" cy="500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429375" y="3071813"/>
            <a:ext cx="785813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5400000">
            <a:off x="3036888" y="4106863"/>
            <a:ext cx="357187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5400000">
            <a:off x="5180013" y="4178300"/>
            <a:ext cx="357188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10800000">
            <a:off x="1857375" y="3071813"/>
            <a:ext cx="4286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Стрелка вправо 107"/>
          <p:cNvSpPr/>
          <p:nvPr/>
        </p:nvSpPr>
        <p:spPr>
          <a:xfrm rot="16200000">
            <a:off x="5034757" y="5391944"/>
            <a:ext cx="571500" cy="5032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0" name="Стрелка вправо 109"/>
          <p:cNvSpPr/>
          <p:nvPr/>
        </p:nvSpPr>
        <p:spPr>
          <a:xfrm rot="16200000">
            <a:off x="2859087" y="4713288"/>
            <a:ext cx="1928813" cy="5032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</a:rPr>
              <a:t>ПЛАНИРОВАНИЕ ЗАКУПОК</a:t>
            </a: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299800-51EB-4B55-A8E2-8DCB17F41BD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428992" y="1357299"/>
            <a:ext cx="5572133" cy="50006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Уполномоченные </a:t>
            </a:r>
            <a:r>
              <a:rPr lang="ru-RU" sz="1400" b="1" dirty="0">
                <a:solidFill>
                  <a:srgbClr val="FFFFFF"/>
                </a:solidFill>
              </a:rPr>
              <a:t>органы при </a:t>
            </a:r>
            <a:r>
              <a:rPr lang="ru-RU" sz="1400" b="1" dirty="0" smtClean="0">
                <a:solidFill>
                  <a:srgbClr val="FFFFFF"/>
                </a:solidFill>
              </a:rPr>
              <a:t>главных распорядителях бюджетных средств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3428992" y="1928802"/>
            <a:ext cx="5572133" cy="63658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Создается уполномоченный орган, осуществляющий функции по размещению заказов для нужд заказчиков субъекта РФ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428992" y="2643182"/>
            <a:ext cx="5572126" cy="625481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FF"/>
                </a:solidFill>
              </a:rPr>
              <a:t>Создается уполномоченный орган, осуществляющий функции по размещению заказов для муниципальных заказчиков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142844" y="1357299"/>
            <a:ext cx="2714625" cy="5000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На федеральном уровне</a:t>
            </a:r>
          </a:p>
        </p:txBody>
      </p:sp>
      <p:sp>
        <p:nvSpPr>
          <p:cNvPr id="20" name="Скругленный прямоугольник 19"/>
          <p:cNvSpPr>
            <a:spLocks noChangeArrowheads="1"/>
          </p:cNvSpPr>
          <p:nvPr/>
        </p:nvSpPr>
        <p:spPr bwMode="auto">
          <a:xfrm>
            <a:off x="142844" y="1928807"/>
            <a:ext cx="2714644" cy="642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FFFFFF"/>
                </a:solidFill>
                <a:latin typeface="Calibri" pitchFamily="34" charset="0"/>
              </a:rPr>
              <a:t>На уровне каждого субъекта РФ</a:t>
            </a:r>
            <a:endParaRPr lang="ru-RU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142844" y="2643182"/>
            <a:ext cx="2714625" cy="642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alibri" pitchFamily="34" charset="0"/>
              </a:rPr>
              <a:t>На муниципальном уровне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142844" y="3357562"/>
            <a:ext cx="8858312" cy="10001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         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</a:rPr>
              <a:t>       В целях повышения профессионализма заказчиков и получения качественной продукции централизуются функции по размещению </a:t>
            </a:r>
            <a:r>
              <a:rPr lang="ru-RU" sz="1600" b="1" dirty="0" smtClean="0">
                <a:latin typeface="Calibri" pitchFamily="34" charset="0"/>
              </a:rPr>
              <a:t>заказов путем создания уполномоченных органов.</a:t>
            </a:r>
            <a:endParaRPr lang="ru-RU" sz="1600" b="1" dirty="0">
              <a:latin typeface="Calibri" pitchFamily="34" charset="0"/>
            </a:endParaRP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</a:rPr>
              <a:t>       Это приведет к сокращению количества «непрофильных» функций у сотрудников заказчиков, повысит качество работы бюджетного сектора.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       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3007128" y="1435500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3007128" y="2022925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2966851" y="2676697"/>
            <a:ext cx="383940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24075" y="908050"/>
            <a:ext cx="44815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kern="0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</a:t>
            </a:r>
            <a:endParaRPr lang="ru-RU" b="1" kern="0" dirty="0"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2051050" y="928670"/>
            <a:ext cx="4968875" cy="3571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r>
              <a:rPr lang="ru-RU" b="1" dirty="0">
                <a:latin typeface="Calibri" pitchFamily="34" charset="0"/>
              </a:rPr>
              <a:t>Централизация функции закупок</a:t>
            </a: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142844" y="4500570"/>
            <a:ext cx="8821737" cy="2000264"/>
          </a:xfrm>
          <a:prstGeom prst="roundRect">
            <a:avLst>
              <a:gd name="adj" fmla="val 975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 smtClean="0">
                <a:latin typeface="Calibri" pitchFamily="34" charset="0"/>
              </a:rPr>
              <a:t>       </a:t>
            </a:r>
            <a:r>
              <a:rPr lang="ru-RU" sz="1800" b="1" u="sng" dirty="0" smtClean="0">
                <a:latin typeface="Calibri" pitchFamily="34" charset="0"/>
              </a:rPr>
              <a:t>Уполномоченный </a:t>
            </a:r>
            <a:r>
              <a:rPr lang="ru-RU" sz="1800" b="1" u="sng" dirty="0">
                <a:latin typeface="Calibri" pitchFamily="34" charset="0"/>
              </a:rPr>
              <a:t>орган – это профессиональный центр  для </a:t>
            </a:r>
            <a:r>
              <a:rPr lang="ru-RU" sz="1800" b="1" u="sng" dirty="0" smtClean="0">
                <a:latin typeface="Calibri" pitchFamily="34" charset="0"/>
              </a:rPr>
              <a:t>заказчиков, к функциям которого относятся: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 smtClean="0"/>
              <a:t> организация планирования размещения заказа;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 smtClean="0"/>
              <a:t> осуществление проверки обоснованности начальной (максимальной) цены контракта;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 smtClean="0"/>
              <a:t> формирование корректного технического задания;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 smtClean="0"/>
              <a:t> проведение процедур торгов;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 smtClean="0"/>
              <a:t> сопровождение заключения и исполнения контракта;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 smtClean="0"/>
              <a:t> анализ результатов исполнения контракта.</a:t>
            </a:r>
            <a:endParaRPr lang="ru-RU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1331913" y="2636838"/>
            <a:ext cx="6408737" cy="1441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</a:rPr>
              <a:t>ПЛАНИРОВАНИЕ ЗАКУПОК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F7F0B0-9D44-406F-BF5E-EB68F38173B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619250" y="3286125"/>
            <a:ext cx="2808288" cy="7048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FFFF"/>
                </a:solidFill>
              </a:rPr>
              <a:t>Типовые </a:t>
            </a:r>
            <a:r>
              <a:rPr lang="ru-RU" sz="1600" b="1" dirty="0" smtClean="0">
                <a:solidFill>
                  <a:srgbClr val="FFFFFF"/>
                </a:solidFill>
              </a:rPr>
              <a:t>условия контрактов</a:t>
            </a:r>
            <a:endParaRPr lang="ru-RU" sz="1600" b="1" dirty="0">
              <a:solidFill>
                <a:srgbClr val="FFFFFF"/>
              </a:solidFill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2484438" y="1844675"/>
            <a:ext cx="39592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Федеральные министерства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1619250" y="4298950"/>
            <a:ext cx="5832475" cy="498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Заказчики, уполномоченные органы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285750" y="4811713"/>
            <a:ext cx="8601075" cy="1641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         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</a:rPr>
              <a:t>       Федеральные органы исполнительной власти по согласованию с Минфином России, Минэкономразвития России, ФАС России утверждают типовые </a:t>
            </a:r>
            <a:r>
              <a:rPr lang="ru-RU" sz="1600" b="1" dirty="0" smtClean="0">
                <a:latin typeface="Calibri" pitchFamily="34" charset="0"/>
              </a:rPr>
              <a:t>условия контрактов, </a:t>
            </a:r>
            <a:r>
              <a:rPr lang="ru-RU" sz="1600" b="1" dirty="0">
                <a:latin typeface="Calibri" pitchFamily="34" charset="0"/>
              </a:rPr>
              <a:t>а также требования к продукции, в том числе инновационные, и размещают их на официальном сайте.</a:t>
            </a:r>
          </a:p>
          <a:p>
            <a:pPr algn="just">
              <a:defRPr/>
            </a:pPr>
            <a:r>
              <a:rPr lang="ru-RU" sz="1600" b="1" dirty="0">
                <a:latin typeface="Calibri" pitchFamily="34" charset="0"/>
              </a:rPr>
              <a:t>       Заказчики, уполномоченные органы обязаны использовать типовые контракты и инновационные требования к продукции при размещении заказов.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       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891916" y="2493070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24075" y="908050"/>
            <a:ext cx="44815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kern="0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ＭＳ Ｐゴシック" charset="-128"/>
              </a:rPr>
              <a:t> </a:t>
            </a:r>
            <a:endParaRPr lang="ru-RU" b="1" kern="0" dirty="0">
              <a:latin typeface="Calibri" pitchFamily="34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1331913" y="981075"/>
            <a:ext cx="6192837" cy="7921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r>
              <a:rPr lang="ru-RU" b="1">
                <a:latin typeface="Calibri" pitchFamily="34" charset="0"/>
              </a:rPr>
              <a:t>Библиотека типовых контрактов, </a:t>
            </a:r>
          </a:p>
          <a:p>
            <a:pPr algn="ctr">
              <a:defRPr/>
            </a:pPr>
            <a:r>
              <a:rPr lang="ru-RU" b="1">
                <a:latin typeface="Calibri" pitchFamily="34" charset="0"/>
              </a:rPr>
              <a:t>инновационные требования к продукции</a:t>
            </a: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4643438" y="3300413"/>
            <a:ext cx="2808287" cy="704850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FFFFFF"/>
                </a:solidFill>
              </a:rPr>
              <a:t>Требования к продукции (в т.ч. инновационные)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5796136" y="2493070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891916" y="4005237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796136" y="4005237"/>
            <a:ext cx="239924" cy="28803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80" name="Прямоугольник 27"/>
          <p:cNvSpPr>
            <a:spLocks noChangeArrowheads="1"/>
          </p:cNvSpPr>
          <p:nvPr/>
        </p:nvSpPr>
        <p:spPr bwMode="auto">
          <a:xfrm>
            <a:off x="1476375" y="2709863"/>
            <a:ext cx="629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СОГЛАСОВАНИЕ</a:t>
            </a:r>
          </a:p>
          <a:p>
            <a:pPr algn="ctr"/>
            <a:r>
              <a:rPr lang="ru-RU" sz="1600" b="1">
                <a:latin typeface="Calibri" pitchFamily="34" charset="0"/>
              </a:rPr>
              <a:t>Минфин России, Минэкономразвития России, ФАС России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1393032" y="3607594"/>
            <a:ext cx="785812" cy="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2F2CCC-C70D-4A87-98CC-4FF1B03FBB9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3320" name="Прямоугольник 4"/>
          <p:cNvSpPr>
            <a:spLocks noChangeArrowheads="1"/>
          </p:cNvSpPr>
          <p:nvPr/>
        </p:nvSpPr>
        <p:spPr bwMode="auto">
          <a:xfrm>
            <a:off x="2500313" y="109538"/>
            <a:ext cx="374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ПЛАНИРОВАНИЕ ЗАКУПОК</a:t>
            </a:r>
            <a:endParaRPr lang="ru-RU"/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214313" y="1785938"/>
            <a:ext cx="3143250" cy="1500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Единый центр экономической конъюнктуры рынков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6500826" y="3207846"/>
            <a:ext cx="2500330" cy="1285884"/>
            <a:chOff x="6572250" y="3429000"/>
            <a:chExt cx="2500330" cy="1285884"/>
          </a:xfrm>
        </p:grpSpPr>
        <p:sp>
          <p:nvSpPr>
            <p:cNvPr id="32" name="Скругленный прямоугольник 31"/>
            <p:cNvSpPr>
              <a:spLocks noChangeArrowheads="1"/>
            </p:cNvSpPr>
            <p:nvPr/>
          </p:nvSpPr>
          <p:spPr bwMode="auto">
            <a:xfrm>
              <a:off x="6572250" y="3714750"/>
              <a:ext cx="2214578" cy="1000134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9" name="Скругленный прямоугольник 28"/>
            <p:cNvSpPr>
              <a:spLocks noChangeArrowheads="1"/>
            </p:cNvSpPr>
            <p:nvPr/>
          </p:nvSpPr>
          <p:spPr bwMode="auto">
            <a:xfrm>
              <a:off x="6643688" y="3571875"/>
              <a:ext cx="2286016" cy="1000133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8" name="Скругленный прямоугольник 27"/>
            <p:cNvSpPr>
              <a:spLocks noChangeArrowheads="1"/>
            </p:cNvSpPr>
            <p:nvPr/>
          </p:nvSpPr>
          <p:spPr bwMode="auto">
            <a:xfrm>
              <a:off x="6715125" y="3429000"/>
              <a:ext cx="2357455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rgbClr val="FFFFFF"/>
                  </a:solidFill>
                </a:rPr>
                <a:t>СМИ, </a:t>
              </a:r>
            </a:p>
            <a:p>
              <a:pPr algn="ctr">
                <a:defRPr/>
              </a:pPr>
              <a:r>
                <a:rPr lang="ru-RU" sz="1600" b="1" dirty="0" smtClean="0">
                  <a:solidFill>
                    <a:srgbClr val="FFFFFF"/>
                  </a:solidFill>
                </a:rPr>
                <a:t>общественные организации</a:t>
              </a:r>
              <a:endParaRPr lang="ru-RU" sz="16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786182" y="3207846"/>
            <a:ext cx="2500317" cy="1285875"/>
            <a:chOff x="3929058" y="3429000"/>
            <a:chExt cx="2500317" cy="1285875"/>
          </a:xfrm>
        </p:grpSpPr>
        <p:sp>
          <p:nvSpPr>
            <p:cNvPr id="38" name="Скругленный прямоугольник 37"/>
            <p:cNvSpPr>
              <a:spLocks noChangeArrowheads="1"/>
            </p:cNvSpPr>
            <p:nvPr/>
          </p:nvSpPr>
          <p:spPr bwMode="auto">
            <a:xfrm>
              <a:off x="3929058" y="3714750"/>
              <a:ext cx="2214567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7" name="Скругленный прямоугольник 36"/>
            <p:cNvSpPr>
              <a:spLocks noChangeArrowheads="1"/>
            </p:cNvSpPr>
            <p:nvPr/>
          </p:nvSpPr>
          <p:spPr bwMode="auto">
            <a:xfrm>
              <a:off x="4071935" y="3571875"/>
              <a:ext cx="2214566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0" name="Скругленный прямоугольник 29"/>
            <p:cNvSpPr>
              <a:spLocks noChangeArrowheads="1"/>
            </p:cNvSpPr>
            <p:nvPr/>
          </p:nvSpPr>
          <p:spPr bwMode="auto">
            <a:xfrm>
              <a:off x="4214810" y="3429000"/>
              <a:ext cx="2214565" cy="1000125"/>
            </a:xfrm>
            <a:prstGeom prst="roundRect">
              <a:avLst>
                <a:gd name="adj" fmla="val 9829"/>
              </a:avLst>
            </a:prstGeom>
            <a:gradFill rotWithShape="1">
              <a:gsLst>
                <a:gs pos="0">
                  <a:srgbClr val="1B5357"/>
                </a:gs>
                <a:gs pos="50000">
                  <a:srgbClr val="2C7A80"/>
                </a:gs>
                <a:gs pos="100000">
                  <a:srgbClr val="369299"/>
                </a:gs>
              </a:gsLst>
              <a:lin ang="162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FFFF"/>
                  </a:solidFill>
                </a:rPr>
                <a:t>Уполномоченные органы, </a:t>
              </a:r>
              <a:r>
                <a:rPr lang="ru-RU" sz="1600" b="1" dirty="0" smtClean="0">
                  <a:solidFill>
                    <a:srgbClr val="FFFFFF"/>
                  </a:solidFill>
                </a:rPr>
                <a:t>заказчики, контролирующие органы</a:t>
              </a:r>
              <a:endParaRPr lang="ru-RU" sz="16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428625" y="3714750"/>
            <a:ext cx="2786063" cy="571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Мониторинг цен</a:t>
            </a:r>
          </a:p>
        </p:txBody>
      </p:sp>
      <p:sp>
        <p:nvSpPr>
          <p:cNvPr id="62" name="Стрелка вниз 61"/>
          <p:cNvSpPr/>
          <p:nvPr/>
        </p:nvSpPr>
        <p:spPr>
          <a:xfrm rot="10800000">
            <a:off x="3357554" y="2071678"/>
            <a:ext cx="642942" cy="42862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кругленный прямоугольник 64"/>
          <p:cNvSpPr>
            <a:spLocks noChangeArrowheads="1"/>
          </p:cNvSpPr>
          <p:nvPr/>
        </p:nvSpPr>
        <p:spPr bwMode="auto">
          <a:xfrm>
            <a:off x="285750" y="981075"/>
            <a:ext cx="8715375" cy="51911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r>
              <a:rPr lang="ru-RU" b="1" dirty="0">
                <a:latin typeface="Calibri" pitchFamily="34" charset="0"/>
              </a:rPr>
              <a:t>Установление начальных (максимальных ) цен контрактов</a:t>
            </a: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  <a:p>
            <a:pPr algn="ctr">
              <a:defRPr/>
            </a:pPr>
            <a:endParaRPr lang="ru-RU" sz="1800" b="1" dirty="0"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7188" y="4581128"/>
            <a:ext cx="8572500" cy="1944216"/>
          </a:xfrm>
          <a:prstGeom prst="roundRect">
            <a:avLst/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b="1" dirty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      </a:t>
            </a:r>
            <a:r>
              <a:rPr lang="ru-RU" sz="1600" b="1" dirty="0" smtClean="0">
                <a:latin typeface="Calibri" pitchFamily="34" charset="0"/>
              </a:rPr>
              <a:t>В </a:t>
            </a:r>
            <a:r>
              <a:rPr lang="ru-RU" sz="1600" b="1" dirty="0">
                <a:latin typeface="Calibri" pitchFamily="34" charset="0"/>
              </a:rPr>
              <a:t>целях формирования корректных начальных (максимальных) цен контрактов по решению Правительства Российской Федерации создается Единый центр экономической конъюнктуры </a:t>
            </a:r>
            <a:r>
              <a:rPr lang="ru-RU" sz="1600" b="1" dirty="0" smtClean="0">
                <a:latin typeface="Calibri" pitchFamily="34" charset="0"/>
              </a:rPr>
              <a:t>рынков</a:t>
            </a:r>
          </a:p>
          <a:p>
            <a:pPr algn="just">
              <a:defRPr/>
            </a:pPr>
            <a:r>
              <a:rPr lang="ru-RU" sz="1600" b="1" dirty="0" smtClean="0">
                <a:latin typeface="Calibri" pitchFamily="34" charset="0"/>
              </a:rPr>
              <a:t>         Правительство РФ устанавливает ограничения для федерального, регионального и муниципального уровня по возможности закупки продукции «</a:t>
            </a:r>
            <a:r>
              <a:rPr lang="ru-RU" sz="1600" b="1" dirty="0" err="1" smtClean="0">
                <a:latin typeface="Calibri" pitchFamily="34" charset="0"/>
              </a:rPr>
              <a:t>премиум-класса</a:t>
            </a:r>
            <a:r>
              <a:rPr lang="ru-RU" sz="1600" b="1" dirty="0" smtClean="0">
                <a:latin typeface="Calibri" pitchFamily="34" charset="0"/>
              </a:rPr>
              <a:t>».</a:t>
            </a:r>
          </a:p>
          <a:p>
            <a:pPr algn="just">
              <a:defRPr/>
            </a:pPr>
            <a:r>
              <a:rPr lang="ru-RU" sz="1600" b="1" dirty="0" smtClean="0">
                <a:latin typeface="Calibri" pitchFamily="34" charset="0"/>
              </a:rPr>
              <a:t>        На уровне субъектов РФ и муниципальных образований могут быть установлены дополнительные ограничения.</a:t>
            </a:r>
            <a:endParaRPr lang="ru-RU" sz="1600" b="1" dirty="0">
              <a:latin typeface="Calibri" pitchFamily="34" charset="0"/>
            </a:endParaRPr>
          </a:p>
        </p:txBody>
      </p:sp>
      <p:pic>
        <p:nvPicPr>
          <p:cNvPr id="13328" name="Picture 2" descr="C:\Users\gorbunov.AM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813" y="1857375"/>
            <a:ext cx="5040312" cy="8572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22" name="Стрелка вниз 21"/>
          <p:cNvSpPr/>
          <p:nvPr/>
        </p:nvSpPr>
        <p:spPr>
          <a:xfrm rot="5400000">
            <a:off x="4822033" y="2744069"/>
            <a:ext cx="642942" cy="42862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5400000">
            <a:off x="7322363" y="2749199"/>
            <a:ext cx="642942" cy="428628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229350" y="1844675"/>
            <a:ext cx="71438" cy="6477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4CA203-D76A-4644-ACD2-4C2B8E362FC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kumimoji="0" lang="ru-RU" sz="2800" b="1" smtClean="0">
                <a:solidFill>
                  <a:schemeClr val="tx1"/>
                </a:solidFill>
                <a:latin typeface="Calibri" pitchFamily="34" charset="0"/>
              </a:rPr>
              <a:t>ПЛАНИРОВАНИЕ ЗАКУПОК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467544" y="2708920"/>
            <a:ext cx="2665412" cy="973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Планирование  на следующий год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467544" y="1556792"/>
            <a:ext cx="2663825" cy="92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Calibri" pitchFamily="34" charset="0"/>
              </a:rPr>
              <a:t>Планирование на трехлетний </a:t>
            </a:r>
            <a:r>
              <a:rPr lang="ru-RU" sz="2200" b="1" dirty="0" smtClean="0">
                <a:solidFill>
                  <a:schemeClr val="bg1"/>
                </a:solidFill>
                <a:latin typeface="Calibri" pitchFamily="34" charset="0"/>
              </a:rPr>
              <a:t>период</a:t>
            </a:r>
            <a:endParaRPr lang="ru-RU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4140200" y="1562100"/>
            <a:ext cx="4281488" cy="714375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Планы-графики размещения заказов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Правая фигурная скобка 19"/>
          <p:cNvSpPr>
            <a:spLocks/>
          </p:cNvSpPr>
          <p:nvPr/>
        </p:nvSpPr>
        <p:spPr bwMode="auto">
          <a:xfrm>
            <a:off x="3132138" y="1556792"/>
            <a:ext cx="327025" cy="2159546"/>
          </a:xfrm>
          <a:prstGeom prst="rightBrace">
            <a:avLst>
              <a:gd name="adj1" fmla="val 28681"/>
              <a:gd name="adj2" fmla="val 49398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b="1" dirty="0">
              <a:latin typeface="+mn-lt"/>
              <a:ea typeface="+mn-ea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3528" y="3789363"/>
            <a:ext cx="8501063" cy="280798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9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  </a:t>
            </a: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Заказчики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на основании планов закупок, утвержденных в соответствии с бюджетным законодательством, должны формировать планы-графики размещения заказов и размещать их на сайте: </a:t>
            </a:r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ea typeface="ＭＳ Ｐゴシック" charset="-128"/>
              </a:rPr>
              <a:t>www.zakupki.gov.ru</a:t>
            </a:r>
            <a:endParaRPr lang="ru-RU" sz="18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         </a:t>
            </a:r>
            <a:r>
              <a:rPr lang="ru-RU" sz="1800" b="1" u="sng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Это позволит: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предпринимателям заблаговременно планировать участие в торгах и готовить более качественные и проработанные предложения по исполнению контрактов;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увеличить количество участников при проведении процедур торгов;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 повысить дисциплину заказчиков по организации закупок и планированию своей деятельности.</a:t>
            </a:r>
          </a:p>
        </p:txBody>
      </p:sp>
      <p:pic>
        <p:nvPicPr>
          <p:cNvPr id="14346" name="Picture 2" descr="C:\Users\gorbunov.AM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565400"/>
            <a:ext cx="5040313" cy="8572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2195513" y="984250"/>
            <a:ext cx="4752975" cy="3571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r>
              <a:rPr lang="ru-RU" b="1">
                <a:latin typeface="Calibri" pitchFamily="34" charset="0"/>
              </a:rPr>
              <a:t>Система планирования закупок</a:t>
            </a: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  <a:p>
            <a:pPr algn="ctr">
              <a:defRPr/>
            </a:pPr>
            <a:endParaRPr lang="ru-RU" sz="1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FC283-A9B9-4CFA-A75A-6C2B5869730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0" y="-26988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1357298"/>
            <a:ext cx="2952328" cy="858396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Запрос котировок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до 500 тыс. руб. </a:t>
            </a:r>
            <a:endParaRPr lang="ru-RU" sz="2200" dirty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5429256" y="1357298"/>
            <a:ext cx="3571900" cy="8572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FF"/>
                </a:solidFill>
                <a:latin typeface="Calibri" pitchFamily="34" charset="0"/>
              </a:rPr>
              <a:t>Короткий электронный </a:t>
            </a:r>
            <a:r>
              <a:rPr lang="ru-RU" sz="2200" b="1" dirty="0" smtClean="0">
                <a:solidFill>
                  <a:srgbClr val="FFFFFF"/>
                </a:solidFill>
                <a:latin typeface="Calibri" pitchFamily="34" charset="0"/>
              </a:rPr>
              <a:t>аукцион </a:t>
            </a:r>
            <a:r>
              <a:rPr lang="ru-RU" sz="2200" b="1" u="sng" dirty="0" smtClean="0">
                <a:solidFill>
                  <a:srgbClr val="FFFFFF"/>
                </a:solidFill>
                <a:latin typeface="Calibri" pitchFamily="34" charset="0"/>
              </a:rPr>
              <a:t>до </a:t>
            </a:r>
            <a:r>
              <a:rPr lang="ru-RU" sz="2200" b="1" u="sng" dirty="0">
                <a:solidFill>
                  <a:srgbClr val="FFFFFF"/>
                </a:solidFill>
                <a:latin typeface="Calibri" pitchFamily="34" charset="0"/>
              </a:rPr>
              <a:t>7 млн. руб.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14282" y="2285992"/>
            <a:ext cx="8786874" cy="17145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      В целях снижения уровня коррупции запрос котировок заменяется процедурой короткого электронного аукциона с повышением порога закупки </a:t>
            </a:r>
            <a:r>
              <a:rPr lang="ru-RU" sz="1800" b="1" dirty="0" smtClean="0">
                <a:solidFill>
                  <a:srgbClr val="C00000"/>
                </a:solidFill>
                <a:latin typeface="Calibri" pitchFamily="34" charset="0"/>
              </a:rPr>
              <a:t>до </a:t>
            </a:r>
            <a:r>
              <a:rPr lang="ru-RU" sz="1800" b="1" dirty="0">
                <a:solidFill>
                  <a:srgbClr val="C00000"/>
                </a:solidFill>
                <a:latin typeface="Calibri" pitchFamily="34" charset="0"/>
              </a:rPr>
              <a:t>7 млн. </a:t>
            </a:r>
            <a:r>
              <a:rPr lang="ru-RU" sz="1800" b="1" dirty="0" smtClean="0">
                <a:solidFill>
                  <a:srgbClr val="C00000"/>
                </a:solidFill>
                <a:latin typeface="Calibri" pitchFamily="34" charset="0"/>
              </a:rPr>
              <a:t>рублей</a:t>
            </a:r>
            <a:r>
              <a:rPr lang="ru-RU" sz="1800" b="1" dirty="0" smtClean="0">
                <a:latin typeface="Calibri" pitchFamily="34" charset="0"/>
              </a:rPr>
              <a:t>, извещение о проведении которого размещается всего </a:t>
            </a:r>
            <a:r>
              <a:rPr lang="ru-RU" sz="1800" b="1" dirty="0" smtClean="0">
                <a:solidFill>
                  <a:srgbClr val="C00000"/>
                </a:solidFill>
                <a:latin typeface="Calibri" pitchFamily="34" charset="0"/>
              </a:rPr>
              <a:t>за 4 рабочих дня </a:t>
            </a:r>
            <a:r>
              <a:rPr lang="ru-RU" sz="1800" b="1" dirty="0" smtClean="0">
                <a:latin typeface="Calibri" pitchFamily="34" charset="0"/>
              </a:rPr>
              <a:t>до электронного аукциона. </a:t>
            </a:r>
          </a:p>
          <a:p>
            <a:pPr algn="just">
              <a:defRPr/>
            </a:pPr>
            <a:r>
              <a:rPr lang="ru-RU" sz="1800" b="1" dirty="0">
                <a:latin typeface="Calibri" pitchFamily="34" charset="0"/>
              </a:rPr>
              <a:t> </a:t>
            </a:r>
            <a:r>
              <a:rPr lang="ru-RU" sz="1800" b="1" dirty="0" smtClean="0">
                <a:latin typeface="Calibri" pitchFamily="34" charset="0"/>
              </a:rPr>
              <a:t>      Вначале проводится электронный аукцион, потом допуск участников </a:t>
            </a:r>
            <a:br>
              <a:rPr lang="ru-RU" sz="1800" b="1" dirty="0" smtClean="0">
                <a:latin typeface="Calibri" pitchFamily="34" charset="0"/>
              </a:rPr>
            </a:br>
            <a:r>
              <a:rPr lang="ru-RU" sz="1800" b="1" dirty="0" smtClean="0">
                <a:latin typeface="Calibri" pitchFamily="34" charset="0"/>
              </a:rPr>
              <a:t>по 1-ым и 2-ым частям заявок.</a:t>
            </a:r>
            <a:endParaRPr lang="ru-RU" sz="1800" b="1" dirty="0">
              <a:latin typeface="Calibri" pitchFamily="34" charset="0"/>
            </a:endParaRPr>
          </a:p>
        </p:txBody>
      </p:sp>
      <p:sp>
        <p:nvSpPr>
          <p:cNvPr id="9" name="Стрелка вправо 8"/>
          <p:cNvSpPr>
            <a:spLocks noChangeArrowheads="1"/>
          </p:cNvSpPr>
          <p:nvPr/>
        </p:nvSpPr>
        <p:spPr bwMode="auto">
          <a:xfrm>
            <a:off x="3500430" y="1500174"/>
            <a:ext cx="1785950" cy="571504"/>
          </a:xfrm>
          <a:prstGeom prst="rightArrow">
            <a:avLst>
              <a:gd name="adj1" fmla="val 53999"/>
              <a:gd name="adj2" fmla="val 4999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FFFF"/>
                </a:solidFill>
                <a:latin typeface="Calibri" pitchFamily="34" charset="0"/>
              </a:rPr>
              <a:t>Замена</a:t>
            </a:r>
            <a:endParaRPr lang="ru-RU" sz="22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3850" y="928670"/>
            <a:ext cx="8280400" cy="35718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Совершенствование процедур, быстрое размещения заказа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143380"/>
            <a:ext cx="8424936" cy="428628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Закупки до 100 тыс. рублей у единственного поставщика (по ст. 55)</a:t>
            </a:r>
            <a:endParaRPr lang="ru-RU" sz="2200" dirty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067944" y="4653136"/>
            <a:ext cx="4586852" cy="122413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В закупочной политике устанавливается право заказчика проводить закупки до 100 тыс. рублей в объеме не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</a:rPr>
              <a:t>более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5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</a:rPr>
              <a:t>% от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годового объема поставок продукции, </a:t>
            </a:r>
            <a:b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но не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</a:rPr>
              <a:t>более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 5 </a:t>
            </a:r>
            <a:r>
              <a:rPr lang="ru-RU" sz="1600" b="1" dirty="0">
                <a:solidFill>
                  <a:srgbClr val="FFFFFF"/>
                </a:solidFill>
                <a:latin typeface="Calibri" pitchFamily="34" charset="0"/>
              </a:rPr>
              <a:t>млн.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руб. в квартал</a:t>
            </a:r>
            <a:endParaRPr lang="ru-RU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251520" y="4653136"/>
            <a:ext cx="2643206" cy="1224136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Заказчик </a:t>
            </a:r>
            <a:r>
              <a:rPr lang="ru-RU" sz="1600" b="1" u="sng" dirty="0" smtClean="0">
                <a:solidFill>
                  <a:srgbClr val="FFFFFF"/>
                </a:solidFill>
                <a:latin typeface="Calibri" pitchFamily="34" charset="0"/>
              </a:rPr>
              <a:t>вправе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утвердить закупочную политику по закупкам до 100 тыс. руб. и разместить ее на официальном сайте</a:t>
            </a:r>
            <a:endParaRPr lang="ru-RU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3037698" y="5035310"/>
            <a:ext cx="936104" cy="45978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0070C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>
            <a:spLocks noChangeArrowheads="1"/>
          </p:cNvSpPr>
          <p:nvPr/>
        </p:nvSpPr>
        <p:spPr bwMode="auto">
          <a:xfrm>
            <a:off x="251520" y="6021288"/>
            <a:ext cx="8424936" cy="648072"/>
          </a:xfrm>
          <a:prstGeom prst="roundRect">
            <a:avLst>
              <a:gd name="adj" fmla="val 9829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1600" b="1" dirty="0" smtClean="0">
                <a:latin typeface="Calibri" pitchFamily="34" charset="0"/>
              </a:rPr>
              <a:t>       Если заказчик не утверждает закупочную политику, то действуют текущие ограничения на закупку в течение квартала одноименной продукции на сумму свыше 100 тыс. руб.</a:t>
            </a:r>
            <a:endParaRPr lang="ru-RU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F05607-BE4F-4B20-AAC3-8FFA5627C173}" type="slidenum">
              <a:rPr lang="ru-RU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4427984" y="2997200"/>
            <a:ext cx="4612258" cy="503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Уклонение поставщика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от заключения контракта</a:t>
            </a:r>
          </a:p>
        </p:txBody>
      </p:sp>
      <p:sp>
        <p:nvSpPr>
          <p:cNvPr id="23" name="Скругленный прямоугольник 22"/>
          <p:cNvSpPr>
            <a:spLocks noChangeArrowheads="1"/>
          </p:cNvSpPr>
          <p:nvPr/>
        </p:nvSpPr>
        <p:spPr bwMode="auto">
          <a:xfrm>
            <a:off x="107504" y="2996952"/>
            <a:ext cx="2843808" cy="18725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ea typeface="ＭＳ Ｐゴシック" charset="-128"/>
              </a:rPr>
              <a:t>Основания включения в реестр недобросовестных  поставщиков</a:t>
            </a:r>
            <a:endParaRPr lang="ru-RU" sz="2000" b="1" dirty="0">
              <a:solidFill>
                <a:schemeClr val="bg1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107950" y="1700808"/>
            <a:ext cx="8928100" cy="115227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ctr">
              <a:defRPr/>
            </a:pPr>
            <a:endParaRPr lang="ru-RU" sz="16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just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  <a:cs typeface="Calibri" pitchFamily="34" charset="0"/>
              </a:rPr>
              <a:t>         Для повышения эффективности института реестра недобросовестных поставщиков в данный реестр включаются сведения 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не только о компании, но и о физическом лице, осуществляющем управление такой компанией</a:t>
            </a:r>
          </a:p>
          <a:p>
            <a:pPr algn="just">
              <a:defRPr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ru-RU" sz="1400" b="1" dirty="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144463" y="981075"/>
            <a:ext cx="8999537" cy="6477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ea typeface="ＭＳ Ｐゴシック" charset="-128"/>
              </a:rPr>
              <a:t>Совершенствование реестра недобросовестных поставщиков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3059832" y="3068960"/>
            <a:ext cx="1152128" cy="1728316"/>
          </a:xfrm>
          <a:prstGeom prst="rightArrow">
            <a:avLst>
              <a:gd name="adj1" fmla="val 4630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>
            <a:spLocks noChangeArrowheads="1"/>
          </p:cNvSpPr>
          <p:nvPr/>
        </p:nvSpPr>
        <p:spPr bwMode="auto">
          <a:xfrm>
            <a:off x="4427984" y="3644900"/>
            <a:ext cx="461225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Расторжение контракта на 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основании р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ешения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суда 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в связи с  нарушением поставщиком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условий 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контракта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>
                <a:latin typeface="Calibri" pitchFamily="34" charset="0"/>
              </a:rPr>
              <a:t>ОТБОР ИСПОЛНИТЕЛЯ КОНТРАКТА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427984" y="4365625"/>
            <a:ext cx="4601146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Calibri" pitchFamily="34" charset="0"/>
              </a:rPr>
              <a:t>Расторжение контракта в связи с нарушением поставщиком условий контракта на основании р</a:t>
            </a:r>
            <a:r>
              <a:rPr lang="ru-RU" sz="1400" b="1" dirty="0" smtClean="0">
                <a:solidFill>
                  <a:schemeClr val="bg1"/>
                </a:solidFill>
                <a:latin typeface="Calibri" pitchFamily="34" charset="0"/>
                <a:ea typeface="ＭＳ Ｐゴシック" charset="-128"/>
              </a:rPr>
              <a:t>ешения </a:t>
            </a:r>
            <a:r>
              <a:rPr lang="ru-RU" sz="1400" b="1" dirty="0">
                <a:solidFill>
                  <a:schemeClr val="bg1"/>
                </a:solidFill>
                <a:latin typeface="Calibri" pitchFamily="34" charset="0"/>
                <a:ea typeface="ＭＳ Ｐゴシック" charset="-128"/>
              </a:rPr>
              <a:t>комиссии по расторжению контракта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79512" y="5517952"/>
            <a:ext cx="8820472" cy="1007392"/>
          </a:xfrm>
          <a:prstGeom prst="roundRect">
            <a:avLst>
              <a:gd name="adj" fmla="val 9829"/>
            </a:avLst>
          </a:prstGeom>
          <a:gradFill rotWithShape="1">
            <a:gsLst>
              <a:gs pos="0">
                <a:srgbClr val="1B5357"/>
              </a:gs>
              <a:gs pos="50000">
                <a:srgbClr val="2C7A80"/>
              </a:gs>
              <a:gs pos="100000">
                <a:srgbClr val="369299"/>
              </a:gs>
            </a:gsLst>
            <a:lin ang="16200000" scaled="1"/>
          </a:gradFill>
          <a:ln w="25400">
            <a:solidFill>
              <a:schemeClr val="bg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Компания, управляемая физическим лицом, сведения о котором включены в реестр недобросовестных поставщиков, не допускается к торгам.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707904" y="4725144"/>
            <a:ext cx="648072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5736" y="5085184"/>
            <a:ext cx="187220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новое основание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17599</TotalTime>
  <Words>2264</Words>
  <Application>Microsoft Office PowerPoint</Application>
  <PresentationFormat>Экран (4:3)</PresentationFormat>
  <Paragraphs>403</Paragraphs>
  <Slides>22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СТРУКТУРА ГОСЗАКАЗА</vt:lpstr>
      <vt:lpstr>ПЛАНИРОВАНИЕ ЗАКУПОК</vt:lpstr>
      <vt:lpstr>ПЛАНИРОВАНИЕ ЗАКУПОК</vt:lpstr>
      <vt:lpstr>Слайд 6</vt:lpstr>
      <vt:lpstr>ПЛАНИРОВАНИЕ ЗАКУПОК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evraev</cp:lastModifiedBy>
  <cp:revision>1391</cp:revision>
  <cp:lastPrinted>2010-03-02T18:14:00Z</cp:lastPrinted>
  <dcterms:created xsi:type="dcterms:W3CDTF">2010-09-23T12:59:34Z</dcterms:created>
  <dcterms:modified xsi:type="dcterms:W3CDTF">2012-02-08T14:07:25Z</dcterms:modified>
</cp:coreProperties>
</file>