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heme/themeOverride1.xml" ContentType="application/vnd.openxmlformats-officedocument.themeOverr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2"/>
  </p:notesMasterIdLst>
  <p:handoutMasterIdLst>
    <p:handoutMasterId r:id="rId113"/>
  </p:handoutMasterIdLst>
  <p:sldIdLst>
    <p:sldId id="256" r:id="rId2"/>
    <p:sldId id="414" r:id="rId3"/>
    <p:sldId id="420" r:id="rId4"/>
    <p:sldId id="424" r:id="rId5"/>
    <p:sldId id="425" r:id="rId6"/>
    <p:sldId id="426" r:id="rId7"/>
    <p:sldId id="427" r:id="rId8"/>
    <p:sldId id="428" r:id="rId9"/>
    <p:sldId id="429" r:id="rId10"/>
    <p:sldId id="431" r:id="rId11"/>
    <p:sldId id="432" r:id="rId12"/>
    <p:sldId id="444" r:id="rId13"/>
    <p:sldId id="445" r:id="rId14"/>
    <p:sldId id="446" r:id="rId15"/>
    <p:sldId id="447" r:id="rId16"/>
    <p:sldId id="448" r:id="rId17"/>
    <p:sldId id="449" r:id="rId18"/>
    <p:sldId id="450" r:id="rId19"/>
    <p:sldId id="451" r:id="rId20"/>
    <p:sldId id="452" r:id="rId21"/>
    <p:sldId id="809" r:id="rId22"/>
    <p:sldId id="1053" r:id="rId23"/>
    <p:sldId id="979" r:id="rId24"/>
    <p:sldId id="980" r:id="rId25"/>
    <p:sldId id="981" r:id="rId26"/>
    <p:sldId id="982" r:id="rId27"/>
    <p:sldId id="983" r:id="rId28"/>
    <p:sldId id="984" r:id="rId29"/>
    <p:sldId id="985" r:id="rId30"/>
    <p:sldId id="986" r:id="rId31"/>
    <p:sldId id="486" r:id="rId32"/>
    <p:sldId id="487" r:id="rId33"/>
    <p:sldId id="488" r:id="rId34"/>
    <p:sldId id="489" r:id="rId35"/>
    <p:sldId id="490" r:id="rId36"/>
    <p:sldId id="491" r:id="rId37"/>
    <p:sldId id="492" r:id="rId38"/>
    <p:sldId id="493" r:id="rId39"/>
    <p:sldId id="500" r:id="rId40"/>
    <p:sldId id="501" r:id="rId41"/>
    <p:sldId id="502" r:id="rId42"/>
    <p:sldId id="503" r:id="rId43"/>
    <p:sldId id="504" r:id="rId44"/>
    <p:sldId id="505" r:id="rId45"/>
    <p:sldId id="507" r:id="rId46"/>
    <p:sldId id="509" r:id="rId47"/>
    <p:sldId id="510" r:id="rId48"/>
    <p:sldId id="512" r:id="rId49"/>
    <p:sldId id="514" r:id="rId50"/>
    <p:sldId id="516" r:id="rId51"/>
    <p:sldId id="518" r:id="rId52"/>
    <p:sldId id="520" r:id="rId53"/>
    <p:sldId id="521" r:id="rId54"/>
    <p:sldId id="523" r:id="rId55"/>
    <p:sldId id="525" r:id="rId56"/>
    <p:sldId id="527" r:id="rId57"/>
    <p:sldId id="528" r:id="rId58"/>
    <p:sldId id="529" r:id="rId59"/>
    <p:sldId id="530" r:id="rId60"/>
    <p:sldId id="531" r:id="rId61"/>
    <p:sldId id="532" r:id="rId62"/>
    <p:sldId id="533" r:id="rId63"/>
    <p:sldId id="534" r:id="rId64"/>
    <p:sldId id="535" r:id="rId65"/>
    <p:sldId id="536" r:id="rId66"/>
    <p:sldId id="537" r:id="rId67"/>
    <p:sldId id="538" r:id="rId68"/>
    <p:sldId id="539" r:id="rId69"/>
    <p:sldId id="988" r:id="rId70"/>
    <p:sldId id="541" r:id="rId71"/>
    <p:sldId id="550" r:id="rId72"/>
    <p:sldId id="551" r:id="rId73"/>
    <p:sldId id="552" r:id="rId74"/>
    <p:sldId id="421" r:id="rId75"/>
    <p:sldId id="562" r:id="rId76"/>
    <p:sldId id="563" r:id="rId77"/>
    <p:sldId id="565" r:id="rId78"/>
    <p:sldId id="566" r:id="rId79"/>
    <p:sldId id="669" r:id="rId80"/>
    <p:sldId id="670" r:id="rId81"/>
    <p:sldId id="671" r:id="rId82"/>
    <p:sldId id="672" r:id="rId83"/>
    <p:sldId id="842" r:id="rId84"/>
    <p:sldId id="836" r:id="rId85"/>
    <p:sldId id="837" r:id="rId86"/>
    <p:sldId id="838" r:id="rId87"/>
    <p:sldId id="839" r:id="rId88"/>
    <p:sldId id="840" r:id="rId89"/>
    <p:sldId id="841" r:id="rId90"/>
    <p:sldId id="835" r:id="rId91"/>
    <p:sldId id="820" r:id="rId92"/>
    <p:sldId id="821" r:id="rId93"/>
    <p:sldId id="822" r:id="rId94"/>
    <p:sldId id="823" r:id="rId95"/>
    <p:sldId id="824" r:id="rId96"/>
    <p:sldId id="825" r:id="rId97"/>
    <p:sldId id="826" r:id="rId98"/>
    <p:sldId id="827" r:id="rId99"/>
    <p:sldId id="828" r:id="rId100"/>
    <p:sldId id="829" r:id="rId101"/>
    <p:sldId id="830" r:id="rId102"/>
    <p:sldId id="831" r:id="rId103"/>
    <p:sldId id="832" r:id="rId104"/>
    <p:sldId id="833" r:id="rId105"/>
    <p:sldId id="834" r:id="rId106"/>
    <p:sldId id="844" r:id="rId107"/>
    <p:sldId id="994" r:id="rId108"/>
    <p:sldId id="422" r:id="rId109"/>
    <p:sldId id="423" r:id="rId110"/>
    <p:sldId id="413" r:id="rId111"/>
  </p:sldIdLst>
  <p:sldSz cx="9144000" cy="6858000" type="screen4x3"/>
  <p:notesSz cx="6797675" cy="9926638"/>
  <p:defaultTextStyle>
    <a:defPPr>
      <a:defRPr lang="ru-RU"/>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8080"/>
    <a:srgbClr val="333399"/>
    <a:srgbClr val="0033CC"/>
    <a:srgbClr val="FFCC00"/>
    <a:srgbClr val="FF0066"/>
    <a:srgbClr val="FF7C80"/>
    <a:srgbClr val="993300"/>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30" autoAdjust="0"/>
    <p:restoredTop sz="95540" autoAdjust="0"/>
  </p:normalViewPr>
  <p:slideViewPr>
    <p:cSldViewPr>
      <p:cViewPr>
        <p:scale>
          <a:sx n="100" d="100"/>
          <a:sy n="100" d="100"/>
        </p:scale>
        <p:origin x="-2604" y="-126"/>
      </p:cViewPr>
      <p:guideLst>
        <p:guide orient="horz" pos="2160"/>
        <p:guide pos="2880"/>
      </p:guideLst>
    </p:cSldViewPr>
  </p:slideViewPr>
  <p:outlineViewPr>
    <p:cViewPr>
      <p:scale>
        <a:sx n="33" d="100"/>
        <a:sy n="33" d="100"/>
      </p:scale>
      <p:origin x="0" y="45288"/>
    </p:cViewPr>
  </p:outlineViewPr>
  <p:notesTextViewPr>
    <p:cViewPr>
      <p:scale>
        <a:sx n="100" d="100"/>
        <a:sy n="100" d="100"/>
      </p:scale>
      <p:origin x="0" y="0"/>
    </p:cViewPr>
  </p:notesTextViewPr>
  <p:sorterViewPr>
    <p:cViewPr>
      <p:scale>
        <a:sx n="125" d="100"/>
        <a:sy n="125" d="100"/>
      </p:scale>
      <p:origin x="0" y="96492"/>
    </p:cViewPr>
  </p:sorterViewPr>
  <p:notesViewPr>
    <p:cSldViewPr>
      <p:cViewPr varScale="1">
        <p:scale>
          <a:sx n="61" d="100"/>
          <a:sy n="61" d="100"/>
        </p:scale>
        <p:origin x="-3354" y="-96"/>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2" Type="http://schemas.openxmlformats.org/officeDocument/2006/relationships/oleObject" Target="file:///C:\Users\tsherba\Desktop\&#1051;&#1080;&#1089;&#1090;%20Microsoft%20Excel.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ru-RU"/>
  <c:style val="26"/>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6424759405074419E-2"/>
          <c:y val="0.13064392022285587"/>
          <c:w val="0.94829746281714788"/>
          <c:h val="0.79084988499220266"/>
        </c:manualLayout>
      </c:layout>
      <c:barChart>
        <c:barDir val="col"/>
        <c:grouping val="clustered"/>
        <c:ser>
          <c:idx val="0"/>
          <c:order val="0"/>
          <c:spPr>
            <a:solidFill>
              <a:srgbClr val="00B050"/>
            </a:solidFill>
          </c:spPr>
          <c:dLbls>
            <c:dLbl>
              <c:idx val="0"/>
              <c:layout>
                <c:manualLayout>
                  <c:x val="2.7777777777778017E-3"/>
                  <c:y val="-4.5725372077999545E-2"/>
                </c:manualLayout>
              </c:layout>
              <c:showVal val="1"/>
              <c:extLst>
                <c:ext xmlns:c15="http://schemas.microsoft.com/office/drawing/2012/chart" uri="{CE6537A1-D6FC-4f65-9D91-7224C49458BB}">
                  <c15:layout/>
                </c:ext>
              </c:extLst>
            </c:dLbl>
            <c:dLbl>
              <c:idx val="1"/>
              <c:layout>
                <c:manualLayout>
                  <c:x val="1.3888888888888963E-3"/>
                  <c:y val="-5.5523666094713833E-2"/>
                </c:manualLayout>
              </c:layout>
              <c:showVal val="1"/>
              <c:extLst>
                <c:ext xmlns:c15="http://schemas.microsoft.com/office/drawing/2012/chart" uri="{CE6537A1-D6FC-4f65-9D91-7224C49458BB}">
                  <c15:layout/>
                </c:ext>
              </c:extLst>
            </c:dLbl>
            <c:dLbl>
              <c:idx val="2"/>
              <c:layout>
                <c:manualLayout>
                  <c:x val="1.3888888888888963E-3"/>
                  <c:y val="-4.8991470083570972E-2"/>
                </c:manualLayout>
              </c:layout>
              <c:showVal val="1"/>
              <c:extLst>
                <c:ext xmlns:c15="http://schemas.microsoft.com/office/drawing/2012/chart" uri="{CE6537A1-D6FC-4f65-9D91-7224C49458BB}">
                  <c15:layout/>
                </c:ext>
              </c:extLst>
            </c:dLbl>
            <c:dLbl>
              <c:idx val="3"/>
              <c:layout>
                <c:manualLayout>
                  <c:x val="0"/>
                  <c:y val="-3.2660980055714002E-2"/>
                </c:manualLayout>
              </c:layout>
              <c:showVal val="1"/>
              <c:extLst>
                <c:ext xmlns:c15="http://schemas.microsoft.com/office/drawing/2012/chart" uri="{CE6537A1-D6FC-4f65-9D91-7224C49458BB}">
                  <c15:layout/>
                </c:ext>
              </c:extLst>
            </c:dLbl>
            <c:spPr>
              <a:noFill/>
              <a:ln>
                <a:noFill/>
              </a:ln>
              <a:effectLst/>
            </c:spPr>
            <c:txPr>
              <a:bodyPr/>
              <a:lstStyle/>
              <a:p>
                <a:pPr>
                  <a:defRPr sz="1100" b="1"/>
                </a:pPr>
                <a:endParaRPr lang="ru-RU"/>
              </a:p>
            </c:txPr>
            <c:showVal val="1"/>
            <c:extLst>
              <c:ext xmlns:c15="http://schemas.microsoft.com/office/drawing/2012/chart" uri="{CE6537A1-D6FC-4f65-9D91-7224C49458BB}">
                <c15:layout/>
                <c15:showLeaderLines val="0"/>
              </c:ext>
            </c:extLst>
          </c:dLbls>
          <c:cat>
            <c:numRef>
              <c:f>Лист1!$V$167:$V$171</c:f>
              <c:numCache>
                <c:formatCode>General</c:formatCode>
                <c:ptCount val="5"/>
                <c:pt idx="0">
                  <c:v>2010</c:v>
                </c:pt>
                <c:pt idx="1">
                  <c:v>2011</c:v>
                </c:pt>
                <c:pt idx="2">
                  <c:v>2012</c:v>
                </c:pt>
                <c:pt idx="3">
                  <c:v>2013</c:v>
                </c:pt>
                <c:pt idx="4">
                  <c:v>2014</c:v>
                </c:pt>
              </c:numCache>
            </c:numRef>
          </c:cat>
          <c:val>
            <c:numRef>
              <c:f>Лист1!$W$167:$W$171</c:f>
              <c:numCache>
                <c:formatCode>General</c:formatCode>
                <c:ptCount val="5"/>
                <c:pt idx="0">
                  <c:v>19</c:v>
                </c:pt>
                <c:pt idx="1">
                  <c:v>23</c:v>
                </c:pt>
                <c:pt idx="2">
                  <c:v>13</c:v>
                </c:pt>
                <c:pt idx="3">
                  <c:v>29</c:v>
                </c:pt>
                <c:pt idx="4">
                  <c:v>28</c:v>
                </c:pt>
              </c:numCache>
            </c:numRef>
          </c:val>
        </c:ser>
        <c:dLbls/>
        <c:axId val="119169792"/>
        <c:axId val="119171328"/>
      </c:barChart>
      <c:catAx>
        <c:axId val="119169792"/>
        <c:scaling>
          <c:orientation val="minMax"/>
        </c:scaling>
        <c:axPos val="b"/>
        <c:numFmt formatCode="General" sourceLinked="1"/>
        <c:tickLblPos val="nextTo"/>
        <c:crossAx val="119171328"/>
        <c:crosses val="autoZero"/>
        <c:auto val="1"/>
        <c:lblAlgn val="ctr"/>
        <c:lblOffset val="100"/>
      </c:catAx>
      <c:valAx>
        <c:axId val="119171328"/>
        <c:scaling>
          <c:orientation val="minMax"/>
        </c:scaling>
        <c:axPos val="l"/>
        <c:majorGridlines/>
        <c:numFmt formatCode="General" sourceLinked="1"/>
        <c:tickLblPos val="nextTo"/>
        <c:crossAx val="119169792"/>
        <c:crosses val="autoZero"/>
        <c:crossBetween val="between"/>
      </c:valAx>
    </c:plotArea>
    <c:plotVisOnly val="1"/>
    <c:dispBlanksAs val="gap"/>
  </c:chart>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984" cy="498186"/>
          </a:xfrm>
          <a:prstGeom prst="rect">
            <a:avLst/>
          </a:prstGeom>
        </p:spPr>
        <p:txBody>
          <a:bodyPr vert="horz" lIns="93113" tIns="46557" rIns="93113" bIns="46557" rtlCol="0"/>
          <a:lstStyle>
            <a:lvl1pPr algn="l">
              <a:defRPr sz="1200"/>
            </a:lvl1pPr>
          </a:lstStyle>
          <a:p>
            <a:endParaRPr lang="ru-RU"/>
          </a:p>
        </p:txBody>
      </p:sp>
      <p:sp>
        <p:nvSpPr>
          <p:cNvPr id="3" name="Дата 2"/>
          <p:cNvSpPr>
            <a:spLocks noGrp="1"/>
          </p:cNvSpPr>
          <p:nvPr>
            <p:ph type="dt" sz="quarter" idx="1"/>
          </p:nvPr>
        </p:nvSpPr>
        <p:spPr>
          <a:xfrm>
            <a:off x="3850069" y="0"/>
            <a:ext cx="2945984" cy="498186"/>
          </a:xfrm>
          <a:prstGeom prst="rect">
            <a:avLst/>
          </a:prstGeom>
        </p:spPr>
        <p:txBody>
          <a:bodyPr vert="horz" lIns="93113" tIns="46557" rIns="93113" bIns="46557" rtlCol="0"/>
          <a:lstStyle>
            <a:lvl1pPr algn="r">
              <a:defRPr sz="1200"/>
            </a:lvl1pPr>
          </a:lstStyle>
          <a:p>
            <a:endParaRPr lang="ru-RU"/>
          </a:p>
        </p:txBody>
      </p:sp>
      <p:sp>
        <p:nvSpPr>
          <p:cNvPr id="4" name="Нижний колонтитул 3"/>
          <p:cNvSpPr>
            <a:spLocks noGrp="1"/>
          </p:cNvSpPr>
          <p:nvPr>
            <p:ph type="ftr" sz="quarter" idx="2"/>
          </p:nvPr>
        </p:nvSpPr>
        <p:spPr>
          <a:xfrm>
            <a:off x="1" y="9428452"/>
            <a:ext cx="2945984" cy="498186"/>
          </a:xfrm>
          <a:prstGeom prst="rect">
            <a:avLst/>
          </a:prstGeom>
        </p:spPr>
        <p:txBody>
          <a:bodyPr vert="horz" lIns="93113" tIns="46557" rIns="93113" bIns="46557" rtlCol="0" anchor="b"/>
          <a:lstStyle>
            <a:lvl1pPr algn="l">
              <a:defRPr sz="1200"/>
            </a:lvl1pPr>
          </a:lstStyle>
          <a:p>
            <a:endParaRPr lang="ru-RU"/>
          </a:p>
        </p:txBody>
      </p:sp>
      <p:sp>
        <p:nvSpPr>
          <p:cNvPr id="5" name="Номер слайда 4"/>
          <p:cNvSpPr>
            <a:spLocks noGrp="1"/>
          </p:cNvSpPr>
          <p:nvPr>
            <p:ph type="sldNum" sz="quarter" idx="3"/>
          </p:nvPr>
        </p:nvSpPr>
        <p:spPr>
          <a:xfrm>
            <a:off x="3850069" y="9428452"/>
            <a:ext cx="2945984" cy="498186"/>
          </a:xfrm>
          <a:prstGeom prst="rect">
            <a:avLst/>
          </a:prstGeom>
        </p:spPr>
        <p:txBody>
          <a:bodyPr vert="horz" lIns="93113" tIns="46557" rIns="93113" bIns="46557" rtlCol="0" anchor="b"/>
          <a:lstStyle>
            <a:lvl1pPr algn="r">
              <a:defRPr sz="1200"/>
            </a:lvl1pPr>
          </a:lstStyle>
          <a:p>
            <a:fld id="{23FA4A5E-B5C2-45EF-80E9-62778158D5A8}" type="slidenum">
              <a:rPr lang="ru-RU" smtClean="0"/>
              <a:pPr/>
              <a:t>‹#›</a:t>
            </a:fld>
            <a:endParaRPr lang="ru-RU"/>
          </a:p>
        </p:txBody>
      </p:sp>
    </p:spTree>
    <p:extLst>
      <p:ext uri="{BB962C8B-B14F-4D97-AF65-F5344CB8AC3E}">
        <p14:creationId xmlns:p14="http://schemas.microsoft.com/office/powerpoint/2010/main" xmlns="" val="22036106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hdr" sz="quarter"/>
          </p:nvPr>
        </p:nvSpPr>
        <p:spPr bwMode="auto">
          <a:xfrm>
            <a:off x="1" y="1"/>
            <a:ext cx="2944813" cy="493713"/>
          </a:xfrm>
          <a:prstGeom prst="rect">
            <a:avLst/>
          </a:prstGeom>
          <a:noFill/>
          <a:ln w="9525">
            <a:noFill/>
            <a:miter lim="800000"/>
            <a:headEnd/>
            <a:tailEnd/>
          </a:ln>
          <a:effectLst/>
        </p:spPr>
        <p:txBody>
          <a:bodyPr vert="horz" wrap="square" lIns="93138" tIns="46567" rIns="93138" bIns="46567" numCol="1" anchor="t" anchorCtr="0" compatLnSpc="1">
            <a:prstTxWarp prst="textNoShape">
              <a:avLst/>
            </a:prstTxWarp>
          </a:bodyPr>
          <a:lstStyle>
            <a:lvl1pPr defTabSz="931513" eaLnBrk="1" hangingPunct="1">
              <a:defRPr sz="1200">
                <a:latin typeface="Arial" pitchFamily="34" charset="0"/>
                <a:ea typeface="+mn-ea"/>
                <a:cs typeface="+mn-cs"/>
              </a:defRPr>
            </a:lvl1pPr>
          </a:lstStyle>
          <a:p>
            <a:pPr>
              <a:defRPr/>
            </a:pPr>
            <a:endParaRPr lang="ru-RU"/>
          </a:p>
        </p:txBody>
      </p:sp>
      <p:sp>
        <p:nvSpPr>
          <p:cNvPr id="172035" name="Rectangle 3"/>
          <p:cNvSpPr>
            <a:spLocks noGrp="1" noChangeArrowheads="1"/>
          </p:cNvSpPr>
          <p:nvPr>
            <p:ph type="dt" idx="1"/>
          </p:nvPr>
        </p:nvSpPr>
        <p:spPr bwMode="auto">
          <a:xfrm>
            <a:off x="3851276" y="1"/>
            <a:ext cx="2944813" cy="493713"/>
          </a:xfrm>
          <a:prstGeom prst="rect">
            <a:avLst/>
          </a:prstGeom>
          <a:noFill/>
          <a:ln w="9525">
            <a:noFill/>
            <a:miter lim="800000"/>
            <a:headEnd/>
            <a:tailEnd/>
          </a:ln>
          <a:effectLst/>
        </p:spPr>
        <p:txBody>
          <a:bodyPr vert="horz" wrap="square" lIns="93138" tIns="46567" rIns="93138" bIns="46567" numCol="1" anchor="t" anchorCtr="0" compatLnSpc="1">
            <a:prstTxWarp prst="textNoShape">
              <a:avLst/>
            </a:prstTxWarp>
          </a:bodyPr>
          <a:lstStyle>
            <a:lvl1pPr algn="r" defTabSz="931513" eaLnBrk="1" hangingPunct="1">
              <a:defRPr sz="1200">
                <a:latin typeface="Arial" pitchFamily="34" charset="0"/>
                <a:ea typeface="+mn-ea"/>
                <a:cs typeface="+mn-cs"/>
              </a:defRPr>
            </a:lvl1pPr>
          </a:lstStyle>
          <a:p>
            <a:pPr>
              <a:defRPr/>
            </a:pPr>
            <a:endParaRPr lang="ru-RU"/>
          </a:p>
        </p:txBody>
      </p:sp>
      <p:sp>
        <p:nvSpPr>
          <p:cNvPr id="35844" name="Rectangle 4"/>
          <p:cNvSpPr>
            <a:spLocks noGrp="1" noRot="1" noChangeAspect="1" noChangeArrowheads="1" noTextEdit="1"/>
          </p:cNvSpPr>
          <p:nvPr>
            <p:ph type="sldImg" idx="2"/>
          </p:nvPr>
        </p:nvSpPr>
        <p:spPr bwMode="auto">
          <a:xfrm>
            <a:off x="920750" y="746125"/>
            <a:ext cx="4959350" cy="371951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2037" name="Rectangle 5"/>
          <p:cNvSpPr>
            <a:spLocks noGrp="1" noChangeArrowheads="1"/>
          </p:cNvSpPr>
          <p:nvPr>
            <p:ph type="body" sz="quarter" idx="3"/>
          </p:nvPr>
        </p:nvSpPr>
        <p:spPr bwMode="auto">
          <a:xfrm>
            <a:off x="679451" y="4713289"/>
            <a:ext cx="5438775" cy="4467225"/>
          </a:xfrm>
          <a:prstGeom prst="rect">
            <a:avLst/>
          </a:prstGeom>
          <a:noFill/>
          <a:ln w="9525">
            <a:noFill/>
            <a:miter lim="800000"/>
            <a:headEnd/>
            <a:tailEnd/>
          </a:ln>
          <a:effectLst/>
        </p:spPr>
        <p:txBody>
          <a:bodyPr vert="horz" wrap="square" lIns="93138" tIns="46567" rIns="93138" bIns="46567"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72038" name="Rectangle 6"/>
          <p:cNvSpPr>
            <a:spLocks noGrp="1" noChangeArrowheads="1"/>
          </p:cNvSpPr>
          <p:nvPr>
            <p:ph type="ftr" sz="quarter" idx="4"/>
          </p:nvPr>
        </p:nvSpPr>
        <p:spPr bwMode="auto">
          <a:xfrm>
            <a:off x="1" y="9431338"/>
            <a:ext cx="2944813" cy="493712"/>
          </a:xfrm>
          <a:prstGeom prst="rect">
            <a:avLst/>
          </a:prstGeom>
          <a:noFill/>
          <a:ln w="9525">
            <a:noFill/>
            <a:miter lim="800000"/>
            <a:headEnd/>
            <a:tailEnd/>
          </a:ln>
          <a:effectLst/>
        </p:spPr>
        <p:txBody>
          <a:bodyPr vert="horz" wrap="square" lIns="93138" tIns="46567" rIns="93138" bIns="46567" numCol="1" anchor="b" anchorCtr="0" compatLnSpc="1">
            <a:prstTxWarp prst="textNoShape">
              <a:avLst/>
            </a:prstTxWarp>
          </a:bodyPr>
          <a:lstStyle>
            <a:lvl1pPr defTabSz="931513" eaLnBrk="1" hangingPunct="1">
              <a:defRPr sz="1200">
                <a:latin typeface="Arial" pitchFamily="34" charset="0"/>
                <a:ea typeface="+mn-ea"/>
                <a:cs typeface="+mn-cs"/>
              </a:defRPr>
            </a:lvl1pPr>
          </a:lstStyle>
          <a:p>
            <a:pPr>
              <a:defRPr/>
            </a:pPr>
            <a:endParaRPr lang="ru-RU"/>
          </a:p>
        </p:txBody>
      </p:sp>
      <p:sp>
        <p:nvSpPr>
          <p:cNvPr id="172039" name="Rectangle 7"/>
          <p:cNvSpPr>
            <a:spLocks noGrp="1" noChangeArrowheads="1"/>
          </p:cNvSpPr>
          <p:nvPr>
            <p:ph type="sldNum" sz="quarter" idx="5"/>
          </p:nvPr>
        </p:nvSpPr>
        <p:spPr bwMode="auto">
          <a:xfrm>
            <a:off x="3851276" y="9431338"/>
            <a:ext cx="2944813" cy="493712"/>
          </a:xfrm>
          <a:prstGeom prst="rect">
            <a:avLst/>
          </a:prstGeom>
          <a:noFill/>
          <a:ln w="9525">
            <a:noFill/>
            <a:miter lim="800000"/>
            <a:headEnd/>
            <a:tailEnd/>
          </a:ln>
          <a:effectLst/>
        </p:spPr>
        <p:txBody>
          <a:bodyPr vert="horz" wrap="square" lIns="93138" tIns="46567" rIns="93138" bIns="46567" numCol="1" anchor="b" anchorCtr="0" compatLnSpc="1">
            <a:prstTxWarp prst="textNoShape">
              <a:avLst/>
            </a:prstTxWarp>
          </a:bodyPr>
          <a:lstStyle>
            <a:lvl1pPr algn="r" defTabSz="928566" eaLnBrk="1" hangingPunct="1">
              <a:defRPr sz="1200">
                <a:ea typeface="MS PGothic" panose="020B0600070205080204" pitchFamily="34" charset="-128"/>
              </a:defRPr>
            </a:lvl1pPr>
          </a:lstStyle>
          <a:p>
            <a:fld id="{21BCFA57-9B14-4262-954A-93FC9A719F05}" type="slidenum">
              <a:rPr lang="ru-RU"/>
              <a:pPr/>
              <a:t>‹#›</a:t>
            </a:fld>
            <a:endParaRPr lang="ru-RU"/>
          </a:p>
        </p:txBody>
      </p:sp>
    </p:spTree>
    <p:extLst>
      <p:ext uri="{BB962C8B-B14F-4D97-AF65-F5344CB8AC3E}">
        <p14:creationId xmlns:p14="http://schemas.microsoft.com/office/powerpoint/2010/main" xmlns="" val="176391770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13"/>
          <p:cNvSpPr txBox="1">
            <a:spLocks noGrp="1" noChangeArrowheads="1"/>
          </p:cNvSpPr>
          <p:nvPr/>
        </p:nvSpPr>
        <p:spPr bwMode="auto">
          <a:xfrm>
            <a:off x="3816351" y="9375776"/>
            <a:ext cx="2919413"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407" tIns="45203" rIns="90407" bIns="45203"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21D1572C-34C8-4448-8CE5-D7F90C4E2F70}" type="slidenum">
              <a:rPr lang="ru-RU" sz="1200" b="0">
                <a:solidFill>
                  <a:schemeClr val="tx1"/>
                </a:solidFill>
                <a:latin typeface="Tahoma" panose="020B0604030504040204" pitchFamily="34" charset="0"/>
              </a:rPr>
              <a:pPr algn="r">
                <a:spcBef>
                  <a:spcPct val="20000"/>
                </a:spcBef>
              </a:pPr>
              <a:t>3</a:t>
            </a:fld>
            <a:endParaRPr lang="ru-RU" sz="1200" b="0">
              <a:solidFill>
                <a:schemeClr val="tx1"/>
              </a:solidFill>
              <a:latin typeface="Tahoma" panose="020B0604030504040204" pitchFamily="34" charset="0"/>
            </a:endParaRPr>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15668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12</a:t>
            </a:fld>
            <a:endParaRPr lang="ru-RU"/>
          </a:p>
        </p:txBody>
      </p:sp>
    </p:spTree>
    <p:extLst>
      <p:ext uri="{BB962C8B-B14F-4D97-AF65-F5344CB8AC3E}">
        <p14:creationId xmlns:p14="http://schemas.microsoft.com/office/powerpoint/2010/main" xmlns="" val="5006100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8CBC7EA-A5FC-4F91-8D49-8EB80F2120C0}" type="slidenum">
              <a:rPr lang="ru-RU" sz="1200" b="0">
                <a:solidFill>
                  <a:schemeClr val="tx1"/>
                </a:solidFill>
                <a:latin typeface="Tahoma" panose="020B0604030504040204" pitchFamily="34" charset="0"/>
              </a:rPr>
              <a:pPr algn="r">
                <a:spcBef>
                  <a:spcPct val="20000"/>
                </a:spcBef>
              </a:pPr>
              <a:t>104</a:t>
            </a:fld>
            <a:endParaRPr lang="ru-RU" sz="1200" b="0">
              <a:solidFill>
                <a:schemeClr val="tx1"/>
              </a:solidFill>
              <a:latin typeface="Tahoma" panose="020B0604030504040204" pitchFamily="34" charset="0"/>
            </a:endParaRPr>
          </a:p>
        </p:txBody>
      </p:sp>
      <p:sp>
        <p:nvSpPr>
          <p:cNvPr id="431107" name="Rectangle 2"/>
          <p:cNvSpPr>
            <a:spLocks noGrp="1" noRot="1" noChangeAspect="1" noChangeArrowheads="1" noTextEdit="1"/>
          </p:cNvSpPr>
          <p:nvPr>
            <p:ph type="sldImg"/>
          </p:nvPr>
        </p:nvSpPr>
        <p:spPr>
          <a:ln/>
        </p:spPr>
      </p:sp>
      <p:sp>
        <p:nvSpPr>
          <p:cNvPr id="4311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349026640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D34713FE-B5EE-4D4E-AB1F-8437CB02562A}" type="slidenum">
              <a:rPr lang="ru-RU" sz="1200" b="0">
                <a:solidFill>
                  <a:schemeClr val="tx1"/>
                </a:solidFill>
                <a:latin typeface="Tahoma" panose="020B0604030504040204" pitchFamily="34" charset="0"/>
              </a:rPr>
              <a:pPr algn="r">
                <a:spcBef>
                  <a:spcPct val="20000"/>
                </a:spcBef>
              </a:pPr>
              <a:t>105</a:t>
            </a:fld>
            <a:endParaRPr lang="ru-RU" sz="1200" b="0">
              <a:solidFill>
                <a:schemeClr val="tx1"/>
              </a:solidFill>
              <a:latin typeface="Tahoma" panose="020B0604030504040204" pitchFamily="34" charset="0"/>
            </a:endParaRPr>
          </a:p>
        </p:txBody>
      </p:sp>
      <p:sp>
        <p:nvSpPr>
          <p:cNvPr id="432131" name="Rectangle 2"/>
          <p:cNvSpPr>
            <a:spLocks noGrp="1" noRot="1" noChangeAspect="1" noChangeArrowheads="1" noTextEdit="1"/>
          </p:cNvSpPr>
          <p:nvPr>
            <p:ph type="sldImg"/>
          </p:nvPr>
        </p:nvSpPr>
        <p:spPr>
          <a:ln/>
        </p:spPr>
      </p:sp>
      <p:sp>
        <p:nvSpPr>
          <p:cNvPr id="4321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212308982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3"/>
          <p:cNvSpPr txBox="1">
            <a:spLocks noGrp="1" noChangeArrowheads="1"/>
          </p:cNvSpPr>
          <p:nvPr/>
        </p:nvSpPr>
        <p:spPr bwMode="auto">
          <a:xfrm>
            <a:off x="3851692" y="9430064"/>
            <a:ext cx="2945983" cy="496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060" tIns="45530" rIns="91060" bIns="45530"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eaLnBrk="1" hangingPunct="1">
              <a:spcBef>
                <a:spcPct val="20000"/>
              </a:spcBef>
            </a:pPr>
            <a:fld id="{1044A880-AA40-4761-9250-CCBD7B5FC8FF}" type="slidenum">
              <a:rPr lang="ru-RU" sz="1200" b="0">
                <a:solidFill>
                  <a:schemeClr val="tx1"/>
                </a:solidFill>
                <a:latin typeface="Tahoma" panose="020B0604030504040204" pitchFamily="34" charset="0"/>
              </a:rPr>
              <a:pPr algn="r" eaLnBrk="1" hangingPunct="1">
                <a:spcBef>
                  <a:spcPct val="20000"/>
                </a:spcBef>
              </a:pPr>
              <a:t>106</a:t>
            </a:fld>
            <a:endParaRPr lang="ru-RU" sz="1200" b="0">
              <a:solidFill>
                <a:schemeClr val="tx1"/>
              </a:solidFill>
              <a:latin typeface="Tahoma" panose="020B0604030504040204" pitchFamily="34"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95920888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a:ln/>
        </p:spPr>
      </p:sp>
      <p:sp>
        <p:nvSpPr>
          <p:cNvPr id="20483" name="Заметки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
        <p:nvSpPr>
          <p:cNvPr id="20484" name="Номер слайда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1225">
              <a:defRPr sz="2400">
                <a:solidFill>
                  <a:schemeClr val="tx1"/>
                </a:solidFill>
                <a:latin typeface="Arial" panose="020B0604020202020204" pitchFamily="34" charset="0"/>
                <a:cs typeface="Arial" panose="020B0604020202020204" pitchFamily="34" charset="0"/>
              </a:defRPr>
            </a:lvl1pPr>
            <a:lvl2pPr marL="742950" indent="-285750" defTabSz="911225">
              <a:defRPr sz="2400">
                <a:solidFill>
                  <a:schemeClr val="tx1"/>
                </a:solidFill>
                <a:latin typeface="Arial" panose="020B0604020202020204" pitchFamily="34" charset="0"/>
                <a:cs typeface="Arial" panose="020B0604020202020204" pitchFamily="34" charset="0"/>
              </a:defRPr>
            </a:lvl2pPr>
            <a:lvl3pPr marL="1143000" indent="-228600" defTabSz="911225">
              <a:defRPr sz="2400">
                <a:solidFill>
                  <a:schemeClr val="tx1"/>
                </a:solidFill>
                <a:latin typeface="Arial" panose="020B0604020202020204" pitchFamily="34" charset="0"/>
                <a:cs typeface="Arial" panose="020B0604020202020204" pitchFamily="34" charset="0"/>
              </a:defRPr>
            </a:lvl3pPr>
            <a:lvl4pPr marL="1600200" indent="-228600" defTabSz="911225">
              <a:defRPr sz="2400">
                <a:solidFill>
                  <a:schemeClr val="tx1"/>
                </a:solidFill>
                <a:latin typeface="Arial" panose="020B0604020202020204" pitchFamily="34" charset="0"/>
                <a:cs typeface="Arial" panose="020B0604020202020204" pitchFamily="34" charset="0"/>
              </a:defRPr>
            </a:lvl4pPr>
            <a:lvl5pPr marL="2057400" indent="-228600" defTabSz="911225">
              <a:defRPr sz="2400">
                <a:solidFill>
                  <a:schemeClr val="tx1"/>
                </a:solidFill>
                <a:latin typeface="Arial" panose="020B0604020202020204" pitchFamily="34" charset="0"/>
                <a:cs typeface="Arial" panose="020B0604020202020204" pitchFamily="34" charset="0"/>
              </a:defRPr>
            </a:lvl5pPr>
            <a:lvl6pPr marL="2514600" indent="-228600" defTabSz="911225"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defTabSz="911225"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defTabSz="911225"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defTabSz="911225"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fld id="{0FFAC9B2-E425-473E-A781-700EFD111A07}" type="slidenum">
              <a:rPr lang="ru-RU" sz="1200" smtClean="0"/>
              <a:pPr/>
              <a:t>107</a:t>
            </a:fld>
            <a:endParaRPr lang="ru-RU" sz="1200" smtClean="0"/>
          </a:p>
        </p:txBody>
      </p:sp>
    </p:spTree>
    <p:extLst>
      <p:ext uri="{BB962C8B-B14F-4D97-AF65-F5344CB8AC3E}">
        <p14:creationId xmlns:p14="http://schemas.microsoft.com/office/powerpoint/2010/main" xmlns="" val="35585333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6" name="Rectangle 13"/>
          <p:cNvSpPr txBox="1">
            <a:spLocks noGrp="1" noChangeArrowheads="1"/>
          </p:cNvSpPr>
          <p:nvPr/>
        </p:nvSpPr>
        <p:spPr bwMode="auto">
          <a:xfrm>
            <a:off x="3903632" y="9521963"/>
            <a:ext cx="2983316"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1" tIns="46029" rIns="92061" bIns="46029"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F2BDD9E-68C6-424C-A7C7-5806232111CF}" type="slidenum">
              <a:rPr lang="ru-RU" sz="1200" b="0">
                <a:solidFill>
                  <a:schemeClr val="tx1"/>
                </a:solidFill>
                <a:latin typeface="Tahoma" panose="020B0604030504040204" pitchFamily="34" charset="0"/>
              </a:rPr>
              <a:pPr algn="r">
                <a:spcBef>
                  <a:spcPct val="20000"/>
                </a:spcBef>
              </a:pPr>
              <a:t>108</a:t>
            </a:fld>
            <a:endParaRPr lang="ru-RU" sz="1200" b="0">
              <a:solidFill>
                <a:schemeClr val="tx1"/>
              </a:solidFill>
              <a:latin typeface="Tahoma" panose="020B0604030504040204" pitchFamily="34" charset="0"/>
            </a:endParaRPr>
          </a:p>
        </p:txBody>
      </p:sp>
      <p:sp>
        <p:nvSpPr>
          <p:cNvPr id="717827" name="Rectangle 2"/>
          <p:cNvSpPr>
            <a:spLocks noGrp="1" noRot="1" noChangeAspect="1" noChangeArrowheads="1" noTextEdit="1"/>
          </p:cNvSpPr>
          <p:nvPr>
            <p:ph type="sldImg"/>
          </p:nvPr>
        </p:nvSpPr>
        <p:spPr>
          <a:ln/>
        </p:spPr>
      </p:sp>
      <p:sp>
        <p:nvSpPr>
          <p:cNvPr id="7178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68294371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B15811B9-26E4-4F12-A60D-E10B8D6B9E18}" type="slidenum">
              <a:rPr lang="ru-RU" sz="1200" b="0">
                <a:solidFill>
                  <a:schemeClr val="tx1"/>
                </a:solidFill>
                <a:latin typeface="Tahoma" panose="020B0604030504040204" pitchFamily="34" charset="0"/>
              </a:rPr>
              <a:pPr algn="r">
                <a:spcBef>
                  <a:spcPct val="20000"/>
                </a:spcBef>
              </a:pPr>
              <a:t>109</a:t>
            </a:fld>
            <a:endParaRPr lang="ru-RU" sz="1200" b="0">
              <a:solidFill>
                <a:schemeClr val="tx1"/>
              </a:solidFill>
              <a:latin typeface="Tahoma" panose="020B0604030504040204" pitchFamily="34" charset="0"/>
            </a:endParaRPr>
          </a:p>
        </p:txBody>
      </p:sp>
      <p:sp>
        <p:nvSpPr>
          <p:cNvPr id="718851" name="Rectangle 2"/>
          <p:cNvSpPr>
            <a:spLocks noGrp="1" noRot="1" noChangeAspect="1" noChangeArrowheads="1" noTextEdit="1"/>
          </p:cNvSpPr>
          <p:nvPr>
            <p:ph type="sldImg"/>
          </p:nvPr>
        </p:nvSpPr>
        <p:spPr>
          <a:ln/>
        </p:spPr>
      </p:sp>
      <p:sp>
        <p:nvSpPr>
          <p:cNvPr id="7188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093930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13</a:t>
            </a:fld>
            <a:endParaRPr lang="ru-RU"/>
          </a:p>
        </p:txBody>
      </p:sp>
    </p:spTree>
    <p:extLst>
      <p:ext uri="{BB962C8B-B14F-4D97-AF65-F5344CB8AC3E}">
        <p14:creationId xmlns:p14="http://schemas.microsoft.com/office/powerpoint/2010/main" xmlns="" val="2916602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04B09E71-19CF-4B91-B5AB-03B9A5A9CA2B}" type="slidenum">
              <a:rPr lang="ru-RU" sz="1200" b="0">
                <a:solidFill>
                  <a:schemeClr val="tx1"/>
                </a:solidFill>
                <a:latin typeface="Tahoma" panose="020B0604030504040204" pitchFamily="34" charset="0"/>
              </a:rPr>
              <a:pPr algn="r">
                <a:spcBef>
                  <a:spcPct val="20000"/>
                </a:spcBef>
              </a:pPr>
              <a:t>14</a:t>
            </a:fld>
            <a:endParaRPr lang="ru-RU" sz="1200" b="0">
              <a:solidFill>
                <a:schemeClr val="tx1"/>
              </a:solidFill>
              <a:latin typeface="Tahoma" panose="020B0604030504040204" pitchFamily="34" charset="0"/>
            </a:endParaRPr>
          </a:p>
        </p:txBody>
      </p:sp>
      <p:sp>
        <p:nvSpPr>
          <p:cNvPr id="416771" name="Rectangle 2"/>
          <p:cNvSpPr>
            <a:spLocks noGrp="1" noRot="1" noChangeAspect="1" noChangeArrowheads="1" noTextEdit="1"/>
          </p:cNvSpPr>
          <p:nvPr>
            <p:ph type="sldImg"/>
          </p:nvPr>
        </p:nvSpPr>
        <p:spPr>
          <a:ln/>
        </p:spPr>
      </p:sp>
      <p:sp>
        <p:nvSpPr>
          <p:cNvPr id="4167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039643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15</a:t>
            </a:fld>
            <a:endParaRPr lang="ru-RU"/>
          </a:p>
        </p:txBody>
      </p:sp>
    </p:spTree>
    <p:extLst>
      <p:ext uri="{BB962C8B-B14F-4D97-AF65-F5344CB8AC3E}">
        <p14:creationId xmlns:p14="http://schemas.microsoft.com/office/powerpoint/2010/main" xmlns="" val="2268754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16</a:t>
            </a:fld>
            <a:endParaRPr lang="ru-RU"/>
          </a:p>
        </p:txBody>
      </p:sp>
    </p:spTree>
    <p:extLst>
      <p:ext uri="{BB962C8B-B14F-4D97-AF65-F5344CB8AC3E}">
        <p14:creationId xmlns:p14="http://schemas.microsoft.com/office/powerpoint/2010/main" xmlns="" val="565101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17</a:t>
            </a:fld>
            <a:endParaRPr lang="ru-RU"/>
          </a:p>
        </p:txBody>
      </p:sp>
    </p:spTree>
    <p:extLst>
      <p:ext uri="{BB962C8B-B14F-4D97-AF65-F5344CB8AC3E}">
        <p14:creationId xmlns:p14="http://schemas.microsoft.com/office/powerpoint/2010/main" xmlns="" val="1645814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18</a:t>
            </a:fld>
            <a:endParaRPr lang="ru-RU"/>
          </a:p>
        </p:txBody>
      </p:sp>
    </p:spTree>
    <p:extLst>
      <p:ext uri="{BB962C8B-B14F-4D97-AF65-F5344CB8AC3E}">
        <p14:creationId xmlns:p14="http://schemas.microsoft.com/office/powerpoint/2010/main" xmlns="" val="3814303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19</a:t>
            </a:fld>
            <a:endParaRPr lang="ru-RU"/>
          </a:p>
        </p:txBody>
      </p:sp>
    </p:spTree>
    <p:extLst>
      <p:ext uri="{BB962C8B-B14F-4D97-AF65-F5344CB8AC3E}">
        <p14:creationId xmlns:p14="http://schemas.microsoft.com/office/powerpoint/2010/main" xmlns="" val="3427288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20</a:t>
            </a:fld>
            <a:endParaRPr lang="ru-RU"/>
          </a:p>
        </p:txBody>
      </p:sp>
    </p:spTree>
    <p:extLst>
      <p:ext uri="{BB962C8B-B14F-4D97-AF65-F5344CB8AC3E}">
        <p14:creationId xmlns:p14="http://schemas.microsoft.com/office/powerpoint/2010/main" xmlns="" val="1354653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22</a:t>
            </a:fld>
            <a:endParaRPr lang="ru-RU"/>
          </a:p>
        </p:txBody>
      </p:sp>
    </p:spTree>
    <p:extLst>
      <p:ext uri="{BB962C8B-B14F-4D97-AF65-F5344CB8AC3E}">
        <p14:creationId xmlns:p14="http://schemas.microsoft.com/office/powerpoint/2010/main" xmlns="" val="1497013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32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3288"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30D5A116-EF43-432C-8FAC-358A6AB6DF27}" type="slidenum">
              <a:rPr lang="ru-RU" sz="1200" b="0">
                <a:solidFill>
                  <a:schemeClr val="tx1"/>
                </a:solidFill>
                <a:latin typeface="Tahoma" panose="020B0604030504040204" pitchFamily="34" charset="0"/>
              </a:rPr>
              <a:pPr algn="r">
                <a:spcBef>
                  <a:spcPct val="20000"/>
                </a:spcBef>
              </a:pPr>
              <a:t>4</a:t>
            </a:fld>
            <a:endParaRPr lang="ru-RU" sz="1200" b="0">
              <a:solidFill>
                <a:schemeClr val="tx1"/>
              </a:solidFill>
              <a:latin typeface="Tahoma" panose="020B0604030504040204" pitchFamily="34" charset="0"/>
            </a:endParaRPr>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028889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23</a:t>
            </a:fld>
            <a:endParaRPr lang="ru-RU"/>
          </a:p>
        </p:txBody>
      </p:sp>
    </p:spTree>
    <p:extLst>
      <p:ext uri="{BB962C8B-B14F-4D97-AF65-F5344CB8AC3E}">
        <p14:creationId xmlns:p14="http://schemas.microsoft.com/office/powerpoint/2010/main" xmlns="" val="1666553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24</a:t>
            </a:fld>
            <a:endParaRPr lang="ru-RU"/>
          </a:p>
        </p:txBody>
      </p:sp>
    </p:spTree>
    <p:extLst>
      <p:ext uri="{BB962C8B-B14F-4D97-AF65-F5344CB8AC3E}">
        <p14:creationId xmlns:p14="http://schemas.microsoft.com/office/powerpoint/2010/main" xmlns="" val="1497013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25</a:t>
            </a:fld>
            <a:endParaRPr lang="ru-RU"/>
          </a:p>
        </p:txBody>
      </p:sp>
    </p:spTree>
    <p:extLst>
      <p:ext uri="{BB962C8B-B14F-4D97-AF65-F5344CB8AC3E}">
        <p14:creationId xmlns:p14="http://schemas.microsoft.com/office/powerpoint/2010/main" xmlns="" val="1694748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26</a:t>
            </a:fld>
            <a:endParaRPr lang="ru-RU"/>
          </a:p>
        </p:txBody>
      </p:sp>
    </p:spTree>
    <p:extLst>
      <p:ext uri="{BB962C8B-B14F-4D97-AF65-F5344CB8AC3E}">
        <p14:creationId xmlns:p14="http://schemas.microsoft.com/office/powerpoint/2010/main" xmlns="" val="4106004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27</a:t>
            </a:fld>
            <a:endParaRPr lang="ru-RU"/>
          </a:p>
        </p:txBody>
      </p:sp>
    </p:spTree>
    <p:extLst>
      <p:ext uri="{BB962C8B-B14F-4D97-AF65-F5344CB8AC3E}">
        <p14:creationId xmlns:p14="http://schemas.microsoft.com/office/powerpoint/2010/main" xmlns="" val="2816693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29</a:t>
            </a:fld>
            <a:endParaRPr lang="ru-RU"/>
          </a:p>
        </p:txBody>
      </p:sp>
    </p:spTree>
    <p:extLst>
      <p:ext uri="{BB962C8B-B14F-4D97-AF65-F5344CB8AC3E}">
        <p14:creationId xmlns:p14="http://schemas.microsoft.com/office/powerpoint/2010/main" xmlns="" val="3543647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30</a:t>
            </a:fld>
            <a:endParaRPr lang="ru-RU"/>
          </a:p>
        </p:txBody>
      </p:sp>
    </p:spTree>
    <p:extLst>
      <p:ext uri="{BB962C8B-B14F-4D97-AF65-F5344CB8AC3E}">
        <p14:creationId xmlns:p14="http://schemas.microsoft.com/office/powerpoint/2010/main" xmlns="" val="687611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E310FF66-EE5B-4156-8A92-221F1C4FF815}" type="slidenum">
              <a:rPr kumimoji="0" lang="ru-RU" b="0">
                <a:latin typeface="Tahoma" panose="020B0604030504040204" pitchFamily="34" charset="0"/>
              </a:rPr>
              <a:pPr algn="r">
                <a:spcBef>
                  <a:spcPct val="20000"/>
                </a:spcBef>
              </a:pPr>
              <a:t>31</a:t>
            </a:fld>
            <a:endParaRPr kumimoji="0" lang="ru-RU" b="0">
              <a:latin typeface="Tahoma" panose="020B0604030504040204"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89928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CADABD6F-6952-487E-A41A-4BA91E09CF47}" type="slidenum">
              <a:rPr kumimoji="0" lang="ru-RU" b="0">
                <a:latin typeface="Tahoma" panose="020B0604030504040204" pitchFamily="34" charset="0"/>
              </a:rPr>
              <a:pPr algn="r">
                <a:spcBef>
                  <a:spcPct val="20000"/>
                </a:spcBef>
              </a:pPr>
              <a:t>32</a:t>
            </a:fld>
            <a:endParaRPr kumimoji="0" lang="ru-RU" b="0">
              <a:latin typeface="Tahoma" panose="020B0604030504040204"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578852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F90661EC-27D1-4927-BC0C-D78BACBFCAD5}" type="slidenum">
              <a:rPr kumimoji="0" lang="ru-RU" b="0">
                <a:latin typeface="Tahoma" panose="020B0604030504040204" pitchFamily="34" charset="0"/>
              </a:rPr>
              <a:pPr algn="r">
                <a:spcBef>
                  <a:spcPct val="20000"/>
                </a:spcBef>
              </a:pPr>
              <a:t>33</a:t>
            </a:fld>
            <a:endParaRPr kumimoji="0" lang="ru-RU" b="0">
              <a:latin typeface="Tahoma" panose="020B0604030504040204" pitchFamily="34"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624090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32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3288"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A9FEA06-772F-4103-837F-8E8C836B4351}" type="slidenum">
              <a:rPr lang="ru-RU" sz="1200" b="0">
                <a:solidFill>
                  <a:schemeClr val="tx1"/>
                </a:solidFill>
                <a:latin typeface="Tahoma" panose="020B0604030504040204" pitchFamily="34" charset="0"/>
              </a:rPr>
              <a:pPr algn="r">
                <a:spcBef>
                  <a:spcPct val="20000"/>
                </a:spcBef>
              </a:pPr>
              <a:t>5</a:t>
            </a:fld>
            <a:endParaRPr lang="ru-RU" sz="1200" b="0">
              <a:solidFill>
                <a:schemeClr val="tx1"/>
              </a:solidFill>
              <a:latin typeface="Tahoma" panose="020B0604030504040204" pitchFamily="34" charset="0"/>
            </a:endParaRPr>
          </a:p>
        </p:txBody>
      </p:sp>
      <p:sp>
        <p:nvSpPr>
          <p:cNvPr id="403459" name="Rectangle 2"/>
          <p:cNvSpPr>
            <a:spLocks noGrp="1" noRot="1" noChangeAspect="1" noChangeArrowheads="1" noTextEdit="1"/>
          </p:cNvSpPr>
          <p:nvPr>
            <p:ph type="sldImg"/>
          </p:nvPr>
        </p:nvSpPr>
        <p:spPr>
          <a:ln/>
        </p:spPr>
      </p:sp>
      <p:sp>
        <p:nvSpPr>
          <p:cNvPr id="4034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6731843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732C4C4E-20FB-422C-B00E-046BEEB7C7CD}" type="slidenum">
              <a:rPr kumimoji="0" lang="ru-RU" b="0">
                <a:latin typeface="Tahoma" panose="020B0604030504040204" pitchFamily="34" charset="0"/>
              </a:rPr>
              <a:pPr algn="r">
                <a:spcBef>
                  <a:spcPct val="20000"/>
                </a:spcBef>
              </a:pPr>
              <a:t>34</a:t>
            </a:fld>
            <a:endParaRPr kumimoji="0" lang="ru-RU" b="0">
              <a:latin typeface="Tahoma" panose="020B060403050404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290414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B054D8DC-FA7A-490A-B722-14D03909044E}" type="slidenum">
              <a:rPr kumimoji="0" lang="ru-RU" b="0">
                <a:latin typeface="Tahoma" panose="020B0604030504040204" pitchFamily="34" charset="0"/>
              </a:rPr>
              <a:pPr algn="r">
                <a:spcBef>
                  <a:spcPct val="20000"/>
                </a:spcBef>
              </a:pPr>
              <a:t>35</a:t>
            </a:fld>
            <a:endParaRPr kumimoji="0" lang="ru-RU" b="0">
              <a:latin typeface="Tahoma" panose="020B0604030504040204" pitchFamily="34" charset="0"/>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8060816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D57FE5E4-55C7-469E-8282-FB8AF0854C97}" type="slidenum">
              <a:rPr kumimoji="0" lang="ru-RU" b="0">
                <a:latin typeface="Tahoma" panose="020B0604030504040204" pitchFamily="34" charset="0"/>
              </a:rPr>
              <a:pPr algn="r">
                <a:spcBef>
                  <a:spcPct val="20000"/>
                </a:spcBef>
              </a:pPr>
              <a:t>36</a:t>
            </a:fld>
            <a:endParaRPr kumimoji="0" lang="ru-RU" b="0">
              <a:latin typeface="Tahoma" panose="020B0604030504040204" pitchFamily="34"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4382179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2D5A2919-DFE2-48F1-AFDC-9A3CC54A3837}" type="slidenum">
              <a:rPr kumimoji="0" lang="ru-RU" b="0">
                <a:latin typeface="Tahoma" panose="020B0604030504040204" pitchFamily="34" charset="0"/>
              </a:rPr>
              <a:pPr algn="r">
                <a:spcBef>
                  <a:spcPct val="20000"/>
                </a:spcBef>
              </a:pPr>
              <a:t>37</a:t>
            </a:fld>
            <a:endParaRPr kumimoji="0" lang="ru-RU" b="0">
              <a:latin typeface="Tahoma" panose="020B0604030504040204" pitchFamily="34"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6471079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38</a:t>
            </a:fld>
            <a:endParaRPr lang="ru-RU"/>
          </a:p>
        </p:txBody>
      </p:sp>
    </p:spTree>
    <p:extLst>
      <p:ext uri="{BB962C8B-B14F-4D97-AF65-F5344CB8AC3E}">
        <p14:creationId xmlns:p14="http://schemas.microsoft.com/office/powerpoint/2010/main" xmlns="" val="39389784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92079EFE-A9FD-4F35-B5C5-140BBCE79E65}" type="slidenum">
              <a:rPr kumimoji="0" lang="ru-RU" b="0">
                <a:latin typeface="Tahoma" panose="020B0604030504040204" pitchFamily="34" charset="0"/>
              </a:rPr>
              <a:pPr algn="r">
                <a:spcBef>
                  <a:spcPct val="20000"/>
                </a:spcBef>
              </a:pPr>
              <a:t>39</a:t>
            </a:fld>
            <a:endParaRPr kumimoji="0" lang="ru-RU" b="0">
              <a:latin typeface="Tahoma" panose="020B0604030504040204" pitchFamily="34"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2703585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13"/>
          <p:cNvSpPr txBox="1">
            <a:spLocks noGrp="1" noChangeArrowheads="1"/>
          </p:cNvSpPr>
          <p:nvPr/>
        </p:nvSpPr>
        <p:spPr bwMode="auto">
          <a:xfrm>
            <a:off x="3903632" y="9521963"/>
            <a:ext cx="2983316"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D0002DF7-A3A3-497E-A742-4DB73FC843FD}" type="slidenum">
              <a:rPr kumimoji="0" lang="ru-RU" b="0">
                <a:latin typeface="Tahoma" panose="020B0604030504040204" pitchFamily="34" charset="0"/>
              </a:rPr>
              <a:pPr algn="r">
                <a:spcBef>
                  <a:spcPct val="20000"/>
                </a:spcBef>
              </a:pPr>
              <a:t>40</a:t>
            </a:fld>
            <a:endParaRPr kumimoji="0" lang="ru-RU" b="0">
              <a:latin typeface="Tahoma" panose="020B0604030504040204" pitchFamily="34"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lstStyle/>
          <a:p>
            <a:endParaRPr lang="ru-RU" smtClean="0"/>
          </a:p>
        </p:txBody>
      </p:sp>
    </p:spTree>
    <p:extLst>
      <p:ext uri="{BB962C8B-B14F-4D97-AF65-F5344CB8AC3E}">
        <p14:creationId xmlns:p14="http://schemas.microsoft.com/office/powerpoint/2010/main" xmlns="" val="3530198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6A32473D-6898-44B5-904A-511894A266F0}" type="slidenum">
              <a:rPr kumimoji="0" lang="ru-RU" b="0">
                <a:latin typeface="Tahoma" panose="020B0604030504040204" pitchFamily="34" charset="0"/>
              </a:rPr>
              <a:pPr algn="r">
                <a:spcBef>
                  <a:spcPct val="20000"/>
                </a:spcBef>
              </a:pPr>
              <a:t>41</a:t>
            </a:fld>
            <a:endParaRPr kumimoji="0" lang="ru-RU" b="0">
              <a:latin typeface="Tahoma" panose="020B0604030504040204" pitchFamily="34" charset="0"/>
            </a:endParaRPr>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lstStyle/>
          <a:p>
            <a:endParaRPr lang="ru-RU" smtClean="0"/>
          </a:p>
        </p:txBody>
      </p:sp>
    </p:spTree>
    <p:extLst>
      <p:ext uri="{BB962C8B-B14F-4D97-AF65-F5344CB8AC3E}">
        <p14:creationId xmlns:p14="http://schemas.microsoft.com/office/powerpoint/2010/main" xmlns="" val="30562412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9D350F9B-3337-438F-8E0C-2C3E135C0E16}" type="slidenum">
              <a:rPr kumimoji="0" lang="ru-RU" b="0">
                <a:latin typeface="Tahoma" panose="020B0604030504040204" pitchFamily="34" charset="0"/>
              </a:rPr>
              <a:pPr algn="r">
                <a:spcBef>
                  <a:spcPct val="20000"/>
                </a:spcBef>
              </a:pPr>
              <a:t>42</a:t>
            </a:fld>
            <a:endParaRPr kumimoji="0" lang="ru-RU" b="0">
              <a:latin typeface="Tahoma" panose="020B0604030504040204" pitchFamily="34"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lstStyle/>
          <a:p>
            <a:endParaRPr lang="ru-RU" smtClean="0"/>
          </a:p>
        </p:txBody>
      </p:sp>
    </p:spTree>
    <p:extLst>
      <p:ext uri="{BB962C8B-B14F-4D97-AF65-F5344CB8AC3E}">
        <p14:creationId xmlns:p14="http://schemas.microsoft.com/office/powerpoint/2010/main" xmlns="" val="22755825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13"/>
          <p:cNvSpPr txBox="1">
            <a:spLocks noGrp="1" noChangeArrowheads="1"/>
          </p:cNvSpPr>
          <p:nvPr/>
        </p:nvSpPr>
        <p:spPr bwMode="auto">
          <a:xfrm>
            <a:off x="3903632" y="9521963"/>
            <a:ext cx="2983316"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EF5F2B9E-4BF8-47A2-8691-E69ECF1F16E4}" type="slidenum">
              <a:rPr kumimoji="0" lang="ru-RU" b="0">
                <a:latin typeface="Tahoma" panose="020B0604030504040204" pitchFamily="34" charset="0"/>
              </a:rPr>
              <a:pPr algn="r">
                <a:spcBef>
                  <a:spcPct val="20000"/>
                </a:spcBef>
              </a:pPr>
              <a:t>43</a:t>
            </a:fld>
            <a:endParaRPr kumimoji="0" lang="ru-RU" b="0">
              <a:latin typeface="Tahoma" panose="020B0604030504040204" pitchFamily="34"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lstStyle/>
          <a:p>
            <a:endParaRPr lang="ru-RU" smtClean="0"/>
          </a:p>
        </p:txBody>
      </p:sp>
    </p:spTree>
    <p:extLst>
      <p:ext uri="{BB962C8B-B14F-4D97-AF65-F5344CB8AC3E}">
        <p14:creationId xmlns:p14="http://schemas.microsoft.com/office/powerpoint/2010/main" xmlns="" val="4026929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88F8BA2B-CF85-41C7-A49F-77469C999DC6}" type="slidenum">
              <a:rPr lang="ru-RU" sz="1200" b="0">
                <a:solidFill>
                  <a:schemeClr val="tx1"/>
                </a:solidFill>
                <a:latin typeface="Tahoma" panose="020B0604030504040204" pitchFamily="34" charset="0"/>
              </a:rPr>
              <a:pPr algn="r">
                <a:spcBef>
                  <a:spcPct val="20000"/>
                </a:spcBef>
              </a:pPr>
              <a:t>6</a:t>
            </a:fld>
            <a:endParaRPr lang="ru-RU" sz="1200" b="0">
              <a:solidFill>
                <a:schemeClr val="tx1"/>
              </a:solidFill>
              <a:latin typeface="Tahoma" panose="020B0604030504040204" pitchFamily="34" charset="0"/>
            </a:endParaRPr>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141616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A7024DB3-9F12-434A-9B0E-330D3DEA55DC}" type="slidenum">
              <a:rPr kumimoji="0" lang="ru-RU" b="0">
                <a:latin typeface="Tahoma" panose="020B0604030504040204" pitchFamily="34" charset="0"/>
              </a:rPr>
              <a:pPr algn="r">
                <a:spcBef>
                  <a:spcPct val="20000"/>
                </a:spcBef>
              </a:pPr>
              <a:t>44</a:t>
            </a:fld>
            <a:endParaRPr kumimoji="0" lang="ru-RU" b="0">
              <a:latin typeface="Tahoma" panose="020B0604030504040204" pitchFamily="34" charset="0"/>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2" tIns="46035" rIns="92072" bIns="46035"/>
          <a:lstStyle/>
          <a:p>
            <a:endParaRPr lang="ru-RU" smtClean="0"/>
          </a:p>
        </p:txBody>
      </p:sp>
    </p:spTree>
    <p:extLst>
      <p:ext uri="{BB962C8B-B14F-4D97-AF65-F5344CB8AC3E}">
        <p14:creationId xmlns:p14="http://schemas.microsoft.com/office/powerpoint/2010/main" xmlns="" val="30536126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825D50A3-0BDE-4D16-AF91-7F04709A1065}" type="slidenum">
              <a:rPr kumimoji="0" lang="ru-RU" b="0">
                <a:latin typeface="Tahoma" panose="020B0604030504040204" pitchFamily="34" charset="0"/>
              </a:rPr>
              <a:pPr algn="r">
                <a:spcBef>
                  <a:spcPct val="20000"/>
                </a:spcBef>
              </a:pPr>
              <a:t>45</a:t>
            </a:fld>
            <a:endParaRPr kumimoji="0" lang="ru-RU" b="0">
              <a:latin typeface="Tahoma" panose="020B0604030504040204" pitchFamily="34" charset="0"/>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4716595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ACFF2B51-2469-4F47-B105-719CD26B9A32}" type="slidenum">
              <a:rPr kumimoji="0" lang="ru-RU" b="0">
                <a:latin typeface="Tahoma" panose="020B0604030504040204" pitchFamily="34" charset="0"/>
              </a:rPr>
              <a:pPr algn="r">
                <a:spcBef>
                  <a:spcPct val="20000"/>
                </a:spcBef>
              </a:pPr>
              <a:t>46</a:t>
            </a:fld>
            <a:endParaRPr kumimoji="0" lang="ru-RU" b="0">
              <a:latin typeface="Tahoma" panose="020B0604030504040204" pitchFamily="34" charset="0"/>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0032269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DA229EDD-8A1C-44A0-A1CA-1C4EFFCC8AE2}" type="slidenum">
              <a:rPr kumimoji="0" lang="ru-RU" b="0">
                <a:latin typeface="Tahoma" panose="020B0604030504040204" pitchFamily="34" charset="0"/>
              </a:rPr>
              <a:pPr algn="r">
                <a:spcBef>
                  <a:spcPct val="20000"/>
                </a:spcBef>
              </a:pPr>
              <a:t>47</a:t>
            </a:fld>
            <a:endParaRPr kumimoji="0" lang="ru-RU" b="0">
              <a:latin typeface="Tahoma" panose="020B0604030504040204" pitchFamily="34" charset="0"/>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8120755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4E6CB489-3C85-4570-9445-7728ABB841DF}" type="slidenum">
              <a:rPr kumimoji="0" lang="ru-RU" b="0">
                <a:latin typeface="Tahoma" panose="020B0604030504040204" pitchFamily="34" charset="0"/>
              </a:rPr>
              <a:pPr algn="r">
                <a:spcBef>
                  <a:spcPct val="20000"/>
                </a:spcBef>
              </a:pPr>
              <a:t>48</a:t>
            </a:fld>
            <a:endParaRPr kumimoji="0" lang="ru-RU" b="0">
              <a:latin typeface="Tahoma" panose="020B0604030504040204" pitchFamily="34" charset="0"/>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7792318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2D16ACB2-A7C3-4E58-87AF-02CA41600B6B}" type="slidenum">
              <a:rPr kumimoji="0" lang="ru-RU" b="0">
                <a:latin typeface="Tahoma" panose="020B0604030504040204" pitchFamily="34" charset="0"/>
              </a:rPr>
              <a:pPr algn="r">
                <a:spcBef>
                  <a:spcPct val="20000"/>
                </a:spcBef>
              </a:pPr>
              <a:t>49</a:t>
            </a:fld>
            <a:endParaRPr kumimoji="0" lang="ru-RU" b="0">
              <a:latin typeface="Tahoma" panose="020B0604030504040204" pitchFamily="34"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7846587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B1CC8419-968F-4E40-92FD-D4AA1591B2D3}" type="slidenum">
              <a:rPr kumimoji="0" lang="ru-RU" b="0">
                <a:latin typeface="Tahoma" panose="020B0604030504040204" pitchFamily="34" charset="0"/>
              </a:rPr>
              <a:pPr algn="r">
                <a:spcBef>
                  <a:spcPct val="20000"/>
                </a:spcBef>
              </a:pPr>
              <a:t>50</a:t>
            </a:fld>
            <a:endParaRPr kumimoji="0" lang="ru-RU" b="0">
              <a:latin typeface="Tahoma" panose="020B0604030504040204" pitchFamily="34" charset="0"/>
            </a:endParaRPr>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3942374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8427FBE8-F1C4-4F49-938B-860D639E046C}" type="slidenum">
              <a:rPr kumimoji="0" lang="ru-RU" b="0">
                <a:latin typeface="Tahoma" panose="020B0604030504040204" pitchFamily="34" charset="0"/>
              </a:rPr>
              <a:pPr algn="r">
                <a:spcBef>
                  <a:spcPct val="20000"/>
                </a:spcBef>
              </a:pPr>
              <a:t>51</a:t>
            </a:fld>
            <a:endParaRPr kumimoji="0" lang="ru-RU" b="0">
              <a:latin typeface="Tahoma" panose="020B0604030504040204" pitchFamily="34" charset="0"/>
            </a:endParaRPr>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1525531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AEB9DF55-CBF2-4123-BEB7-5EF8E8DBB00D}" type="slidenum">
              <a:rPr kumimoji="0" lang="ru-RU" b="0">
                <a:latin typeface="Tahoma" panose="020B0604030504040204" pitchFamily="34" charset="0"/>
              </a:rPr>
              <a:pPr algn="r">
                <a:spcBef>
                  <a:spcPct val="20000"/>
                </a:spcBef>
              </a:pPr>
              <a:t>52</a:t>
            </a:fld>
            <a:endParaRPr kumimoji="0" lang="ru-RU" b="0">
              <a:latin typeface="Tahoma" panose="020B0604030504040204" pitchFamily="34" charset="0"/>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9147383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1C4C9E42-9940-493E-A864-BBEC6BF2DBAC}" type="slidenum">
              <a:rPr kumimoji="0" lang="ru-RU" b="0">
                <a:latin typeface="Tahoma" panose="020B0604030504040204" pitchFamily="34" charset="0"/>
              </a:rPr>
              <a:pPr algn="r">
                <a:spcBef>
                  <a:spcPct val="20000"/>
                </a:spcBef>
              </a:pPr>
              <a:t>53</a:t>
            </a:fld>
            <a:endParaRPr kumimoji="0" lang="ru-RU" b="0">
              <a:latin typeface="Tahoma" panose="020B0604030504040204" pitchFamily="34"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402988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13"/>
          <p:cNvSpPr txBox="1">
            <a:spLocks noGrp="1" noChangeArrowheads="1"/>
          </p:cNvSpPr>
          <p:nvPr/>
        </p:nvSpPr>
        <p:spPr bwMode="auto">
          <a:xfrm>
            <a:off x="3816351" y="9375776"/>
            <a:ext cx="2919413"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407" tIns="45203" rIns="90407" bIns="45203"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18E7FD5C-8F56-452C-96E2-8CB15053F637}" type="slidenum">
              <a:rPr lang="ru-RU" sz="1200" b="0">
                <a:solidFill>
                  <a:schemeClr val="tx1"/>
                </a:solidFill>
                <a:latin typeface="Tahoma" panose="020B0604030504040204" pitchFamily="34" charset="0"/>
              </a:rPr>
              <a:pPr algn="r">
                <a:spcBef>
                  <a:spcPct val="20000"/>
                </a:spcBef>
              </a:pPr>
              <a:t>7</a:t>
            </a:fld>
            <a:endParaRPr lang="ru-RU" sz="1200" b="0">
              <a:solidFill>
                <a:schemeClr val="tx1"/>
              </a:solidFill>
              <a:latin typeface="Tahoma" panose="020B0604030504040204" pitchFamily="34" charset="0"/>
            </a:endParaRPr>
          </a:p>
        </p:txBody>
      </p:sp>
      <p:sp>
        <p:nvSpPr>
          <p:cNvPr id="400387" name="Rectangle 2"/>
          <p:cNvSpPr>
            <a:spLocks noGrp="1" noRot="1" noChangeAspect="1" noChangeArrowheads="1" noTextEdit="1"/>
          </p:cNvSpPr>
          <p:nvPr>
            <p:ph type="sldImg"/>
          </p:nvPr>
        </p:nvSpPr>
        <p:spPr>
          <a:ln/>
        </p:spPr>
      </p:sp>
      <p:sp>
        <p:nvSpPr>
          <p:cNvPr id="4003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4499656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5ECA68C4-C9F0-4E57-903E-2BDB8F35A89A}" type="slidenum">
              <a:rPr kumimoji="0" lang="ru-RU" b="0">
                <a:latin typeface="Tahoma" panose="020B0604030504040204" pitchFamily="34" charset="0"/>
              </a:rPr>
              <a:pPr algn="r">
                <a:spcBef>
                  <a:spcPct val="20000"/>
                </a:spcBef>
              </a:pPr>
              <a:t>54</a:t>
            </a:fld>
            <a:endParaRPr kumimoji="0" lang="ru-RU" b="0">
              <a:latin typeface="Tahoma" panose="020B0604030504040204" pitchFamily="34"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8856502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EB62FE59-6273-460C-9714-59E92E2A7B9D}" type="slidenum">
              <a:rPr kumimoji="0" lang="ru-RU" b="0">
                <a:latin typeface="Tahoma" panose="020B0604030504040204" pitchFamily="34" charset="0"/>
              </a:rPr>
              <a:pPr algn="r">
                <a:spcBef>
                  <a:spcPct val="20000"/>
                </a:spcBef>
              </a:pPr>
              <a:t>55</a:t>
            </a:fld>
            <a:endParaRPr kumimoji="0" lang="ru-RU" b="0">
              <a:latin typeface="Tahoma" panose="020B0604030504040204" pitchFamily="34" charset="0"/>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6775393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CE85A932-2D82-4FCA-840D-D75BC50FC4EF}" type="slidenum">
              <a:rPr kumimoji="0" lang="ru-RU" b="0">
                <a:latin typeface="Tahoma" panose="020B0604030504040204" pitchFamily="34" charset="0"/>
              </a:rPr>
              <a:pPr algn="r">
                <a:spcBef>
                  <a:spcPct val="20000"/>
                </a:spcBef>
              </a:pPr>
              <a:t>56</a:t>
            </a:fld>
            <a:endParaRPr kumimoji="0" lang="ru-RU" b="0">
              <a:latin typeface="Tahoma" panose="020B0604030504040204" pitchFamily="34" charset="0"/>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2246671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3D97E0E2-8DD8-43C9-846A-FA39FEDDC5C6}" type="slidenum">
              <a:rPr lang="ru-RU" sz="1200" b="0">
                <a:solidFill>
                  <a:schemeClr val="tx1"/>
                </a:solidFill>
                <a:latin typeface="Tahoma" panose="020B0604030504040204" pitchFamily="34" charset="0"/>
              </a:rPr>
              <a:pPr algn="r">
                <a:spcBef>
                  <a:spcPct val="20000"/>
                </a:spcBef>
              </a:pPr>
              <a:t>57</a:t>
            </a:fld>
            <a:endParaRPr lang="ru-RU" sz="1200" b="0">
              <a:solidFill>
                <a:schemeClr val="tx1"/>
              </a:solidFill>
              <a:latin typeface="Tahoma" panose="020B0604030504040204"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0269686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F0FDB3AE-2E26-4071-BE2A-8DF8EFFC784F}" type="slidenum">
              <a:rPr lang="ru-RU" sz="1200" b="0">
                <a:solidFill>
                  <a:schemeClr val="tx1"/>
                </a:solidFill>
                <a:latin typeface="Tahoma" panose="020B0604030504040204" pitchFamily="34" charset="0"/>
              </a:rPr>
              <a:pPr algn="r">
                <a:spcBef>
                  <a:spcPct val="20000"/>
                </a:spcBef>
              </a:pPr>
              <a:t>58</a:t>
            </a:fld>
            <a:endParaRPr lang="ru-RU" sz="1200" b="0">
              <a:solidFill>
                <a:schemeClr val="tx1"/>
              </a:solidFill>
              <a:latin typeface="Tahoma" panose="020B0604030504040204" pitchFamily="34"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8196726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1DB8A5EF-9FB9-4453-BC13-B78BAC5E23EF}" type="slidenum">
              <a:rPr lang="ru-RU" sz="1200" b="0">
                <a:solidFill>
                  <a:schemeClr val="tx1"/>
                </a:solidFill>
                <a:latin typeface="Tahoma" panose="020B0604030504040204" pitchFamily="34" charset="0"/>
              </a:rPr>
              <a:pPr algn="r">
                <a:spcBef>
                  <a:spcPct val="20000"/>
                </a:spcBef>
              </a:pPr>
              <a:t>59</a:t>
            </a:fld>
            <a:endParaRPr lang="ru-RU" sz="1200" b="0">
              <a:solidFill>
                <a:schemeClr val="tx1"/>
              </a:solidFill>
              <a:latin typeface="Tahoma" panose="020B0604030504040204"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4945690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1187854-2BE8-42B6-932B-FABE5D5C3C77}" type="slidenum">
              <a:rPr lang="ru-RU" sz="1200" b="0">
                <a:solidFill>
                  <a:schemeClr val="tx1"/>
                </a:solidFill>
                <a:latin typeface="Tahoma" panose="020B0604030504040204" pitchFamily="34" charset="0"/>
              </a:rPr>
              <a:pPr algn="r">
                <a:spcBef>
                  <a:spcPct val="20000"/>
                </a:spcBef>
              </a:pPr>
              <a:t>60</a:t>
            </a:fld>
            <a:endParaRPr lang="ru-RU" sz="1200" b="0">
              <a:solidFill>
                <a:schemeClr val="tx1"/>
              </a:solidFill>
              <a:latin typeface="Tahoma" panose="020B0604030504040204" pitchFamily="34"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4786163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5C41D7D2-32A7-4187-AE80-ECDE10334915}" type="slidenum">
              <a:rPr lang="ru-RU" sz="1200" b="0">
                <a:solidFill>
                  <a:schemeClr val="tx1"/>
                </a:solidFill>
                <a:latin typeface="Tahoma" panose="020B0604030504040204" pitchFamily="34" charset="0"/>
              </a:rPr>
              <a:pPr algn="r">
                <a:spcBef>
                  <a:spcPct val="20000"/>
                </a:spcBef>
              </a:pPr>
              <a:t>61</a:t>
            </a:fld>
            <a:endParaRPr lang="ru-RU" sz="1200" b="0">
              <a:solidFill>
                <a:schemeClr val="tx1"/>
              </a:solidFill>
              <a:latin typeface="Tahoma" panose="020B0604030504040204"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9385514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5D608EAE-D1FE-46CD-BB6B-72862425A5F1}" type="slidenum">
              <a:rPr lang="ru-RU" sz="1200" b="0">
                <a:solidFill>
                  <a:schemeClr val="tx1"/>
                </a:solidFill>
                <a:latin typeface="Tahoma" panose="020B0604030504040204" pitchFamily="34" charset="0"/>
              </a:rPr>
              <a:pPr algn="r">
                <a:spcBef>
                  <a:spcPct val="20000"/>
                </a:spcBef>
              </a:pPr>
              <a:t>62</a:t>
            </a:fld>
            <a:endParaRPr lang="ru-RU" sz="1200" b="0">
              <a:solidFill>
                <a:schemeClr val="tx1"/>
              </a:solidFill>
              <a:latin typeface="Tahoma" panose="020B0604030504040204" pitchFamily="34"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7759866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E793C6B3-7289-48F3-9BB8-26B5964FB657}" type="slidenum">
              <a:rPr lang="ru-RU" sz="1200" b="0">
                <a:solidFill>
                  <a:schemeClr val="tx1"/>
                </a:solidFill>
                <a:latin typeface="Tahoma" panose="020B0604030504040204" pitchFamily="34" charset="0"/>
              </a:rPr>
              <a:pPr algn="r">
                <a:spcBef>
                  <a:spcPct val="20000"/>
                </a:spcBef>
              </a:pPr>
              <a:t>63</a:t>
            </a:fld>
            <a:endParaRPr lang="ru-RU" sz="1200" b="0">
              <a:solidFill>
                <a:schemeClr val="tx1"/>
              </a:solidFill>
              <a:latin typeface="Tahoma" panose="020B0604030504040204" pitchFamily="34"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4267716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EDD8CAA7-6890-4EF7-B20E-0A34D15565C7}" type="slidenum">
              <a:rPr lang="ru-RU" sz="1200" b="0">
                <a:solidFill>
                  <a:schemeClr val="tx1"/>
                </a:solidFill>
                <a:latin typeface="Tahoma" panose="020B0604030504040204" pitchFamily="34" charset="0"/>
              </a:rPr>
              <a:pPr algn="r">
                <a:spcBef>
                  <a:spcPct val="20000"/>
                </a:spcBef>
              </a:pPr>
              <a:t>8</a:t>
            </a:fld>
            <a:endParaRPr lang="ru-RU" sz="1200" b="0">
              <a:solidFill>
                <a:schemeClr val="tx1"/>
              </a:solidFill>
              <a:latin typeface="Tahoma" panose="020B0604030504040204" pitchFamily="34" charset="0"/>
            </a:endParaRPr>
          </a:p>
        </p:txBody>
      </p:sp>
      <p:sp>
        <p:nvSpPr>
          <p:cNvPr id="406531" name="Rectangle 2"/>
          <p:cNvSpPr>
            <a:spLocks noGrp="1" noRot="1" noChangeAspect="1" noChangeArrowheads="1" noTextEdit="1"/>
          </p:cNvSpPr>
          <p:nvPr>
            <p:ph type="sldImg"/>
          </p:nvPr>
        </p:nvSpPr>
        <p:spPr>
          <a:ln/>
        </p:spPr>
      </p:sp>
      <p:sp>
        <p:nvSpPr>
          <p:cNvPr id="4065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4095982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40E74805-C34F-4064-9D28-18224C386F0C}" type="slidenum">
              <a:rPr lang="ru-RU" sz="1200" b="0">
                <a:solidFill>
                  <a:schemeClr val="tx1"/>
                </a:solidFill>
                <a:latin typeface="Tahoma" panose="020B0604030504040204" pitchFamily="34" charset="0"/>
              </a:rPr>
              <a:pPr algn="r">
                <a:spcBef>
                  <a:spcPct val="20000"/>
                </a:spcBef>
              </a:pPr>
              <a:t>64</a:t>
            </a:fld>
            <a:endParaRPr lang="ru-RU" sz="1200" b="0">
              <a:solidFill>
                <a:schemeClr val="tx1"/>
              </a:solidFill>
              <a:latin typeface="Tahoma" panose="020B0604030504040204" pitchFamily="34"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7519266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D2218B76-9920-40D4-A850-C39D45B61C4C}" type="slidenum">
              <a:rPr lang="ru-RU" sz="1200" b="0">
                <a:solidFill>
                  <a:schemeClr val="tx1"/>
                </a:solidFill>
                <a:latin typeface="Tahoma" panose="020B0604030504040204" pitchFamily="34" charset="0"/>
              </a:rPr>
              <a:pPr algn="r">
                <a:spcBef>
                  <a:spcPct val="20000"/>
                </a:spcBef>
              </a:pPr>
              <a:t>65</a:t>
            </a:fld>
            <a:endParaRPr lang="ru-RU" sz="1200" b="0">
              <a:solidFill>
                <a:schemeClr val="tx1"/>
              </a:solidFill>
              <a:latin typeface="Tahoma" panose="020B0604030504040204" pitchFamily="34"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1412194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66</a:t>
            </a:fld>
            <a:endParaRPr lang="ru-RU"/>
          </a:p>
        </p:txBody>
      </p:sp>
    </p:spTree>
    <p:extLst>
      <p:ext uri="{BB962C8B-B14F-4D97-AF65-F5344CB8AC3E}">
        <p14:creationId xmlns:p14="http://schemas.microsoft.com/office/powerpoint/2010/main" xmlns="" val="9204813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03E55E13-94FF-4CDB-86AC-9FC9BDE09B19}" type="slidenum">
              <a:rPr lang="ru-RU" sz="1200" b="0">
                <a:solidFill>
                  <a:schemeClr val="tx1"/>
                </a:solidFill>
                <a:latin typeface="Tahoma" panose="020B0604030504040204" pitchFamily="34" charset="0"/>
              </a:rPr>
              <a:pPr algn="r">
                <a:spcBef>
                  <a:spcPct val="20000"/>
                </a:spcBef>
              </a:pPr>
              <a:t>67</a:t>
            </a:fld>
            <a:endParaRPr lang="ru-RU" sz="1200" b="0">
              <a:solidFill>
                <a:schemeClr val="tx1"/>
              </a:solidFill>
              <a:latin typeface="Tahoma" panose="020B0604030504040204" pitchFamily="34"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9401704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21B8C2C1-E980-4048-AF46-D6445BC525B0}" type="slidenum">
              <a:rPr lang="ru-RU" sz="1200" b="0">
                <a:solidFill>
                  <a:schemeClr val="tx1"/>
                </a:solidFill>
                <a:latin typeface="Tahoma" panose="020B0604030504040204" pitchFamily="34" charset="0"/>
              </a:rPr>
              <a:pPr algn="r">
                <a:spcBef>
                  <a:spcPct val="20000"/>
                </a:spcBef>
              </a:pPr>
              <a:t>68</a:t>
            </a:fld>
            <a:endParaRPr lang="ru-RU" sz="1200" b="0">
              <a:solidFill>
                <a:schemeClr val="tx1"/>
              </a:solidFill>
              <a:latin typeface="Tahoma" panose="020B0604030504040204"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0131158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28DE5FA1-1112-49A3-9593-FF3F85ECD30A}" type="slidenum">
              <a:rPr lang="ru-RU" sz="1200" b="0">
                <a:solidFill>
                  <a:schemeClr val="tx1"/>
                </a:solidFill>
                <a:latin typeface="Tahoma" panose="020B0604030504040204" pitchFamily="34" charset="0"/>
              </a:rPr>
              <a:pPr algn="r">
                <a:spcBef>
                  <a:spcPct val="20000"/>
                </a:spcBef>
              </a:pPr>
              <a:t>69</a:t>
            </a:fld>
            <a:endParaRPr lang="ru-RU" sz="1200" b="0">
              <a:solidFill>
                <a:schemeClr val="tx1"/>
              </a:solidFill>
              <a:latin typeface="Tahoma" panose="020B0604030504040204"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2283076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8F6B3373-1A6A-4ED5-90A2-7514C9817686}" type="slidenum">
              <a:rPr lang="ru-RU" sz="1200" b="0">
                <a:solidFill>
                  <a:schemeClr val="tx1"/>
                </a:solidFill>
                <a:latin typeface="Tahoma" panose="020B0604030504040204" pitchFamily="34" charset="0"/>
              </a:rPr>
              <a:pPr algn="r">
                <a:spcBef>
                  <a:spcPct val="20000"/>
                </a:spcBef>
              </a:pPr>
              <a:t>70</a:t>
            </a:fld>
            <a:endParaRPr lang="ru-RU" sz="1200" b="0">
              <a:solidFill>
                <a:schemeClr val="tx1"/>
              </a:solidFill>
              <a:latin typeface="Tahoma" panose="020B0604030504040204"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5633162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921D1661-355E-4118-BAF6-7C3DA9CCB915}" type="slidenum">
              <a:rPr lang="ru-RU" sz="1200" b="0">
                <a:solidFill>
                  <a:schemeClr val="tx1"/>
                </a:solidFill>
                <a:latin typeface="Tahoma" panose="020B0604030504040204" pitchFamily="34" charset="0"/>
              </a:rPr>
              <a:pPr algn="r">
                <a:spcBef>
                  <a:spcPct val="20000"/>
                </a:spcBef>
              </a:pPr>
              <a:t>71</a:t>
            </a:fld>
            <a:endParaRPr lang="ru-RU" sz="1200" b="0">
              <a:solidFill>
                <a:schemeClr val="tx1"/>
              </a:solidFill>
              <a:latin typeface="Tahoma" panose="020B0604030504040204"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3662631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DAA480B-E971-41DC-ACB9-9BB291BE0C3C}" type="slidenum">
              <a:rPr lang="ru-RU" sz="1200" b="0">
                <a:solidFill>
                  <a:schemeClr val="tx1"/>
                </a:solidFill>
                <a:latin typeface="Tahoma" panose="020B0604030504040204" pitchFamily="34" charset="0"/>
              </a:rPr>
              <a:pPr algn="r">
                <a:spcBef>
                  <a:spcPct val="20000"/>
                </a:spcBef>
              </a:pPr>
              <a:t>72</a:t>
            </a:fld>
            <a:endParaRPr lang="ru-RU" sz="1200" b="0">
              <a:solidFill>
                <a:schemeClr val="tx1"/>
              </a:solidFill>
              <a:latin typeface="Tahoma" panose="020B0604030504040204" pitchFamily="34"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158666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2551D504-B7E5-40EC-B794-5CB529837BB0}" type="slidenum">
              <a:rPr lang="ru-RU" sz="1200" b="0">
                <a:solidFill>
                  <a:schemeClr val="tx1"/>
                </a:solidFill>
                <a:latin typeface="Tahoma" panose="020B0604030504040204" pitchFamily="34" charset="0"/>
              </a:rPr>
              <a:pPr algn="r">
                <a:spcBef>
                  <a:spcPct val="20000"/>
                </a:spcBef>
              </a:pPr>
              <a:t>73</a:t>
            </a:fld>
            <a:endParaRPr lang="ru-RU" sz="1200" b="0">
              <a:solidFill>
                <a:schemeClr val="tx1"/>
              </a:solidFill>
              <a:latin typeface="Tahoma" panose="020B0604030504040204" pitchFamily="34"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150081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DD259821-24C6-42FB-A26C-116F7ED7FBD0}" type="slidenum">
              <a:rPr lang="ru-RU" sz="1200" b="0">
                <a:solidFill>
                  <a:schemeClr val="tx1"/>
                </a:solidFill>
                <a:latin typeface="Tahoma" panose="020B0604030504040204" pitchFamily="34" charset="0"/>
              </a:rPr>
              <a:pPr algn="r">
                <a:spcBef>
                  <a:spcPct val="20000"/>
                </a:spcBef>
              </a:pPr>
              <a:t>9</a:t>
            </a:fld>
            <a:endParaRPr lang="ru-RU" sz="1200" b="0">
              <a:solidFill>
                <a:schemeClr val="tx1"/>
              </a:solidFill>
              <a:latin typeface="Tahoma" panose="020B0604030504040204" pitchFamily="34" charset="0"/>
            </a:endParaRPr>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2235210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13"/>
          <p:cNvSpPr txBox="1">
            <a:spLocks noGrp="1" noChangeArrowheads="1"/>
          </p:cNvSpPr>
          <p:nvPr/>
        </p:nvSpPr>
        <p:spPr bwMode="auto">
          <a:xfrm>
            <a:off x="3816351" y="9375776"/>
            <a:ext cx="2919413"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407" tIns="45203" rIns="90407" bIns="45203"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18E7FD5C-8F56-452C-96E2-8CB15053F637}" type="slidenum">
              <a:rPr lang="ru-RU" sz="1200" b="0">
                <a:solidFill>
                  <a:schemeClr val="tx1"/>
                </a:solidFill>
                <a:latin typeface="Tahoma" panose="020B0604030504040204" pitchFamily="34" charset="0"/>
              </a:rPr>
              <a:pPr algn="r">
                <a:spcBef>
                  <a:spcPct val="20000"/>
                </a:spcBef>
              </a:pPr>
              <a:t>74</a:t>
            </a:fld>
            <a:endParaRPr lang="ru-RU" sz="1200" b="0">
              <a:solidFill>
                <a:schemeClr val="tx1"/>
              </a:solidFill>
              <a:latin typeface="Tahoma" panose="020B0604030504040204" pitchFamily="34" charset="0"/>
            </a:endParaRPr>
          </a:p>
        </p:txBody>
      </p:sp>
      <p:sp>
        <p:nvSpPr>
          <p:cNvPr id="400387" name="Rectangle 2"/>
          <p:cNvSpPr>
            <a:spLocks noGrp="1" noRot="1" noChangeAspect="1" noChangeArrowheads="1" noTextEdit="1"/>
          </p:cNvSpPr>
          <p:nvPr>
            <p:ph type="sldImg"/>
          </p:nvPr>
        </p:nvSpPr>
        <p:spPr>
          <a:ln/>
        </p:spPr>
      </p:sp>
      <p:sp>
        <p:nvSpPr>
          <p:cNvPr id="4003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0654014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E2031B16-4D87-4C17-BE15-D8E47A07D902}" type="slidenum">
              <a:rPr kumimoji="0" lang="ru-RU" b="0">
                <a:latin typeface="Tahoma" panose="020B0604030504040204" pitchFamily="34" charset="0"/>
              </a:rPr>
              <a:pPr algn="r">
                <a:spcBef>
                  <a:spcPct val="20000"/>
                </a:spcBef>
              </a:pPr>
              <a:t>75</a:t>
            </a:fld>
            <a:endParaRPr kumimoji="0" lang="ru-RU" b="0">
              <a:latin typeface="Tahoma" panose="020B0604030504040204"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7369682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4B430195-8A71-4C73-86C7-20478C763B6B}" type="slidenum">
              <a:rPr kumimoji="0" lang="ru-RU" b="0">
                <a:latin typeface="Tahoma" panose="020B0604030504040204" pitchFamily="34" charset="0"/>
              </a:rPr>
              <a:pPr algn="r">
                <a:spcBef>
                  <a:spcPct val="20000"/>
                </a:spcBef>
              </a:pPr>
              <a:t>76</a:t>
            </a:fld>
            <a:endParaRPr kumimoji="0" lang="ru-RU" b="0">
              <a:latin typeface="Tahoma" panose="020B0604030504040204" pitchFamily="34"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270948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7F6365FA-996A-4EA5-89BF-28126FB04712}" type="slidenum">
              <a:rPr kumimoji="0" lang="ru-RU" b="0">
                <a:latin typeface="Tahoma" panose="020B0604030504040204" pitchFamily="34" charset="0"/>
              </a:rPr>
              <a:pPr algn="r">
                <a:spcBef>
                  <a:spcPct val="20000"/>
                </a:spcBef>
              </a:pPr>
              <a:t>77</a:t>
            </a:fld>
            <a:endParaRPr kumimoji="0" lang="ru-RU" b="0">
              <a:latin typeface="Tahoma" panose="020B0604030504040204"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9823047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06C3AFA8-E768-4B08-B958-A6A67E636A3A}" type="slidenum">
              <a:rPr kumimoji="0" lang="ru-RU" b="0">
                <a:latin typeface="Tahoma" panose="020B0604030504040204" pitchFamily="34" charset="0"/>
              </a:rPr>
              <a:pPr algn="r">
                <a:spcBef>
                  <a:spcPct val="20000"/>
                </a:spcBef>
              </a:pPr>
              <a:t>78</a:t>
            </a:fld>
            <a:endParaRPr kumimoji="0" lang="ru-RU" b="0">
              <a:latin typeface="Tahoma" panose="020B0604030504040204" pitchFamily="34"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9466010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C03149A2-BA10-4C57-888A-0E50BC5B4E9B}" type="slidenum">
              <a:rPr kumimoji="0" lang="ru-RU" b="0">
                <a:latin typeface="Tahoma" panose="020B0604030504040204" pitchFamily="34" charset="0"/>
              </a:rPr>
              <a:pPr algn="r">
                <a:spcBef>
                  <a:spcPct val="20000"/>
                </a:spcBef>
              </a:pPr>
              <a:t>79</a:t>
            </a:fld>
            <a:endParaRPr kumimoji="0" lang="ru-RU" b="0">
              <a:latin typeface="Tahoma" panose="020B0604030504040204" pitchFamily="34" charset="0"/>
            </a:endParaRPr>
          </a:p>
        </p:txBody>
      </p:sp>
      <p:sp>
        <p:nvSpPr>
          <p:cNvPr id="318467" name="Rectangle 2"/>
          <p:cNvSpPr>
            <a:spLocks noGrp="1" noRot="1" noChangeAspect="1" noChangeArrowheads="1" noTextEdit="1"/>
          </p:cNvSpPr>
          <p:nvPr>
            <p:ph type="sldImg"/>
          </p:nvPr>
        </p:nvSpPr>
        <p:spPr>
          <a:ln/>
        </p:spPr>
      </p:sp>
      <p:sp>
        <p:nvSpPr>
          <p:cNvPr id="3184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5145461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FB181888-92A5-40D8-9468-00EA73A52858}" type="slidenum">
              <a:rPr kumimoji="0" lang="ru-RU" b="0">
                <a:latin typeface="Tahoma" panose="020B0604030504040204" pitchFamily="34" charset="0"/>
              </a:rPr>
              <a:pPr algn="r">
                <a:spcBef>
                  <a:spcPct val="20000"/>
                </a:spcBef>
              </a:pPr>
              <a:t>80</a:t>
            </a:fld>
            <a:endParaRPr kumimoji="0" lang="ru-RU" b="0">
              <a:latin typeface="Tahoma" panose="020B0604030504040204" pitchFamily="34" charset="0"/>
            </a:endParaRPr>
          </a:p>
        </p:txBody>
      </p:sp>
      <p:sp>
        <p:nvSpPr>
          <p:cNvPr id="320515" name="Rectangle 2"/>
          <p:cNvSpPr>
            <a:spLocks noGrp="1" noRot="1" noChangeAspect="1" noChangeArrowheads="1" noTextEdit="1"/>
          </p:cNvSpPr>
          <p:nvPr>
            <p:ph type="sldImg"/>
          </p:nvPr>
        </p:nvSpPr>
        <p:spPr>
          <a:ln/>
        </p:spPr>
      </p:sp>
      <p:sp>
        <p:nvSpPr>
          <p:cNvPr id="3205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42756872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70889ED1-4099-427F-8519-DE60E7A9EE1E}" type="slidenum">
              <a:rPr kumimoji="0" lang="ru-RU" b="0">
                <a:latin typeface="Tahoma" panose="020B0604030504040204" pitchFamily="34" charset="0"/>
              </a:rPr>
              <a:pPr algn="r">
                <a:spcBef>
                  <a:spcPct val="20000"/>
                </a:spcBef>
              </a:pPr>
              <a:t>81</a:t>
            </a:fld>
            <a:endParaRPr kumimoji="0" lang="ru-RU" b="0">
              <a:latin typeface="Tahoma" panose="020B0604030504040204" pitchFamily="34" charset="0"/>
            </a:endParaRPr>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13577073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9A322B40-0023-4CE2-BF29-711CE3FFA159}" type="slidenum">
              <a:rPr kumimoji="0" lang="ru-RU" b="0">
                <a:latin typeface="Tahoma" panose="020B0604030504040204" pitchFamily="34" charset="0"/>
              </a:rPr>
              <a:pPr algn="r">
                <a:spcBef>
                  <a:spcPct val="20000"/>
                </a:spcBef>
              </a:pPr>
              <a:t>82</a:t>
            </a:fld>
            <a:endParaRPr kumimoji="0" lang="ru-RU" b="0">
              <a:latin typeface="Tahoma" panose="020B0604030504040204" pitchFamily="34" charset="0"/>
            </a:endParaRPr>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418389747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B40E597B-93FB-426D-9F8F-39C5C29CF2E3}" type="slidenum">
              <a:rPr kumimoji="0" lang="ru-RU" b="0">
                <a:latin typeface="Tahoma" panose="020B0604030504040204" pitchFamily="34" charset="0"/>
              </a:rPr>
              <a:pPr algn="r">
                <a:spcBef>
                  <a:spcPct val="20000"/>
                </a:spcBef>
              </a:pPr>
              <a:t>83</a:t>
            </a:fld>
            <a:endParaRPr kumimoji="0" lang="ru-RU" b="0">
              <a:latin typeface="Tahoma" panose="020B0604030504040204" pitchFamily="34" charset="0"/>
            </a:endParaRPr>
          </a:p>
        </p:txBody>
      </p:sp>
      <p:sp>
        <p:nvSpPr>
          <p:cNvPr id="496643" name="Rectangle 2"/>
          <p:cNvSpPr>
            <a:spLocks noGrp="1" noRot="1" noChangeAspect="1" noChangeArrowheads="1" noTextEdit="1"/>
          </p:cNvSpPr>
          <p:nvPr>
            <p:ph type="sldImg"/>
          </p:nvPr>
        </p:nvSpPr>
        <p:spPr>
          <a:ln/>
        </p:spPr>
      </p:sp>
      <p:sp>
        <p:nvSpPr>
          <p:cNvPr id="496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520876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10</a:t>
            </a:fld>
            <a:endParaRPr lang="ru-RU"/>
          </a:p>
        </p:txBody>
      </p:sp>
    </p:spTree>
    <p:extLst>
      <p:ext uri="{BB962C8B-B14F-4D97-AF65-F5344CB8AC3E}">
        <p14:creationId xmlns:p14="http://schemas.microsoft.com/office/powerpoint/2010/main" xmlns="" val="7243523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84</a:t>
            </a:fld>
            <a:endParaRPr lang="ru-RU"/>
          </a:p>
        </p:txBody>
      </p:sp>
    </p:spTree>
    <p:extLst>
      <p:ext uri="{BB962C8B-B14F-4D97-AF65-F5344CB8AC3E}">
        <p14:creationId xmlns:p14="http://schemas.microsoft.com/office/powerpoint/2010/main" xmlns="" val="20875765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20D797EC-132F-4F63-9CAB-1E2DD07EE634}" type="slidenum">
              <a:rPr kumimoji="0" lang="ru-RU" b="0">
                <a:latin typeface="Tahoma" panose="020B0604030504040204" pitchFamily="34" charset="0"/>
              </a:rPr>
              <a:pPr algn="r">
                <a:spcBef>
                  <a:spcPct val="20000"/>
                </a:spcBef>
              </a:pPr>
              <a:t>85</a:t>
            </a:fld>
            <a:endParaRPr kumimoji="0" lang="ru-RU" b="0">
              <a:latin typeface="Tahoma" panose="020B0604030504040204" pitchFamily="34"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295867952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Образ слайда 1"/>
          <p:cNvSpPr>
            <a:spLocks noGrp="1" noRot="1" noChangeAspect="1" noTextEdit="1"/>
          </p:cNvSpPr>
          <p:nvPr>
            <p:ph type="sldImg"/>
          </p:nvPr>
        </p:nvSpPr>
        <p:spPr>
          <a:ln/>
        </p:spPr>
      </p:sp>
      <p:sp>
        <p:nvSpPr>
          <p:cNvPr id="131075" name="Заметки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
        <p:nvSpPr>
          <p:cNvPr id="131076" name="Номер слайда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434">
              <a:spcBef>
                <a:spcPct val="30000"/>
              </a:spcBef>
              <a:defRPr kumimoji="1" sz="1200">
                <a:solidFill>
                  <a:schemeClr val="tx1"/>
                </a:solidFill>
                <a:latin typeface="Times New Roman" panose="02020603050405020304" pitchFamily="18" charset="0"/>
              </a:defRPr>
            </a:lvl1pPr>
            <a:lvl2pPr marL="756546" indent="-290979" defTabSz="921434">
              <a:spcBef>
                <a:spcPct val="30000"/>
              </a:spcBef>
              <a:defRPr kumimoji="1" sz="1200">
                <a:solidFill>
                  <a:schemeClr val="tx1"/>
                </a:solidFill>
                <a:latin typeface="Times New Roman" panose="02020603050405020304" pitchFamily="18" charset="0"/>
              </a:defRPr>
            </a:lvl2pPr>
            <a:lvl3pPr marL="1163917" indent="-232783" defTabSz="921434">
              <a:spcBef>
                <a:spcPct val="30000"/>
              </a:spcBef>
              <a:defRPr kumimoji="1" sz="1200">
                <a:solidFill>
                  <a:schemeClr val="tx1"/>
                </a:solidFill>
                <a:latin typeface="Times New Roman" panose="02020603050405020304" pitchFamily="18" charset="0"/>
              </a:defRPr>
            </a:lvl3pPr>
            <a:lvl4pPr marL="1629484" indent="-232783" defTabSz="921434">
              <a:spcBef>
                <a:spcPct val="30000"/>
              </a:spcBef>
              <a:defRPr kumimoji="1" sz="1200">
                <a:solidFill>
                  <a:schemeClr val="tx1"/>
                </a:solidFill>
                <a:latin typeface="Times New Roman" panose="02020603050405020304" pitchFamily="18" charset="0"/>
              </a:defRPr>
            </a:lvl4pPr>
            <a:lvl5pPr marL="2095050" indent="-232783" defTabSz="921434">
              <a:spcBef>
                <a:spcPct val="30000"/>
              </a:spcBef>
              <a:defRPr kumimoji="1" sz="1200">
                <a:solidFill>
                  <a:schemeClr val="tx1"/>
                </a:solidFill>
                <a:latin typeface="Times New Roman" panose="02020603050405020304" pitchFamily="18" charset="0"/>
              </a:defRPr>
            </a:lvl5pPr>
            <a:lvl6pPr marL="2560617"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6pPr>
            <a:lvl7pPr marL="3026184"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7pPr>
            <a:lvl8pPr marL="3491751"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8pPr>
            <a:lvl9pPr marL="3957317"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20000"/>
              </a:spcBef>
            </a:pPr>
            <a:fld id="{13317624-6258-4C48-A5BC-B931D23EE88C}" type="slidenum">
              <a:rPr kumimoji="0" lang="ru-RU">
                <a:latin typeface="Tahoma" panose="020B0604030504040204" pitchFamily="34" charset="0"/>
              </a:rPr>
              <a:pPr>
                <a:spcBef>
                  <a:spcPct val="20000"/>
                </a:spcBef>
              </a:pPr>
              <a:t>86</a:t>
            </a:fld>
            <a:endParaRPr kumimoji="0" lang="ru-RU">
              <a:latin typeface="Tahoma" panose="020B0604030504040204" pitchFamily="34" charset="0"/>
            </a:endParaRPr>
          </a:p>
        </p:txBody>
      </p:sp>
    </p:spTree>
    <p:extLst>
      <p:ext uri="{BB962C8B-B14F-4D97-AF65-F5344CB8AC3E}">
        <p14:creationId xmlns:p14="http://schemas.microsoft.com/office/powerpoint/2010/main" xmlns="" val="27029306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Образ слайда 1"/>
          <p:cNvSpPr>
            <a:spLocks noGrp="1" noRot="1" noChangeAspect="1" noTextEdit="1"/>
          </p:cNvSpPr>
          <p:nvPr>
            <p:ph type="sldImg"/>
          </p:nvPr>
        </p:nvSpPr>
        <p:spPr>
          <a:ln/>
        </p:spPr>
      </p:sp>
      <p:sp>
        <p:nvSpPr>
          <p:cNvPr id="133123" name="Заметки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
        <p:nvSpPr>
          <p:cNvPr id="133124" name="Номер слайда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434">
              <a:spcBef>
                <a:spcPct val="30000"/>
              </a:spcBef>
              <a:defRPr kumimoji="1" sz="1200">
                <a:solidFill>
                  <a:schemeClr val="tx1"/>
                </a:solidFill>
                <a:latin typeface="Times New Roman" panose="02020603050405020304" pitchFamily="18" charset="0"/>
              </a:defRPr>
            </a:lvl1pPr>
            <a:lvl2pPr marL="756546" indent="-290979" defTabSz="921434">
              <a:spcBef>
                <a:spcPct val="30000"/>
              </a:spcBef>
              <a:defRPr kumimoji="1" sz="1200">
                <a:solidFill>
                  <a:schemeClr val="tx1"/>
                </a:solidFill>
                <a:latin typeface="Times New Roman" panose="02020603050405020304" pitchFamily="18" charset="0"/>
              </a:defRPr>
            </a:lvl2pPr>
            <a:lvl3pPr marL="1163917" indent="-232783" defTabSz="921434">
              <a:spcBef>
                <a:spcPct val="30000"/>
              </a:spcBef>
              <a:defRPr kumimoji="1" sz="1200">
                <a:solidFill>
                  <a:schemeClr val="tx1"/>
                </a:solidFill>
                <a:latin typeface="Times New Roman" panose="02020603050405020304" pitchFamily="18" charset="0"/>
              </a:defRPr>
            </a:lvl3pPr>
            <a:lvl4pPr marL="1629484" indent="-232783" defTabSz="921434">
              <a:spcBef>
                <a:spcPct val="30000"/>
              </a:spcBef>
              <a:defRPr kumimoji="1" sz="1200">
                <a:solidFill>
                  <a:schemeClr val="tx1"/>
                </a:solidFill>
                <a:latin typeface="Times New Roman" panose="02020603050405020304" pitchFamily="18" charset="0"/>
              </a:defRPr>
            </a:lvl4pPr>
            <a:lvl5pPr marL="2095050" indent="-232783" defTabSz="921434">
              <a:spcBef>
                <a:spcPct val="30000"/>
              </a:spcBef>
              <a:defRPr kumimoji="1" sz="1200">
                <a:solidFill>
                  <a:schemeClr val="tx1"/>
                </a:solidFill>
                <a:latin typeface="Times New Roman" panose="02020603050405020304" pitchFamily="18" charset="0"/>
              </a:defRPr>
            </a:lvl5pPr>
            <a:lvl6pPr marL="2560617"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6pPr>
            <a:lvl7pPr marL="3026184"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7pPr>
            <a:lvl8pPr marL="3491751"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8pPr>
            <a:lvl9pPr marL="3957317"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20000"/>
              </a:spcBef>
            </a:pPr>
            <a:fld id="{ECD5E960-7894-4B0E-9A73-0A6D9A4C409A}" type="slidenum">
              <a:rPr kumimoji="0" lang="ru-RU">
                <a:latin typeface="Tahoma" panose="020B0604030504040204" pitchFamily="34" charset="0"/>
              </a:rPr>
              <a:pPr>
                <a:spcBef>
                  <a:spcPct val="20000"/>
                </a:spcBef>
              </a:pPr>
              <a:t>87</a:t>
            </a:fld>
            <a:endParaRPr kumimoji="0" lang="ru-RU">
              <a:latin typeface="Tahoma" panose="020B0604030504040204" pitchFamily="34" charset="0"/>
            </a:endParaRPr>
          </a:p>
        </p:txBody>
      </p:sp>
    </p:spTree>
    <p:extLst>
      <p:ext uri="{BB962C8B-B14F-4D97-AF65-F5344CB8AC3E}">
        <p14:creationId xmlns:p14="http://schemas.microsoft.com/office/powerpoint/2010/main" xmlns="" val="1196655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Образ слайда 1"/>
          <p:cNvSpPr>
            <a:spLocks noGrp="1" noRot="1" noChangeAspect="1" noTextEdit="1"/>
          </p:cNvSpPr>
          <p:nvPr>
            <p:ph type="sldImg"/>
          </p:nvPr>
        </p:nvSpPr>
        <p:spPr>
          <a:ln/>
        </p:spPr>
      </p:sp>
      <p:sp>
        <p:nvSpPr>
          <p:cNvPr id="135171" name="Заметки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
        <p:nvSpPr>
          <p:cNvPr id="135172" name="Номер слайда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434">
              <a:spcBef>
                <a:spcPct val="30000"/>
              </a:spcBef>
              <a:defRPr kumimoji="1" sz="1200">
                <a:solidFill>
                  <a:schemeClr val="tx1"/>
                </a:solidFill>
                <a:latin typeface="Times New Roman" panose="02020603050405020304" pitchFamily="18" charset="0"/>
              </a:defRPr>
            </a:lvl1pPr>
            <a:lvl2pPr marL="756546" indent="-290979" defTabSz="921434">
              <a:spcBef>
                <a:spcPct val="30000"/>
              </a:spcBef>
              <a:defRPr kumimoji="1" sz="1200">
                <a:solidFill>
                  <a:schemeClr val="tx1"/>
                </a:solidFill>
                <a:latin typeface="Times New Roman" panose="02020603050405020304" pitchFamily="18" charset="0"/>
              </a:defRPr>
            </a:lvl2pPr>
            <a:lvl3pPr marL="1163917" indent="-232783" defTabSz="921434">
              <a:spcBef>
                <a:spcPct val="30000"/>
              </a:spcBef>
              <a:defRPr kumimoji="1" sz="1200">
                <a:solidFill>
                  <a:schemeClr val="tx1"/>
                </a:solidFill>
                <a:latin typeface="Times New Roman" panose="02020603050405020304" pitchFamily="18" charset="0"/>
              </a:defRPr>
            </a:lvl3pPr>
            <a:lvl4pPr marL="1629484" indent="-232783" defTabSz="921434">
              <a:spcBef>
                <a:spcPct val="30000"/>
              </a:spcBef>
              <a:defRPr kumimoji="1" sz="1200">
                <a:solidFill>
                  <a:schemeClr val="tx1"/>
                </a:solidFill>
                <a:latin typeface="Times New Roman" panose="02020603050405020304" pitchFamily="18" charset="0"/>
              </a:defRPr>
            </a:lvl4pPr>
            <a:lvl5pPr marL="2095050" indent="-232783" defTabSz="921434">
              <a:spcBef>
                <a:spcPct val="30000"/>
              </a:spcBef>
              <a:defRPr kumimoji="1" sz="1200">
                <a:solidFill>
                  <a:schemeClr val="tx1"/>
                </a:solidFill>
                <a:latin typeface="Times New Roman" panose="02020603050405020304" pitchFamily="18" charset="0"/>
              </a:defRPr>
            </a:lvl5pPr>
            <a:lvl6pPr marL="2560617"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6pPr>
            <a:lvl7pPr marL="3026184"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7pPr>
            <a:lvl8pPr marL="3491751"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8pPr>
            <a:lvl9pPr marL="3957317" indent="-232783" defTabSz="921434"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20000"/>
              </a:spcBef>
            </a:pPr>
            <a:fld id="{E45BCA0C-6FC6-4008-BC6B-1A2099BEB390}" type="slidenum">
              <a:rPr kumimoji="0" lang="ru-RU">
                <a:latin typeface="Tahoma" panose="020B0604030504040204" pitchFamily="34" charset="0"/>
              </a:rPr>
              <a:pPr>
                <a:spcBef>
                  <a:spcPct val="20000"/>
                </a:spcBef>
              </a:pPr>
              <a:t>88</a:t>
            </a:fld>
            <a:endParaRPr kumimoji="0" lang="ru-RU">
              <a:latin typeface="Tahoma" panose="020B0604030504040204" pitchFamily="34" charset="0"/>
            </a:endParaRPr>
          </a:p>
        </p:txBody>
      </p:sp>
    </p:spTree>
    <p:extLst>
      <p:ext uri="{BB962C8B-B14F-4D97-AF65-F5344CB8AC3E}">
        <p14:creationId xmlns:p14="http://schemas.microsoft.com/office/powerpoint/2010/main" xmlns="" val="27888269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89</a:t>
            </a:fld>
            <a:endParaRPr lang="ru-RU"/>
          </a:p>
        </p:txBody>
      </p:sp>
    </p:spTree>
    <p:extLst>
      <p:ext uri="{BB962C8B-B14F-4D97-AF65-F5344CB8AC3E}">
        <p14:creationId xmlns:p14="http://schemas.microsoft.com/office/powerpoint/2010/main" xmlns="" val="33279357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4" tIns="46036" rIns="92074" bIns="46036"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B40E597B-93FB-426D-9F8F-39C5C29CF2E3}" type="slidenum">
              <a:rPr kumimoji="0" lang="ru-RU" b="0">
                <a:latin typeface="Tahoma" panose="020B0604030504040204" pitchFamily="34" charset="0"/>
              </a:rPr>
              <a:pPr algn="r">
                <a:spcBef>
                  <a:spcPct val="20000"/>
                </a:spcBef>
              </a:pPr>
              <a:t>90</a:t>
            </a:fld>
            <a:endParaRPr kumimoji="0" lang="ru-RU" b="0">
              <a:latin typeface="Tahoma" panose="020B0604030504040204" pitchFamily="34" charset="0"/>
            </a:endParaRPr>
          </a:p>
        </p:txBody>
      </p:sp>
      <p:sp>
        <p:nvSpPr>
          <p:cNvPr id="496643" name="Rectangle 2"/>
          <p:cNvSpPr>
            <a:spLocks noGrp="1" noRot="1" noChangeAspect="1" noChangeArrowheads="1" noTextEdit="1"/>
          </p:cNvSpPr>
          <p:nvPr>
            <p:ph type="sldImg"/>
          </p:nvPr>
        </p:nvSpPr>
        <p:spPr>
          <a:ln/>
        </p:spPr>
      </p:sp>
      <p:sp>
        <p:nvSpPr>
          <p:cNvPr id="496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35208766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6C0B409-4BCE-4AED-A4FC-72603CEB66C2}" type="slidenum">
              <a:rPr lang="ru-RU" sz="1200" b="0">
                <a:solidFill>
                  <a:schemeClr val="tx1"/>
                </a:solidFill>
                <a:latin typeface="Tahoma" panose="020B0604030504040204" pitchFamily="34" charset="0"/>
              </a:rPr>
              <a:pPr algn="r">
                <a:spcBef>
                  <a:spcPct val="20000"/>
                </a:spcBef>
              </a:pPr>
              <a:t>91</a:t>
            </a:fld>
            <a:endParaRPr lang="ru-RU" sz="1200" b="0">
              <a:solidFill>
                <a:schemeClr val="tx1"/>
              </a:solidFill>
              <a:latin typeface="Tahoma" panose="020B0604030504040204" pitchFamily="34" charset="0"/>
            </a:endParaRPr>
          </a:p>
        </p:txBody>
      </p:sp>
      <p:sp>
        <p:nvSpPr>
          <p:cNvPr id="417795" name="Rectangle 2"/>
          <p:cNvSpPr>
            <a:spLocks noGrp="1" noRot="1" noChangeAspect="1" noChangeArrowheads="1" noTextEdit="1"/>
          </p:cNvSpPr>
          <p:nvPr>
            <p:ph type="sldImg"/>
          </p:nvPr>
        </p:nvSpPr>
        <p:spPr>
          <a:ln/>
        </p:spPr>
      </p:sp>
      <p:sp>
        <p:nvSpPr>
          <p:cNvPr id="4177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222390561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6C13D218-7FCF-4ECF-A93E-251BFB718C1D}" type="slidenum">
              <a:rPr lang="ru-RU" sz="1200" b="0">
                <a:solidFill>
                  <a:schemeClr val="tx1"/>
                </a:solidFill>
                <a:latin typeface="Tahoma" panose="020B0604030504040204" pitchFamily="34" charset="0"/>
              </a:rPr>
              <a:pPr algn="r">
                <a:spcBef>
                  <a:spcPct val="20000"/>
                </a:spcBef>
              </a:pPr>
              <a:t>92</a:t>
            </a:fld>
            <a:endParaRPr lang="ru-RU" sz="1200" b="0">
              <a:solidFill>
                <a:schemeClr val="tx1"/>
              </a:solidFill>
              <a:latin typeface="Tahoma" panose="020B0604030504040204" pitchFamily="34" charset="0"/>
            </a:endParaRPr>
          </a:p>
        </p:txBody>
      </p:sp>
      <p:sp>
        <p:nvSpPr>
          <p:cNvPr id="418819" name="Rectangle 2"/>
          <p:cNvSpPr>
            <a:spLocks noGrp="1" noRot="1" noChangeAspect="1" noChangeArrowheads="1" noTextEdit="1"/>
          </p:cNvSpPr>
          <p:nvPr>
            <p:ph type="sldImg"/>
          </p:nvPr>
        </p:nvSpPr>
        <p:spPr>
          <a:ln/>
        </p:spPr>
      </p:sp>
      <p:sp>
        <p:nvSpPr>
          <p:cNvPr id="4188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13524320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DE687B57-0954-42D5-839F-D9B569BFA4A6}" type="slidenum">
              <a:rPr lang="ru-RU" sz="1200" b="0">
                <a:solidFill>
                  <a:schemeClr val="tx1"/>
                </a:solidFill>
                <a:latin typeface="Tahoma" panose="020B0604030504040204" pitchFamily="34" charset="0"/>
              </a:rPr>
              <a:pPr algn="r">
                <a:spcBef>
                  <a:spcPct val="20000"/>
                </a:spcBef>
              </a:pPr>
              <a:t>93</a:t>
            </a:fld>
            <a:endParaRPr lang="ru-RU" sz="1200" b="0">
              <a:solidFill>
                <a:schemeClr val="tx1"/>
              </a:solidFill>
              <a:latin typeface="Tahoma" panose="020B0604030504040204" pitchFamily="34" charset="0"/>
            </a:endParaRPr>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3817098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32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3288"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338CC116-319F-4B20-9A55-6C394E118F6A}" type="slidenum">
              <a:rPr lang="ru-RU" sz="1200" b="0">
                <a:solidFill>
                  <a:schemeClr val="tx1"/>
                </a:solidFill>
                <a:latin typeface="Tahoma" panose="020B0604030504040204" pitchFamily="34" charset="0"/>
              </a:rPr>
              <a:pPr algn="r">
                <a:spcBef>
                  <a:spcPct val="20000"/>
                </a:spcBef>
              </a:pPr>
              <a:t>11</a:t>
            </a:fld>
            <a:endParaRPr lang="ru-RU" sz="1200" b="0">
              <a:solidFill>
                <a:schemeClr val="tx1"/>
              </a:solidFill>
              <a:latin typeface="Tahoma" panose="020B0604030504040204" pitchFamily="34" charset="0"/>
            </a:endParaRPr>
          </a:p>
        </p:txBody>
      </p:sp>
      <p:sp>
        <p:nvSpPr>
          <p:cNvPr id="409603" name="Rectangle 2"/>
          <p:cNvSpPr>
            <a:spLocks noGrp="1" noRot="1" noChangeAspect="1" noChangeArrowheads="1" noTextEdit="1"/>
          </p:cNvSpPr>
          <p:nvPr>
            <p:ph type="sldImg"/>
          </p:nvPr>
        </p:nvSpPr>
        <p:spPr>
          <a:ln/>
        </p:spPr>
      </p:sp>
      <p:sp>
        <p:nvSpPr>
          <p:cNvPr id="4096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xmlns="" val="8739388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C02D3301-33C0-44A5-A9BF-4928615DD1BA}" type="slidenum">
              <a:rPr lang="ru-RU" sz="1200" b="0">
                <a:solidFill>
                  <a:schemeClr val="tx1"/>
                </a:solidFill>
                <a:latin typeface="Tahoma" panose="020B0604030504040204" pitchFamily="34" charset="0"/>
              </a:rPr>
              <a:pPr algn="r">
                <a:spcBef>
                  <a:spcPct val="20000"/>
                </a:spcBef>
              </a:pPr>
              <a:t>94</a:t>
            </a:fld>
            <a:endParaRPr lang="ru-RU" sz="1200" b="0">
              <a:solidFill>
                <a:schemeClr val="tx1"/>
              </a:solidFill>
              <a:latin typeface="Tahoma" panose="020B0604030504040204" pitchFamily="34" charset="0"/>
            </a:endParaRPr>
          </a:p>
        </p:txBody>
      </p:sp>
      <p:sp>
        <p:nvSpPr>
          <p:cNvPr id="420867" name="Rectangle 2"/>
          <p:cNvSpPr>
            <a:spLocks noGrp="1" noRot="1" noChangeAspect="1" noChangeArrowheads="1" noTextEdit="1"/>
          </p:cNvSpPr>
          <p:nvPr>
            <p:ph type="sldImg"/>
          </p:nvPr>
        </p:nvSpPr>
        <p:spPr>
          <a:ln/>
        </p:spPr>
      </p:sp>
      <p:sp>
        <p:nvSpPr>
          <p:cNvPr id="420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95506647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7974765D-E45A-4807-90CB-E5C0E96FFF26}" type="slidenum">
              <a:rPr lang="ru-RU" sz="1200" b="0">
                <a:solidFill>
                  <a:schemeClr val="tx1"/>
                </a:solidFill>
                <a:latin typeface="Tahoma" panose="020B0604030504040204" pitchFamily="34" charset="0"/>
              </a:rPr>
              <a:pPr algn="r">
                <a:spcBef>
                  <a:spcPct val="20000"/>
                </a:spcBef>
              </a:pPr>
              <a:t>95</a:t>
            </a:fld>
            <a:endParaRPr lang="ru-RU" sz="1200" b="0">
              <a:solidFill>
                <a:schemeClr val="tx1"/>
              </a:solidFill>
              <a:latin typeface="Tahoma" panose="020B0604030504040204" pitchFamily="34" charset="0"/>
            </a:endParaRPr>
          </a:p>
        </p:txBody>
      </p:sp>
      <p:sp>
        <p:nvSpPr>
          <p:cNvPr id="421891" name="Rectangle 2"/>
          <p:cNvSpPr>
            <a:spLocks noGrp="1" noRot="1" noChangeAspect="1" noChangeArrowheads="1" noTextEdit="1"/>
          </p:cNvSpPr>
          <p:nvPr>
            <p:ph type="sldImg"/>
          </p:nvPr>
        </p:nvSpPr>
        <p:spPr>
          <a:ln/>
        </p:spPr>
      </p:sp>
      <p:sp>
        <p:nvSpPr>
          <p:cNvPr id="4218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368120644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E2AF85AD-321F-4E15-A168-26EC51056509}" type="slidenum">
              <a:rPr lang="ru-RU" sz="1200" b="0">
                <a:solidFill>
                  <a:schemeClr val="tx1"/>
                </a:solidFill>
                <a:latin typeface="Tahoma" panose="020B0604030504040204" pitchFamily="34" charset="0"/>
              </a:rPr>
              <a:pPr algn="r">
                <a:spcBef>
                  <a:spcPct val="20000"/>
                </a:spcBef>
              </a:pPr>
              <a:t>96</a:t>
            </a:fld>
            <a:endParaRPr lang="ru-RU" sz="1200" b="0">
              <a:solidFill>
                <a:schemeClr val="tx1"/>
              </a:solidFill>
              <a:latin typeface="Tahoma" panose="020B0604030504040204" pitchFamily="34" charset="0"/>
            </a:endParaRPr>
          </a:p>
        </p:txBody>
      </p:sp>
      <p:sp>
        <p:nvSpPr>
          <p:cNvPr id="422915" name="Rectangle 2"/>
          <p:cNvSpPr>
            <a:spLocks noGrp="1" noRot="1" noChangeAspect="1" noChangeArrowheads="1" noTextEdit="1"/>
          </p:cNvSpPr>
          <p:nvPr>
            <p:ph type="sldImg"/>
          </p:nvPr>
        </p:nvSpPr>
        <p:spPr>
          <a:ln/>
        </p:spPr>
      </p:sp>
      <p:sp>
        <p:nvSpPr>
          <p:cNvPr id="4229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34800878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81B3D7A7-F443-4E87-A5F2-B7CCE34A81E3}" type="slidenum">
              <a:rPr lang="ru-RU" sz="1200" b="0">
                <a:solidFill>
                  <a:schemeClr val="tx1"/>
                </a:solidFill>
                <a:latin typeface="Tahoma" panose="020B0604030504040204" pitchFamily="34" charset="0"/>
              </a:rPr>
              <a:pPr algn="r">
                <a:spcBef>
                  <a:spcPct val="20000"/>
                </a:spcBef>
              </a:pPr>
              <a:t>97</a:t>
            </a:fld>
            <a:endParaRPr lang="ru-RU" sz="1200" b="0">
              <a:solidFill>
                <a:schemeClr val="tx1"/>
              </a:solidFill>
              <a:latin typeface="Tahoma" panose="020B0604030504040204" pitchFamily="34" charset="0"/>
            </a:endParaRPr>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96015187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DB4435E3-E53D-4CE5-8C1C-47359F64C6D9}" type="slidenum">
              <a:rPr lang="ru-RU" sz="1200" b="0">
                <a:solidFill>
                  <a:schemeClr val="tx1"/>
                </a:solidFill>
                <a:latin typeface="Tahoma" panose="020B0604030504040204" pitchFamily="34" charset="0"/>
              </a:rPr>
              <a:pPr algn="r">
                <a:spcBef>
                  <a:spcPct val="20000"/>
                </a:spcBef>
              </a:pPr>
              <a:t>98</a:t>
            </a:fld>
            <a:endParaRPr lang="ru-RU" sz="1200" b="0">
              <a:solidFill>
                <a:schemeClr val="tx1"/>
              </a:solidFill>
              <a:latin typeface="Tahoma" panose="020B0604030504040204" pitchFamily="34" charset="0"/>
            </a:endParaRPr>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158976043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F990A667-610E-482C-9769-FECA84F32C5C}" type="slidenum">
              <a:rPr lang="ru-RU" sz="1200" b="0">
                <a:solidFill>
                  <a:schemeClr val="tx1"/>
                </a:solidFill>
                <a:latin typeface="Tahoma" panose="020B0604030504040204" pitchFamily="34" charset="0"/>
              </a:rPr>
              <a:pPr algn="r">
                <a:spcBef>
                  <a:spcPct val="20000"/>
                </a:spcBef>
              </a:pPr>
              <a:t>99</a:t>
            </a:fld>
            <a:endParaRPr lang="ru-RU" sz="1200" b="0">
              <a:solidFill>
                <a:schemeClr val="tx1"/>
              </a:solidFill>
              <a:latin typeface="Tahoma" panose="020B0604030504040204" pitchFamily="34" charset="0"/>
            </a:endParaRPr>
          </a:p>
        </p:txBody>
      </p:sp>
      <p:sp>
        <p:nvSpPr>
          <p:cNvPr id="425987" name="Rectangle 2"/>
          <p:cNvSpPr>
            <a:spLocks noGrp="1" noRot="1" noChangeAspect="1" noChangeArrowheads="1" noTextEdit="1"/>
          </p:cNvSpPr>
          <p:nvPr>
            <p:ph type="sldImg"/>
          </p:nvPr>
        </p:nvSpPr>
        <p:spPr>
          <a:ln/>
        </p:spPr>
      </p:sp>
      <p:sp>
        <p:nvSpPr>
          <p:cNvPr id="4259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21367010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776B3227-2DE4-4F39-8B99-77E5C2609C49}" type="slidenum">
              <a:rPr lang="ru-RU" sz="1200" b="0">
                <a:solidFill>
                  <a:schemeClr val="tx1"/>
                </a:solidFill>
                <a:latin typeface="Tahoma" panose="020B0604030504040204" pitchFamily="34" charset="0"/>
              </a:rPr>
              <a:pPr algn="r">
                <a:spcBef>
                  <a:spcPct val="20000"/>
                </a:spcBef>
              </a:pPr>
              <a:t>100</a:t>
            </a:fld>
            <a:endParaRPr lang="ru-RU" sz="1200" b="0">
              <a:solidFill>
                <a:schemeClr val="tx1"/>
              </a:solidFill>
              <a:latin typeface="Tahoma" panose="020B0604030504040204" pitchFamily="34" charset="0"/>
            </a:endParaRPr>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173437138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0ECE90E-C377-4144-B31E-B3066CF966B3}" type="slidenum">
              <a:rPr lang="ru-RU" sz="1200" b="0">
                <a:solidFill>
                  <a:schemeClr val="tx1"/>
                </a:solidFill>
                <a:latin typeface="Tahoma" panose="020B0604030504040204" pitchFamily="34" charset="0"/>
              </a:rPr>
              <a:pPr algn="r">
                <a:spcBef>
                  <a:spcPct val="20000"/>
                </a:spcBef>
              </a:pPr>
              <a:t>101</a:t>
            </a:fld>
            <a:endParaRPr lang="ru-RU" sz="1200" b="0">
              <a:solidFill>
                <a:schemeClr val="tx1"/>
              </a:solidFill>
              <a:latin typeface="Tahoma" panose="020B0604030504040204" pitchFamily="34" charset="0"/>
            </a:endParaRPr>
          </a:p>
        </p:txBody>
      </p:sp>
      <p:sp>
        <p:nvSpPr>
          <p:cNvPr id="428035" name="Rectangle 2"/>
          <p:cNvSpPr>
            <a:spLocks noGrp="1" noRot="1" noChangeAspect="1" noChangeArrowheads="1" noTextEdit="1"/>
          </p:cNvSpPr>
          <p:nvPr>
            <p:ph type="sldImg"/>
          </p:nvPr>
        </p:nvSpPr>
        <p:spPr>
          <a:ln/>
        </p:spPr>
      </p:sp>
      <p:sp>
        <p:nvSpPr>
          <p:cNvPr id="428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65791941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EBA3DFEB-F73E-4A92-856B-AFDAB0FB4932}" type="slidenum">
              <a:rPr lang="ru-RU" sz="1200" b="0">
                <a:solidFill>
                  <a:schemeClr val="tx1"/>
                </a:solidFill>
                <a:latin typeface="Tahoma" panose="020B0604030504040204" pitchFamily="34" charset="0"/>
              </a:rPr>
              <a:pPr algn="r">
                <a:spcBef>
                  <a:spcPct val="20000"/>
                </a:spcBef>
              </a:pPr>
              <a:t>102</a:t>
            </a:fld>
            <a:endParaRPr lang="ru-RU" sz="1200" b="0">
              <a:solidFill>
                <a:schemeClr val="tx1"/>
              </a:solidFill>
              <a:latin typeface="Tahoma" panose="020B0604030504040204" pitchFamily="34" charset="0"/>
            </a:endParaRPr>
          </a:p>
        </p:txBody>
      </p:sp>
      <p:sp>
        <p:nvSpPr>
          <p:cNvPr id="429059" name="Rectangle 2"/>
          <p:cNvSpPr>
            <a:spLocks noGrp="1" noRot="1" noChangeAspect="1" noChangeArrowheads="1" noTextEdit="1"/>
          </p:cNvSpPr>
          <p:nvPr>
            <p:ph type="sldImg"/>
          </p:nvPr>
        </p:nvSpPr>
        <p:spPr>
          <a:ln/>
        </p:spPr>
      </p:sp>
      <p:sp>
        <p:nvSpPr>
          <p:cNvPr id="4290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31109141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13"/>
          <p:cNvSpPr txBox="1">
            <a:spLocks noGrp="1" noChangeArrowheads="1"/>
          </p:cNvSpPr>
          <p:nvPr/>
        </p:nvSpPr>
        <p:spPr bwMode="auto">
          <a:xfrm>
            <a:off x="3902009" y="9521963"/>
            <a:ext cx="2984939" cy="501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B3BF3DC-DA1D-4FA3-8E1A-15AE50B42E1A}" type="slidenum">
              <a:rPr lang="ru-RU" sz="1200" b="0">
                <a:solidFill>
                  <a:schemeClr val="tx1"/>
                </a:solidFill>
                <a:latin typeface="Tahoma" panose="020B0604030504040204" pitchFamily="34" charset="0"/>
              </a:rPr>
              <a:pPr algn="r">
                <a:spcBef>
                  <a:spcPct val="20000"/>
                </a:spcBef>
              </a:pPr>
              <a:t>103</a:t>
            </a:fld>
            <a:endParaRPr lang="ru-RU" sz="1200" b="0">
              <a:solidFill>
                <a:schemeClr val="tx1"/>
              </a:solidFill>
              <a:latin typeface="Tahoma" panose="020B0604030504040204" pitchFamily="34" charset="0"/>
            </a:endParaRPr>
          </a:p>
        </p:txBody>
      </p:sp>
      <p:sp>
        <p:nvSpPr>
          <p:cNvPr id="430083" name="Rectangle 2"/>
          <p:cNvSpPr>
            <a:spLocks noGrp="1" noRot="1" noChangeAspect="1" noChangeArrowheads="1" noTextEdit="1"/>
          </p:cNvSpPr>
          <p:nvPr>
            <p:ph type="sldImg"/>
          </p:nvPr>
        </p:nvSpPr>
        <p:spPr>
          <a:ln/>
        </p:spPr>
      </p:sp>
      <p:sp>
        <p:nvSpPr>
          <p:cNvPr id="4300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63" tIns="46031" rIns="92063" bIns="46031"/>
          <a:lstStyle/>
          <a:p>
            <a:endParaRPr lang="ru-RU" smtClean="0"/>
          </a:p>
        </p:txBody>
      </p:sp>
    </p:spTree>
    <p:extLst>
      <p:ext uri="{BB962C8B-B14F-4D97-AF65-F5344CB8AC3E}">
        <p14:creationId xmlns:p14="http://schemas.microsoft.com/office/powerpoint/2010/main" xmlns="" val="34087694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2" name="Picture 7" descr="пр копия"/>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263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8" descr="пр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0" y="6624638"/>
            <a:ext cx="9144000" cy="26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80803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fld id="{7DDAF517-168E-4F2F-A2A5-EC10DB3B5A5D}" type="slidenum">
              <a:rPr lang="ru-RU"/>
              <a:pPr/>
              <a:t>‹#›</a:t>
            </a:fld>
            <a:endParaRPr lang="ru-RU"/>
          </a:p>
        </p:txBody>
      </p:sp>
    </p:spTree>
    <p:extLst>
      <p:ext uri="{BB962C8B-B14F-4D97-AF65-F5344CB8AC3E}">
        <p14:creationId xmlns:p14="http://schemas.microsoft.com/office/powerpoint/2010/main" xmlns="" val="169047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fld id="{C4448E31-B6D4-4083-96EA-14999DF6FAE5}" type="slidenum">
              <a:rPr lang="ru-RU"/>
              <a:pPr/>
              <a:t>‹#›</a:t>
            </a:fld>
            <a:endParaRPr lang="ru-RU"/>
          </a:p>
        </p:txBody>
      </p:sp>
    </p:spTree>
    <p:extLst>
      <p:ext uri="{BB962C8B-B14F-4D97-AF65-F5344CB8AC3E}">
        <p14:creationId xmlns:p14="http://schemas.microsoft.com/office/powerpoint/2010/main" xmlns="" val="1367008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2"/>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2"/>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sldNum" sz="quarter" idx="10"/>
          </p:nvPr>
        </p:nvSpPr>
        <p:spPr>
          <a:ln/>
        </p:spPr>
        <p:txBody>
          <a:bodyPr/>
          <a:lstStyle>
            <a:lvl1pPr>
              <a:defRPr/>
            </a:lvl1pPr>
          </a:lstStyle>
          <a:p>
            <a:fld id="{D8ED838A-5CBB-4CE4-A864-AFFD91866D99}" type="slidenum">
              <a:rPr lang="ru-RU"/>
              <a:pPr/>
              <a:t>‹#›</a:t>
            </a:fld>
            <a:endParaRPr lang="ru-RU"/>
          </a:p>
        </p:txBody>
      </p:sp>
    </p:spTree>
    <p:extLst>
      <p:ext uri="{BB962C8B-B14F-4D97-AF65-F5344CB8AC3E}">
        <p14:creationId xmlns:p14="http://schemas.microsoft.com/office/powerpoint/2010/main" xmlns="" val="289604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Заголовок, текст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2"/>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иаграмма 3"/>
          <p:cNvSpPr>
            <a:spLocks noGrp="1"/>
          </p:cNvSpPr>
          <p:nvPr>
            <p:ph type="chart" sz="half" idx="2"/>
          </p:nvPr>
        </p:nvSpPr>
        <p:spPr>
          <a:xfrm>
            <a:off x="4648200" y="1600202"/>
            <a:ext cx="4038600" cy="4525963"/>
          </a:xfrm>
        </p:spPr>
        <p:txBody>
          <a:bodyPr/>
          <a:lstStyle/>
          <a:p>
            <a:pPr lvl="0"/>
            <a:endParaRPr lang="ru-RU" noProof="0" smtClean="0"/>
          </a:p>
        </p:txBody>
      </p:sp>
      <p:sp>
        <p:nvSpPr>
          <p:cNvPr id="5" name="Rectangle 10"/>
          <p:cNvSpPr>
            <a:spLocks noGrp="1" noChangeArrowheads="1"/>
          </p:cNvSpPr>
          <p:nvPr>
            <p:ph type="sldNum" sz="quarter" idx="10"/>
          </p:nvPr>
        </p:nvSpPr>
        <p:spPr>
          <a:ln/>
        </p:spPr>
        <p:txBody>
          <a:bodyPr/>
          <a:lstStyle>
            <a:lvl1pPr>
              <a:defRPr/>
            </a:lvl1pPr>
          </a:lstStyle>
          <a:p>
            <a:fld id="{868CF0A5-DC84-4696-AB60-8BA444FA8522}" type="slidenum">
              <a:rPr lang="ru-RU"/>
              <a:pPr/>
              <a:t>‹#›</a:t>
            </a:fld>
            <a:endParaRPr lang="ru-RU"/>
          </a:p>
        </p:txBody>
      </p:sp>
    </p:spTree>
    <p:extLst>
      <p:ext uri="{BB962C8B-B14F-4D97-AF65-F5344CB8AC3E}">
        <p14:creationId xmlns:p14="http://schemas.microsoft.com/office/powerpoint/2010/main" xmlns="" val="1787948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2"/>
            <a:ext cx="8229600" cy="4525963"/>
          </a:xfrm>
        </p:spPr>
        <p:txBody>
          <a:bodyPr/>
          <a:lstStyle/>
          <a:p>
            <a:pPr lvl="0"/>
            <a:endParaRPr lang="ru-RU" noProof="0" smtClean="0"/>
          </a:p>
        </p:txBody>
      </p:sp>
      <p:sp>
        <p:nvSpPr>
          <p:cNvPr id="4" name="Rectangle 10"/>
          <p:cNvSpPr>
            <a:spLocks noGrp="1" noChangeArrowheads="1"/>
          </p:cNvSpPr>
          <p:nvPr>
            <p:ph type="sldNum" sz="quarter" idx="10"/>
          </p:nvPr>
        </p:nvSpPr>
        <p:spPr>
          <a:ln/>
        </p:spPr>
        <p:txBody>
          <a:bodyPr/>
          <a:lstStyle>
            <a:lvl1pPr>
              <a:defRPr/>
            </a:lvl1pPr>
          </a:lstStyle>
          <a:p>
            <a:fld id="{3556DED2-FBDF-4DCA-80A1-6C93853C038F}" type="slidenum">
              <a:rPr lang="ru-RU"/>
              <a:pPr/>
              <a:t>‹#›</a:t>
            </a:fld>
            <a:endParaRPr lang="ru-RU"/>
          </a:p>
        </p:txBody>
      </p:sp>
    </p:spTree>
    <p:extLst>
      <p:ext uri="{BB962C8B-B14F-4D97-AF65-F5344CB8AC3E}">
        <p14:creationId xmlns:p14="http://schemas.microsoft.com/office/powerpoint/2010/main" xmlns="" val="262811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fld id="{68EF25E2-B48B-4E9B-A13A-0514BC162B9B}" type="slidenum">
              <a:rPr lang="ru-RU"/>
              <a:pPr/>
              <a:t>‹#›</a:t>
            </a:fld>
            <a:endParaRPr lang="ru-RU"/>
          </a:p>
        </p:txBody>
      </p:sp>
    </p:spTree>
    <p:extLst>
      <p:ext uri="{BB962C8B-B14F-4D97-AF65-F5344CB8AC3E}">
        <p14:creationId xmlns:p14="http://schemas.microsoft.com/office/powerpoint/2010/main" xmlns="" val="1004653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0"/>
          <p:cNvSpPr>
            <a:spLocks noGrp="1" noChangeArrowheads="1"/>
          </p:cNvSpPr>
          <p:nvPr>
            <p:ph type="sldNum" sz="quarter" idx="10"/>
          </p:nvPr>
        </p:nvSpPr>
        <p:spPr>
          <a:ln/>
        </p:spPr>
        <p:txBody>
          <a:bodyPr/>
          <a:lstStyle>
            <a:lvl1pPr>
              <a:defRPr/>
            </a:lvl1pPr>
          </a:lstStyle>
          <a:p>
            <a:fld id="{D1ABEB1E-0510-43C9-B78F-ED4FE31B62FF}" type="slidenum">
              <a:rPr lang="ru-RU"/>
              <a:pPr/>
              <a:t>‹#›</a:t>
            </a:fld>
            <a:endParaRPr lang="ru-RU"/>
          </a:p>
        </p:txBody>
      </p:sp>
    </p:spTree>
    <p:extLst>
      <p:ext uri="{BB962C8B-B14F-4D97-AF65-F5344CB8AC3E}">
        <p14:creationId xmlns:p14="http://schemas.microsoft.com/office/powerpoint/2010/main" xmlns="" val="4127406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sldNum" sz="quarter" idx="10"/>
          </p:nvPr>
        </p:nvSpPr>
        <p:spPr>
          <a:ln/>
        </p:spPr>
        <p:txBody>
          <a:bodyPr/>
          <a:lstStyle>
            <a:lvl1pPr>
              <a:defRPr/>
            </a:lvl1pPr>
          </a:lstStyle>
          <a:p>
            <a:fld id="{A9B5575B-FDE3-4E7E-9962-7F7529B203CE}" type="slidenum">
              <a:rPr lang="ru-RU"/>
              <a:pPr/>
              <a:t>‹#›</a:t>
            </a:fld>
            <a:endParaRPr lang="ru-RU"/>
          </a:p>
        </p:txBody>
      </p:sp>
    </p:spTree>
    <p:extLst>
      <p:ext uri="{BB962C8B-B14F-4D97-AF65-F5344CB8AC3E}">
        <p14:creationId xmlns:p14="http://schemas.microsoft.com/office/powerpoint/2010/main" xmlns="" val="912971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0"/>
          <p:cNvSpPr>
            <a:spLocks noGrp="1" noChangeArrowheads="1"/>
          </p:cNvSpPr>
          <p:nvPr>
            <p:ph type="sldNum" sz="quarter" idx="10"/>
          </p:nvPr>
        </p:nvSpPr>
        <p:spPr>
          <a:ln/>
        </p:spPr>
        <p:txBody>
          <a:bodyPr/>
          <a:lstStyle>
            <a:lvl1pPr>
              <a:defRPr/>
            </a:lvl1pPr>
          </a:lstStyle>
          <a:p>
            <a:fld id="{D7B7390E-4409-48A4-854D-B7AAA594F771}" type="slidenum">
              <a:rPr lang="ru-RU"/>
              <a:pPr/>
              <a:t>‹#›</a:t>
            </a:fld>
            <a:endParaRPr lang="ru-RU"/>
          </a:p>
        </p:txBody>
      </p:sp>
    </p:spTree>
    <p:extLst>
      <p:ext uri="{BB962C8B-B14F-4D97-AF65-F5344CB8AC3E}">
        <p14:creationId xmlns:p14="http://schemas.microsoft.com/office/powerpoint/2010/main" xmlns="" val="219518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0"/>
          <p:cNvSpPr>
            <a:spLocks noGrp="1" noChangeArrowheads="1"/>
          </p:cNvSpPr>
          <p:nvPr>
            <p:ph type="sldNum" sz="quarter" idx="10"/>
          </p:nvPr>
        </p:nvSpPr>
        <p:spPr>
          <a:ln/>
        </p:spPr>
        <p:txBody>
          <a:bodyPr/>
          <a:lstStyle>
            <a:lvl1pPr>
              <a:defRPr/>
            </a:lvl1pPr>
          </a:lstStyle>
          <a:p>
            <a:fld id="{44806AF2-B14D-400D-983E-ACD3399E4B08}" type="slidenum">
              <a:rPr lang="ru-RU"/>
              <a:pPr/>
              <a:t>‹#›</a:t>
            </a:fld>
            <a:endParaRPr lang="ru-RU"/>
          </a:p>
        </p:txBody>
      </p:sp>
    </p:spTree>
    <p:extLst>
      <p:ext uri="{BB962C8B-B14F-4D97-AF65-F5344CB8AC3E}">
        <p14:creationId xmlns:p14="http://schemas.microsoft.com/office/powerpoint/2010/main" xmlns="" val="385745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fld id="{9D402C37-3C23-4DCB-8B93-3C4A860914E1}" type="slidenum">
              <a:rPr lang="ru-RU"/>
              <a:pPr/>
              <a:t>‹#›</a:t>
            </a:fld>
            <a:endParaRPr lang="ru-RU"/>
          </a:p>
        </p:txBody>
      </p:sp>
    </p:spTree>
    <p:extLst>
      <p:ext uri="{BB962C8B-B14F-4D97-AF65-F5344CB8AC3E}">
        <p14:creationId xmlns:p14="http://schemas.microsoft.com/office/powerpoint/2010/main" xmlns="" val="940331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sldNum" sz="quarter" idx="10"/>
          </p:nvPr>
        </p:nvSpPr>
        <p:spPr>
          <a:ln/>
        </p:spPr>
        <p:txBody>
          <a:bodyPr/>
          <a:lstStyle>
            <a:lvl1pPr>
              <a:defRPr/>
            </a:lvl1pPr>
          </a:lstStyle>
          <a:p>
            <a:fld id="{0C412E06-B3E3-44D1-ABE3-4DEB672564E8}" type="slidenum">
              <a:rPr lang="ru-RU"/>
              <a:pPr/>
              <a:t>‹#›</a:t>
            </a:fld>
            <a:endParaRPr lang="ru-RU"/>
          </a:p>
        </p:txBody>
      </p:sp>
    </p:spTree>
    <p:extLst>
      <p:ext uri="{BB962C8B-B14F-4D97-AF65-F5344CB8AC3E}">
        <p14:creationId xmlns:p14="http://schemas.microsoft.com/office/powerpoint/2010/main" xmlns="" val="413949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sldNum" sz="quarter" idx="10"/>
          </p:nvPr>
        </p:nvSpPr>
        <p:spPr>
          <a:ln/>
        </p:spPr>
        <p:txBody>
          <a:bodyPr/>
          <a:lstStyle>
            <a:lvl1pPr>
              <a:defRPr/>
            </a:lvl1pPr>
          </a:lstStyle>
          <a:p>
            <a:fld id="{570875EC-7985-4D9E-B702-4A4574825A29}" type="slidenum">
              <a:rPr lang="ru-RU"/>
              <a:pPr/>
              <a:t>‹#›</a:t>
            </a:fld>
            <a:endParaRPr lang="ru-RU"/>
          </a:p>
        </p:txBody>
      </p:sp>
    </p:spTree>
    <p:extLst>
      <p:ext uri="{BB962C8B-B14F-4D97-AF65-F5344CB8AC3E}">
        <p14:creationId xmlns:p14="http://schemas.microsoft.com/office/powerpoint/2010/main" xmlns="" val="792885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pic>
        <p:nvPicPr>
          <p:cNvPr id="1028" name="Picture 8" descr="пр2"/>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0" y="6624638"/>
            <a:ext cx="9144000" cy="26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9" name="Picture 9" descr="пр 1"/>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0" y="0"/>
            <a:ext cx="9144000"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4" name="Rectangle 10"/>
          <p:cNvSpPr>
            <a:spLocks noGrp="1" noChangeArrowheads="1"/>
          </p:cNvSpPr>
          <p:nvPr>
            <p:ph type="sldNum" sz="quarter" idx="4"/>
          </p:nvPr>
        </p:nvSpPr>
        <p:spPr bwMode="auto">
          <a:xfrm>
            <a:off x="7046913" y="6580188"/>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600">
                <a:solidFill>
                  <a:schemeClr val="bg1"/>
                </a:solidFill>
                <a:ea typeface="MS PGothic" panose="020B0600070205080204" pitchFamily="34" charset="-128"/>
              </a:defRPr>
            </a:lvl1pPr>
          </a:lstStyle>
          <a:p>
            <a:fld id="{7842E9E8-480A-4C54-B6E6-6EF2947D8C62}"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4368"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Lst>
  <p:hf hdr="0" ftr="0" dt="0"/>
  <p:txStyles>
    <p:title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p:titleStyle>
    <p:bodyStyle>
      <a:lvl1pPr marL="342900" indent="-342900" algn="l" rtl="0" eaLnBrk="0" fontAlgn="base" hangingPunct="0">
        <a:spcBef>
          <a:spcPct val="20000"/>
        </a:spcBef>
        <a:spcAft>
          <a:spcPct val="0"/>
        </a:spcAft>
        <a:buChar char="•"/>
        <a:defRPr sz="3200">
          <a:solidFill>
            <a:srgbClr val="333399"/>
          </a:solidFill>
          <a:latin typeface="+mn-lt"/>
          <a:ea typeface="MS PGothic" pitchFamily="34" charset="-128"/>
          <a:cs typeface="MS PGothic" pitchFamily="34" charset="-128"/>
        </a:defRPr>
      </a:lvl1pPr>
      <a:lvl2pPr marL="742950" indent="-285750" algn="l" rtl="0" eaLnBrk="0" fontAlgn="base" hangingPunct="0">
        <a:spcBef>
          <a:spcPct val="20000"/>
        </a:spcBef>
        <a:spcAft>
          <a:spcPct val="0"/>
        </a:spcAft>
        <a:buChar char="–"/>
        <a:defRPr sz="2800">
          <a:solidFill>
            <a:srgbClr val="333399"/>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rgbClr val="333399"/>
          </a:solidFill>
          <a:latin typeface="+mn-lt"/>
          <a:ea typeface="MS PGothic" pitchFamily="34" charset="-128"/>
          <a:cs typeface="MS PGothic" charset="0"/>
        </a:defRPr>
      </a:lvl3pPr>
      <a:lvl4pPr marL="1600200" indent="-228600" algn="l" rtl="0" eaLnBrk="0" fontAlgn="base" hangingPunct="0">
        <a:spcBef>
          <a:spcPct val="20000"/>
        </a:spcBef>
        <a:spcAft>
          <a:spcPct val="0"/>
        </a:spcAft>
        <a:buChar char="–"/>
        <a:defRPr sz="2000">
          <a:solidFill>
            <a:srgbClr val="333399"/>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rgbClr val="333399"/>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rgbClr val="333399"/>
          </a:solidFill>
          <a:latin typeface="+mn-lt"/>
        </a:defRPr>
      </a:lvl6pPr>
      <a:lvl7pPr marL="2971800" indent="-228600" algn="l" rtl="0" fontAlgn="base">
        <a:spcBef>
          <a:spcPct val="20000"/>
        </a:spcBef>
        <a:spcAft>
          <a:spcPct val="0"/>
        </a:spcAft>
        <a:buChar char="»"/>
        <a:defRPr sz="2000">
          <a:solidFill>
            <a:srgbClr val="333399"/>
          </a:solidFill>
          <a:latin typeface="+mn-lt"/>
        </a:defRPr>
      </a:lvl7pPr>
      <a:lvl8pPr marL="3429000" indent="-228600" algn="l" rtl="0" fontAlgn="base">
        <a:spcBef>
          <a:spcPct val="20000"/>
        </a:spcBef>
        <a:spcAft>
          <a:spcPct val="0"/>
        </a:spcAft>
        <a:buChar char="»"/>
        <a:defRPr sz="2000">
          <a:solidFill>
            <a:srgbClr val="333399"/>
          </a:solidFill>
          <a:latin typeface="+mn-lt"/>
        </a:defRPr>
      </a:lvl8pPr>
      <a:lvl9pPr marL="3886200" indent="-228600" algn="l" rtl="0" fontAlgn="base">
        <a:spcBef>
          <a:spcPct val="20000"/>
        </a:spcBef>
        <a:spcAft>
          <a:spcPct val="0"/>
        </a:spcAft>
        <a:buChar char="»"/>
        <a:defRPr sz="2000">
          <a:solidFill>
            <a:srgbClr val="333399"/>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079"/>
          <p:cNvSpPr>
            <a:spLocks noChangeArrowheads="1"/>
          </p:cNvSpPr>
          <p:nvPr/>
        </p:nvSpPr>
        <p:spPr bwMode="auto">
          <a:xfrm>
            <a:off x="107950" y="3440335"/>
            <a:ext cx="8928100" cy="2220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spcBef>
                <a:spcPct val="20000"/>
              </a:spcBef>
            </a:pPr>
            <a:r>
              <a:rPr lang="ru-RU" sz="4800" b="1" dirty="0" smtClean="0">
                <a:solidFill>
                  <a:srgbClr val="333399"/>
                </a:solidFill>
                <a:ea typeface="MS PGothic" panose="020B0600070205080204" pitchFamily="34" charset="-128"/>
              </a:rPr>
              <a:t>ЧТО </a:t>
            </a:r>
            <a:r>
              <a:rPr lang="ru-RU" sz="4800" b="1" dirty="0">
                <a:solidFill>
                  <a:srgbClr val="333399"/>
                </a:solidFill>
                <a:ea typeface="MS PGothic" panose="020B0600070205080204" pitchFamily="34" charset="-128"/>
              </a:rPr>
              <a:t>ТАКОЕ «КАРТЕЛЬ» </a:t>
            </a:r>
          </a:p>
          <a:p>
            <a:pPr algn="ctr" eaLnBrk="1" hangingPunct="1">
              <a:spcBef>
                <a:spcPct val="20000"/>
              </a:spcBef>
            </a:pPr>
            <a:r>
              <a:rPr lang="ru-RU" sz="4800" b="1" dirty="0">
                <a:solidFill>
                  <a:srgbClr val="333399"/>
                </a:solidFill>
                <a:ea typeface="MS PGothic" panose="020B0600070205080204" pitchFamily="34" charset="-128"/>
              </a:rPr>
              <a:t>И  КАК С НИМ </a:t>
            </a:r>
            <a:r>
              <a:rPr lang="ru-RU" sz="4800" b="1" dirty="0" smtClean="0">
                <a:solidFill>
                  <a:srgbClr val="333399"/>
                </a:solidFill>
                <a:ea typeface="MS PGothic" panose="020B0600070205080204" pitchFamily="34" charset="-128"/>
              </a:rPr>
              <a:t>БОРОТЬСЯ.</a:t>
            </a:r>
            <a:endParaRPr lang="ru-RU" sz="4800" b="1" dirty="0">
              <a:solidFill>
                <a:srgbClr val="333399"/>
              </a:solidFill>
              <a:ea typeface="MS PGothic" panose="020B0600070205080204" pitchFamily="34" charset="-128"/>
            </a:endParaRPr>
          </a:p>
          <a:p>
            <a:pPr algn="ctr" eaLnBrk="1" hangingPunct="1"/>
            <a:endParaRPr lang="ru-RU" sz="2000" b="1" dirty="0">
              <a:solidFill>
                <a:srgbClr val="008080"/>
              </a:solidFill>
              <a:ea typeface="MS PGothic" panose="020B0600070205080204" pitchFamily="34" charset="-128"/>
            </a:endParaRPr>
          </a:p>
          <a:p>
            <a:pPr algn="ctr" eaLnBrk="1" hangingPunct="1"/>
            <a:endParaRPr lang="ru-RU" sz="2000" b="1" dirty="0" smtClean="0">
              <a:solidFill>
                <a:srgbClr val="008080"/>
              </a:solidFill>
              <a:ea typeface="MS PGothic" panose="020B0600070205080204" pitchFamily="34" charset="-128"/>
            </a:endParaRPr>
          </a:p>
          <a:p>
            <a:pPr algn="ctr" eaLnBrk="1" hangingPunct="1"/>
            <a:endParaRPr lang="ru-RU" sz="2000" b="1" dirty="0">
              <a:solidFill>
                <a:srgbClr val="008080"/>
              </a:solidFill>
              <a:ea typeface="MS PGothic" panose="020B0600070205080204" pitchFamily="34" charset="-128"/>
            </a:endParaRPr>
          </a:p>
          <a:p>
            <a:pPr algn="ctr" eaLnBrk="1" hangingPunct="1"/>
            <a:endParaRPr lang="ru-RU" sz="2000" b="1" dirty="0" smtClean="0">
              <a:solidFill>
                <a:srgbClr val="008080"/>
              </a:solidFill>
              <a:ea typeface="MS PGothic" panose="020B0600070205080204" pitchFamily="34" charset="-128"/>
            </a:endParaRPr>
          </a:p>
          <a:p>
            <a:pPr algn="ctr" eaLnBrk="1" hangingPunct="1"/>
            <a:r>
              <a:rPr lang="ru-RU" sz="2000" b="1" dirty="0" smtClean="0">
                <a:solidFill>
                  <a:srgbClr val="008080"/>
                </a:solidFill>
                <a:ea typeface="MS PGothic" panose="020B0600070205080204" pitchFamily="34" charset="-128"/>
              </a:rPr>
              <a:t>Москва, </a:t>
            </a:r>
            <a:r>
              <a:rPr lang="ru-RU" sz="2000" b="1" dirty="0" smtClean="0">
                <a:solidFill>
                  <a:srgbClr val="008080"/>
                </a:solidFill>
                <a:ea typeface="MS PGothic" panose="020B0600070205080204" pitchFamily="34" charset="-128"/>
              </a:rPr>
              <a:t>2018 </a:t>
            </a:r>
            <a:r>
              <a:rPr lang="ru-RU" sz="2000" b="1" dirty="0" smtClean="0">
                <a:solidFill>
                  <a:srgbClr val="008080"/>
                </a:solidFill>
                <a:ea typeface="MS PGothic" panose="020B0600070205080204" pitchFamily="34" charset="-128"/>
              </a:rPr>
              <a:t>г</a:t>
            </a:r>
            <a:r>
              <a:rPr lang="ru-RU" sz="2000" b="1" dirty="0">
                <a:solidFill>
                  <a:srgbClr val="008080"/>
                </a:solidFill>
                <a:ea typeface="MS PGothic" panose="020B0600070205080204" pitchFamily="34" charset="-128"/>
              </a:rPr>
              <a:t>.</a:t>
            </a:r>
          </a:p>
          <a:p>
            <a:pPr algn="r"/>
            <a:endParaRPr lang="ru-RU" sz="4800" dirty="0">
              <a:solidFill>
                <a:schemeClr val="accent2"/>
              </a:solidFill>
              <a:ea typeface="MS PGothic" panose="020B0600070205080204" pitchFamily="34" charset="-128"/>
            </a:endParaRPr>
          </a:p>
          <a:p>
            <a:pPr algn="r" eaLnBrk="1" hangingPunct="1"/>
            <a:endParaRPr lang="ru-RU" altLang="ru-RU" sz="4800" b="1" dirty="0">
              <a:solidFill>
                <a:srgbClr val="008080"/>
              </a:solidFill>
              <a:ea typeface="MS PGothic" panose="020B0600070205080204" pitchFamily="34" charset="-128"/>
            </a:endParaRPr>
          </a:p>
        </p:txBody>
      </p:sp>
      <p:sp>
        <p:nvSpPr>
          <p:cNvPr id="3075" name="Rectangle 26"/>
          <p:cNvSpPr>
            <a:spLocks noChangeArrowheads="1"/>
          </p:cNvSpPr>
          <p:nvPr/>
        </p:nvSpPr>
        <p:spPr bwMode="auto">
          <a:xfrm>
            <a:off x="1260475" y="1989138"/>
            <a:ext cx="7883525" cy="719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r>
              <a:rPr lang="ru-RU" altLang="ru-RU" b="1" dirty="0">
                <a:solidFill>
                  <a:srgbClr val="008080"/>
                </a:solidFill>
                <a:ea typeface="MS PGothic" panose="020B0600070205080204" pitchFamily="34" charset="-128"/>
              </a:rPr>
              <a:t>ФЕДЕРАЛЬНАЯ АНТИМОНОПОЛЬНАЯ СЛУЖБА</a:t>
            </a:r>
            <a:endParaRPr lang="en-US" altLang="ru-RU" b="1" dirty="0">
              <a:solidFill>
                <a:srgbClr val="008080"/>
              </a:solidFill>
              <a:ea typeface="MS PGothic" panose="020B0600070205080204"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ChangeArrowheads="1"/>
          </p:cNvSpPr>
          <p:nvPr/>
        </p:nvSpPr>
        <p:spPr bwMode="auto">
          <a:xfrm>
            <a:off x="0" y="0"/>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4200" b="0" dirty="0">
                <a:solidFill>
                  <a:schemeClr val="accent2"/>
                </a:solidFill>
                <a:latin typeface="Arial" panose="020B0604020202020204" pitchFamily="34" charset="0"/>
              </a:rPr>
              <a:t> </a:t>
            </a:r>
            <a:r>
              <a:rPr lang="ru-RU" sz="2600" dirty="0">
                <a:latin typeface="+mj-lt"/>
                <a:ea typeface="+mj-ea"/>
                <a:cs typeface="+mj-cs"/>
              </a:rPr>
              <a:t>«СОВЕТСКОЕ НАСЛЕДИЕ»</a:t>
            </a:r>
          </a:p>
        </p:txBody>
      </p:sp>
      <p:sp>
        <p:nvSpPr>
          <p:cNvPr id="17412" name="Rectangle 1"/>
          <p:cNvSpPr>
            <a:spLocks noChangeArrowheads="1"/>
          </p:cNvSpPr>
          <p:nvPr/>
        </p:nvSpPr>
        <p:spPr bwMode="auto">
          <a:xfrm>
            <a:off x="179388" y="1934733"/>
            <a:ext cx="8785225" cy="34901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sz="2400" dirty="0">
                <a:solidFill>
                  <a:srgbClr val="008080"/>
                </a:solidFill>
                <a:latin typeface="Arial" panose="020B0604020202020204" pitchFamily="34" charset="0"/>
              </a:rPr>
              <a:t>ФАКТОРЫ, СПОСОБСТВУЮЩИЕ РАСПРОСТРАНЕНИЮ АНТИКОНКУРЕНТНЫХ СОГЛАШЕНИЙ В РОССИЙСКОЙ ЭКОНОМИКЕ:</a:t>
            </a:r>
          </a:p>
          <a:p>
            <a:pPr eaLnBrk="1" hangingPunct="1">
              <a:spcBef>
                <a:spcPct val="20000"/>
              </a:spcBef>
            </a:pPr>
            <a:endParaRPr kumimoji="1" lang="ru-RU" sz="2400" dirty="0">
              <a:solidFill>
                <a:srgbClr val="333399"/>
              </a:solidFill>
              <a:latin typeface="Arial" panose="020B0604020202020204" pitchFamily="34" charset="0"/>
            </a:endParaRPr>
          </a:p>
          <a:p>
            <a:pPr eaLnBrk="1" hangingPunct="1">
              <a:buFontTx/>
              <a:buChar char="-"/>
            </a:pPr>
            <a:r>
              <a:rPr kumimoji="1" lang="ru-RU" sz="2400" dirty="0">
                <a:solidFill>
                  <a:srgbClr val="333399"/>
                </a:solidFill>
                <a:latin typeface="Arial" panose="020B0604020202020204" pitchFamily="34" charset="0"/>
              </a:rPr>
              <a:t>экономическая «память» о существовавшем ранее централизованном  планировании и ценообразовании;</a:t>
            </a:r>
          </a:p>
          <a:p>
            <a:pPr eaLnBrk="1" hangingPunct="1">
              <a:buFontTx/>
              <a:buChar char="-"/>
            </a:pPr>
            <a:endParaRPr kumimoji="1" lang="ru-RU" sz="2400" dirty="0">
              <a:solidFill>
                <a:srgbClr val="333399"/>
              </a:solidFill>
              <a:latin typeface="Arial" panose="020B0604020202020204" pitchFamily="34" charset="0"/>
            </a:endParaRPr>
          </a:p>
          <a:p>
            <a:pPr eaLnBrk="1" hangingPunct="1">
              <a:buFontTx/>
              <a:buChar char="-"/>
            </a:pPr>
            <a:r>
              <a:rPr kumimoji="1" lang="ru-RU" sz="2400" dirty="0">
                <a:solidFill>
                  <a:srgbClr val="333399"/>
                </a:solidFill>
                <a:latin typeface="Arial" panose="020B0604020202020204" pitchFamily="34" charset="0"/>
              </a:rPr>
              <a:t>привычка использовать «административный ресурс» при решении хозяйственных вопросов.</a:t>
            </a:r>
          </a:p>
        </p:txBody>
      </p:sp>
      <p:sp>
        <p:nvSpPr>
          <p:cNvPr id="2" name="Номер слайда 1"/>
          <p:cNvSpPr>
            <a:spLocks noGrp="1"/>
          </p:cNvSpPr>
          <p:nvPr>
            <p:ph type="sldNum" sz="quarter" idx="10"/>
          </p:nvPr>
        </p:nvSpPr>
        <p:spPr/>
        <p:txBody>
          <a:bodyPr/>
          <a:lstStyle/>
          <a:p>
            <a:fld id="{9D402C37-3C23-4DCB-8B93-3C4A860914E1}" type="slidenum">
              <a:rPr lang="ru-RU" smtClean="0"/>
              <a:pPr/>
              <a:t>10</a:t>
            </a:fld>
            <a:endParaRPr lang="ru-RU"/>
          </a:p>
        </p:txBody>
      </p:sp>
    </p:spTree>
    <p:extLst>
      <p:ext uri="{BB962C8B-B14F-4D97-AF65-F5344CB8AC3E}">
        <p14:creationId xmlns:p14="http://schemas.microsoft.com/office/powerpoint/2010/main" xmlns="" val="355995405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1"/>
          <p:cNvSpPr>
            <a:spLocks noChangeArrowheads="1"/>
          </p:cNvSpPr>
          <p:nvPr/>
        </p:nvSpPr>
        <p:spPr bwMode="auto">
          <a:xfrm>
            <a:off x="179388" y="1030159"/>
            <a:ext cx="8821737"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a:solidFill>
                  <a:srgbClr val="008080"/>
                </a:solidFill>
              </a:rPr>
              <a:t>4. Расширен перечень оснований для проведения внеплановых проверок.</a:t>
            </a:r>
          </a:p>
          <a:p>
            <a:pPr algn="just" eaLnBrk="1" hangingPunct="1">
              <a:spcBef>
                <a:spcPct val="20000"/>
              </a:spcBef>
            </a:pPr>
            <a:r>
              <a:rPr lang="ru-RU" b="0" dirty="0">
                <a:solidFill>
                  <a:srgbClr val="333399"/>
                </a:solidFill>
              </a:rPr>
              <a:t>В качестве оснований для проведения внеплановых проверок (статья 25.1) дополнительно указаны: </a:t>
            </a:r>
          </a:p>
          <a:p>
            <a:pPr algn="just" eaLnBrk="1" hangingPunct="1">
              <a:spcBef>
                <a:spcPct val="20000"/>
              </a:spcBef>
            </a:pPr>
            <a:r>
              <a:rPr lang="ru-RU" dirty="0">
                <a:solidFill>
                  <a:srgbClr val="333399"/>
                </a:solidFill>
              </a:rPr>
              <a:t>- поручения Президента Российской Федерации и Правительства Российской Федерации;</a:t>
            </a:r>
          </a:p>
          <a:p>
            <a:pPr algn="just" eaLnBrk="1" hangingPunct="1">
              <a:spcBef>
                <a:spcPct val="20000"/>
              </a:spcBef>
            </a:pPr>
            <a:r>
              <a:rPr lang="ru-RU" dirty="0">
                <a:solidFill>
                  <a:srgbClr val="333399"/>
                </a:solidFill>
              </a:rPr>
              <a:t>- обнаружение антимонопольным органом признаков нарушения антимонопольного законодательства.</a:t>
            </a:r>
          </a:p>
          <a:p>
            <a:pPr algn="just" eaLnBrk="1" hangingPunct="1">
              <a:spcBef>
                <a:spcPct val="20000"/>
              </a:spcBef>
            </a:pPr>
            <a:endParaRPr lang="ru-RU" b="0" dirty="0">
              <a:solidFill>
                <a:srgbClr val="333399"/>
              </a:solidFill>
            </a:endParaRPr>
          </a:p>
          <a:p>
            <a:pPr algn="just" eaLnBrk="1" hangingPunct="1">
              <a:spcBef>
                <a:spcPct val="20000"/>
              </a:spcBef>
            </a:pPr>
            <a:r>
              <a:rPr lang="ru-RU" b="0" dirty="0">
                <a:solidFill>
                  <a:srgbClr val="333399"/>
                </a:solidFill>
              </a:rPr>
              <a:t>Эта нововведение позволит антимонопольным органам более оперативно реагировать на поручения первых лиц государства и устранит ряд парадоксальных ситуаций, когда, например, обладая сведениями о компании – нарушителе антимонопольного законодательства, ФАС России может ее проверить только дождавшись поступления соответствующего заявления «со стороны».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ВТОРАЯ ГРУППА НОВЕЛЛ </a:t>
            </a:r>
            <a:br>
              <a:rPr lang="ru-RU" sz="2600" dirty="0">
                <a:latin typeface="+mj-lt"/>
                <a:ea typeface="+mj-ea"/>
                <a:cs typeface="+mj-cs"/>
              </a:rPr>
            </a:br>
            <a:r>
              <a:rPr lang="ru-RU" sz="2600" dirty="0">
                <a:latin typeface="+mj-lt"/>
                <a:ea typeface="+mj-ea"/>
                <a:cs typeface="+mj-cs"/>
              </a:rPr>
              <a:t>– УТОЧНЕНИЕ </a:t>
            </a:r>
            <a:r>
              <a:rPr lang="ru-RU" sz="2600" dirty="0" smtClean="0">
                <a:latin typeface="+mj-lt"/>
                <a:ea typeface="+mj-ea"/>
                <a:cs typeface="+mj-cs"/>
              </a:rPr>
              <a:t>ПОЛНОМОЧИЙ (4)</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100</a:t>
            </a:fld>
            <a:endParaRPr lang="ru-RU"/>
          </a:p>
        </p:txBody>
      </p:sp>
    </p:spTree>
    <p:extLst>
      <p:ext uri="{BB962C8B-B14F-4D97-AF65-F5344CB8AC3E}">
        <p14:creationId xmlns:p14="http://schemas.microsoft.com/office/powerpoint/2010/main" xmlns="" val="428748016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1"/>
          <p:cNvSpPr>
            <a:spLocks noChangeArrowheads="1"/>
          </p:cNvSpPr>
          <p:nvPr/>
        </p:nvSpPr>
        <p:spPr bwMode="auto">
          <a:xfrm>
            <a:off x="179388" y="1087438"/>
            <a:ext cx="8821737" cy="520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a:solidFill>
                  <a:srgbClr val="008080"/>
                </a:solidFill>
              </a:rPr>
              <a:t>5. Расширена компетенция должностных лиц центрального аппарата ФАС России.</a:t>
            </a:r>
          </a:p>
          <a:p>
            <a:pPr algn="just" eaLnBrk="1" hangingPunct="1">
              <a:spcBef>
                <a:spcPct val="20000"/>
              </a:spcBef>
            </a:pPr>
            <a:r>
              <a:rPr lang="ru-RU" b="0" dirty="0">
                <a:solidFill>
                  <a:srgbClr val="333399"/>
                </a:solidFill>
              </a:rPr>
              <a:t>С целью повышения эффективности и оперативности работы антимонопольных органов расширена компетенция начальников управлений центрального аппарата:</a:t>
            </a:r>
          </a:p>
          <a:p>
            <a:pPr algn="just" eaLnBrk="1" hangingPunct="1">
              <a:spcBef>
                <a:spcPct val="20000"/>
              </a:spcBef>
            </a:pPr>
            <a:r>
              <a:rPr lang="ru-RU" dirty="0">
                <a:solidFill>
                  <a:srgbClr val="333399"/>
                </a:solidFill>
              </a:rPr>
              <a:t>- при рассмотрении дел о нарушении антимонопольного законодательства (в соответствии с частью 2 статьи 40 Закона о защите конкуренции расширяется круг должностных лиц, правомочных возглавлять комиссию антимонопольного органа по рассмотрению таких дел - в центральном аппарате ФАС России председателями комиссий могут быть назначены не только заместители руководителя службы, но и начальники управлений); </a:t>
            </a:r>
          </a:p>
          <a:p>
            <a:pPr algn="just" eaLnBrk="1" hangingPunct="1">
              <a:spcBef>
                <a:spcPct val="20000"/>
              </a:spcBef>
            </a:pPr>
            <a:r>
              <a:rPr lang="ru-RU" dirty="0">
                <a:solidFill>
                  <a:srgbClr val="333399"/>
                </a:solidFill>
              </a:rPr>
              <a:t>- при рассмотрении дел об административных правонарушениях  (в соответствии с частью 2 статьи 23.48 КоАП РФ начальники управлений получили право рассматривать дела по всем статьям Кодекса, кроме тех, за которые предусмотрены оборотные штрафы).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ВТОРАЯ ГРУППА НОВЕЛЛ </a:t>
            </a:r>
            <a:br>
              <a:rPr lang="ru-RU" sz="2600" dirty="0">
                <a:latin typeface="+mj-lt"/>
                <a:ea typeface="+mj-ea"/>
                <a:cs typeface="+mj-cs"/>
              </a:rPr>
            </a:br>
            <a:r>
              <a:rPr lang="ru-RU" sz="2600" dirty="0">
                <a:latin typeface="+mj-lt"/>
                <a:ea typeface="+mj-ea"/>
                <a:cs typeface="+mj-cs"/>
              </a:rPr>
              <a:t>– УТОЧНЕНИЕ </a:t>
            </a:r>
            <a:r>
              <a:rPr lang="ru-RU" sz="2600" dirty="0" smtClean="0">
                <a:latin typeface="+mj-lt"/>
                <a:ea typeface="+mj-ea"/>
                <a:cs typeface="+mj-cs"/>
              </a:rPr>
              <a:t>ПОЛНОМОЧИЙ (5)</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101</a:t>
            </a:fld>
            <a:endParaRPr lang="ru-RU"/>
          </a:p>
        </p:txBody>
      </p:sp>
    </p:spTree>
    <p:extLst>
      <p:ext uri="{BB962C8B-B14F-4D97-AF65-F5344CB8AC3E}">
        <p14:creationId xmlns:p14="http://schemas.microsoft.com/office/powerpoint/2010/main" xmlns="" val="294951598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idx="4294967295"/>
          </p:nvPr>
        </p:nvSpPr>
        <p:spPr>
          <a:xfrm>
            <a:off x="0" y="1"/>
            <a:ext cx="9144000" cy="692696"/>
          </a:xfrm>
        </p:spPr>
        <p:txBody>
          <a:bodyPr/>
          <a:lstStyle/>
          <a:p>
            <a:pPr algn="ctr" eaLnBrk="1" hangingPunct="1"/>
            <a:r>
              <a:rPr lang="ru-RU" sz="2400" b="1" kern="1200" dirty="0">
                <a:solidFill>
                  <a:schemeClr val="bg1"/>
                </a:solidFill>
                <a:ea typeface="+mj-ea"/>
                <a:cs typeface="+mj-cs"/>
              </a:rPr>
              <a:t>ТРЕТЬЯ ГРУППА НОВЕЛЛ </a:t>
            </a:r>
            <a:br>
              <a:rPr lang="ru-RU" sz="2400" b="1" kern="1200" dirty="0">
                <a:solidFill>
                  <a:schemeClr val="bg1"/>
                </a:solidFill>
                <a:ea typeface="+mj-ea"/>
                <a:cs typeface="+mj-cs"/>
              </a:rPr>
            </a:br>
            <a:r>
              <a:rPr lang="ru-RU" sz="2400" b="1" kern="1200" dirty="0">
                <a:solidFill>
                  <a:schemeClr val="bg1"/>
                </a:solidFill>
                <a:ea typeface="+mj-ea"/>
                <a:cs typeface="+mj-cs"/>
              </a:rPr>
              <a:t>– ОТВЕТСТВЕННОСТЬ </a:t>
            </a:r>
            <a:r>
              <a:rPr lang="ru-RU" sz="2400" b="1" kern="1200" dirty="0" smtClean="0">
                <a:solidFill>
                  <a:schemeClr val="bg1"/>
                </a:solidFill>
                <a:ea typeface="+mj-ea"/>
                <a:cs typeface="+mj-cs"/>
              </a:rPr>
              <a:t>(1)</a:t>
            </a:r>
            <a:endParaRPr lang="ru-RU" sz="2400" b="1" kern="1200" dirty="0">
              <a:solidFill>
                <a:schemeClr val="bg1"/>
              </a:solidFill>
              <a:ea typeface="+mj-ea"/>
              <a:cs typeface="+mj-cs"/>
            </a:endParaRPr>
          </a:p>
        </p:txBody>
      </p:sp>
      <p:sp>
        <p:nvSpPr>
          <p:cNvPr id="51204" name="Rectangle 1"/>
          <p:cNvSpPr>
            <a:spLocks noChangeArrowheads="1"/>
          </p:cNvSpPr>
          <p:nvPr/>
        </p:nvSpPr>
        <p:spPr bwMode="auto">
          <a:xfrm>
            <a:off x="179388" y="1052513"/>
            <a:ext cx="8821737" cy="550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a:solidFill>
                  <a:srgbClr val="008080"/>
                </a:solidFill>
              </a:rPr>
              <a:t>1. </a:t>
            </a:r>
            <a:r>
              <a:rPr lang="ru-RU" dirty="0" err="1">
                <a:solidFill>
                  <a:srgbClr val="008080"/>
                </a:solidFill>
              </a:rPr>
              <a:t>Либерализована</a:t>
            </a:r>
            <a:r>
              <a:rPr lang="ru-RU" dirty="0">
                <a:solidFill>
                  <a:srgbClr val="008080"/>
                </a:solidFill>
              </a:rPr>
              <a:t> уголовная ответственность</a:t>
            </a:r>
          </a:p>
          <a:p>
            <a:pPr algn="just" eaLnBrk="1" hangingPunct="1">
              <a:spcBef>
                <a:spcPct val="20000"/>
              </a:spcBef>
            </a:pPr>
            <a:r>
              <a:rPr lang="ru-RU" dirty="0">
                <a:solidFill>
                  <a:srgbClr val="333399"/>
                </a:solidFill>
              </a:rPr>
              <a:t>Действия 178 статьи УК РФ отныне распространяется только на участников картелей – ограничивающих конкуренцию соглашений между хозяйствующими субъектами-конкурентами. </a:t>
            </a:r>
          </a:p>
          <a:p>
            <a:pPr algn="just" eaLnBrk="1" hangingPunct="1">
              <a:spcBef>
                <a:spcPct val="20000"/>
              </a:spcBef>
            </a:pPr>
            <a:r>
              <a:rPr lang="ru-RU" b="0" dirty="0">
                <a:solidFill>
                  <a:srgbClr val="333399"/>
                </a:solidFill>
              </a:rPr>
              <a:t>В абзаце первом части первой статье 178 Уголовного Кодекса Российской Федерации слова «заключения ограничивающих конкуренцию соглашений или осуществления ограничивающих конкуренцию согласованных действий» заменяются словами</a:t>
            </a:r>
            <a:r>
              <a:rPr lang="ru-RU" dirty="0">
                <a:solidFill>
                  <a:srgbClr val="333399"/>
                </a:solidFill>
              </a:rPr>
              <a:t> «заключения хозяйствующими субъектами-конкурентами ограничивающего конкуренцию соглашения (картеля)». </a:t>
            </a:r>
          </a:p>
          <a:p>
            <a:pPr algn="just" eaLnBrk="1" hangingPunct="1">
              <a:spcBef>
                <a:spcPct val="20000"/>
              </a:spcBef>
            </a:pPr>
            <a:r>
              <a:rPr lang="ru-RU" b="0" dirty="0">
                <a:solidFill>
                  <a:srgbClr val="333399"/>
                </a:solidFill>
              </a:rPr>
              <a:t>Согласованные действия выводятся из  Уголовного Кодекса в рамках общей тенденции по либерализации мер ответственности за экономические преступления с целью исключения излишних неопределенностей и рисков для бизнеса ввиду «виртуальности» данного понятия, «вертикальные» соглашения – ввиду их относительно невысокой общественной опасности, </a:t>
            </a:r>
            <a:r>
              <a:rPr lang="ru-RU" b="0" dirty="0" err="1">
                <a:solidFill>
                  <a:srgbClr val="333399"/>
                </a:solidFill>
              </a:rPr>
              <a:t>антиконкурентные</a:t>
            </a:r>
            <a:r>
              <a:rPr lang="ru-RU" b="0" dirty="0">
                <a:solidFill>
                  <a:srgbClr val="333399"/>
                </a:solidFill>
              </a:rPr>
              <a:t> соглашения с участием органов власти – с целью исключения дублирования с другими статьями Уголовного Кодекса, предусматривающими ответственность за должностные преступления. </a:t>
            </a:r>
          </a:p>
        </p:txBody>
      </p:sp>
      <p:sp>
        <p:nvSpPr>
          <p:cNvPr id="2" name="Номер слайда 1"/>
          <p:cNvSpPr>
            <a:spLocks noGrp="1"/>
          </p:cNvSpPr>
          <p:nvPr>
            <p:ph type="sldNum" sz="quarter" idx="10"/>
          </p:nvPr>
        </p:nvSpPr>
        <p:spPr/>
        <p:txBody>
          <a:bodyPr/>
          <a:lstStyle/>
          <a:p>
            <a:fld id="{9D402C37-3C23-4DCB-8B93-3C4A860914E1}" type="slidenum">
              <a:rPr lang="ru-RU" smtClean="0"/>
              <a:pPr/>
              <a:t>102</a:t>
            </a:fld>
            <a:endParaRPr lang="ru-RU"/>
          </a:p>
        </p:txBody>
      </p:sp>
    </p:spTree>
    <p:extLst>
      <p:ext uri="{BB962C8B-B14F-4D97-AF65-F5344CB8AC3E}">
        <p14:creationId xmlns:p14="http://schemas.microsoft.com/office/powerpoint/2010/main" xmlns="" val="282577387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1"/>
          <p:cNvSpPr>
            <a:spLocks noChangeArrowheads="1"/>
          </p:cNvSpPr>
          <p:nvPr/>
        </p:nvSpPr>
        <p:spPr bwMode="auto">
          <a:xfrm>
            <a:off x="179388" y="908720"/>
            <a:ext cx="8821737" cy="578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a:solidFill>
                  <a:srgbClr val="008080"/>
                </a:solidFill>
              </a:rPr>
              <a:t>2. Уточнен вопрос освобождения от уголовной ответственности для участников картелей (примечание 3 к статье 178 УК РФ). </a:t>
            </a:r>
          </a:p>
          <a:p>
            <a:pPr algn="just" eaLnBrk="1" hangingPunct="1">
              <a:spcBef>
                <a:spcPct val="20000"/>
              </a:spcBef>
            </a:pPr>
            <a:r>
              <a:rPr lang="ru-RU" dirty="0">
                <a:solidFill>
                  <a:srgbClr val="333399"/>
                </a:solidFill>
              </a:rPr>
              <a:t>Слова «возместило причиненный ущерб или перечислило в федеральный бюджет доход, полученный» заменяются словами «возместило ущерб или иным образом загладило вред, причиненный».</a:t>
            </a:r>
          </a:p>
          <a:p>
            <a:pPr algn="just" eaLnBrk="1" hangingPunct="1">
              <a:spcBef>
                <a:spcPct val="20000"/>
              </a:spcBef>
            </a:pPr>
            <a:r>
              <a:rPr lang="ru-RU" sz="1800" b="0" dirty="0">
                <a:solidFill>
                  <a:srgbClr val="333399"/>
                </a:solidFill>
              </a:rPr>
              <a:t>Ранее действовала норма, согласно которой освобождению от уголовной ответственности за участие в картеле подлежало лицо, которое выполнило ряд условий, в том числе, перечислило в федеральный бюджет доход от участия в </a:t>
            </a:r>
            <a:r>
              <a:rPr lang="ru-RU" sz="1800" b="0" dirty="0" err="1">
                <a:solidFill>
                  <a:srgbClr val="333399"/>
                </a:solidFill>
              </a:rPr>
              <a:t>антиконкурентном</a:t>
            </a:r>
            <a:r>
              <a:rPr lang="ru-RU" sz="1800" b="0" dirty="0">
                <a:solidFill>
                  <a:srgbClr val="333399"/>
                </a:solidFill>
              </a:rPr>
              <a:t> соглашении.  Данная норма не была справедливой – ведь в картеле участвует предприятие, оно же получает доход, а перечислять его в федеральный бюджет должно было физическое лицо. При этом на практике часто оказывалось, что этим физическим лицом был даже не генеральный директор компании, а кто-то из менеджеров, подписывавших документы, выполнявших указания руководства. Более того, в подобном виде данная норма практически не работала. </a:t>
            </a:r>
          </a:p>
          <a:p>
            <a:pPr algn="just" eaLnBrk="1" hangingPunct="1">
              <a:spcBef>
                <a:spcPct val="20000"/>
              </a:spcBef>
            </a:pPr>
            <a:r>
              <a:rPr lang="ru-RU" dirty="0">
                <a:solidFill>
                  <a:srgbClr val="333399"/>
                </a:solidFill>
              </a:rPr>
              <a:t>Таким образом, сегодня главное условие освобождения от уголовной ответственности лица, являющегося участником картеля, - это  вывод правоохранительных органов о том, что данное лицо способствовало раскрытию преступления и загладило причиненный его действиями вред путем оказания содействия следствию. </a:t>
            </a:r>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r>
              <a:rPr lang="ru-RU" sz="2400" b="1" kern="1200" dirty="0" smtClean="0">
                <a:solidFill>
                  <a:schemeClr val="bg1"/>
                </a:solidFill>
                <a:ea typeface="+mj-ea"/>
                <a:cs typeface="+mj-cs"/>
              </a:rPr>
              <a:t>ТРЕТЬЯ ГРУППА НОВЕЛЛ </a:t>
            </a:r>
            <a:br>
              <a:rPr lang="ru-RU" sz="2400" b="1" kern="1200" dirty="0" smtClean="0">
                <a:solidFill>
                  <a:schemeClr val="bg1"/>
                </a:solidFill>
                <a:ea typeface="+mj-ea"/>
                <a:cs typeface="+mj-cs"/>
              </a:rPr>
            </a:br>
            <a:r>
              <a:rPr lang="ru-RU" sz="2400" b="1" kern="1200" dirty="0" smtClean="0">
                <a:solidFill>
                  <a:schemeClr val="bg1"/>
                </a:solidFill>
                <a:ea typeface="+mj-ea"/>
                <a:cs typeface="+mj-cs"/>
              </a:rPr>
              <a:t>– ОТВЕТСТВЕННОСТЬ (2)</a:t>
            </a:r>
            <a:endParaRPr lang="ru-RU" sz="2400" b="1" kern="120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103</a:t>
            </a:fld>
            <a:endParaRPr lang="ru-RU"/>
          </a:p>
        </p:txBody>
      </p:sp>
    </p:spTree>
    <p:extLst>
      <p:ext uri="{BB962C8B-B14F-4D97-AF65-F5344CB8AC3E}">
        <p14:creationId xmlns:p14="http://schemas.microsoft.com/office/powerpoint/2010/main" xmlns="" val="288563598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1"/>
          <p:cNvSpPr>
            <a:spLocks noChangeArrowheads="1"/>
          </p:cNvSpPr>
          <p:nvPr/>
        </p:nvSpPr>
        <p:spPr bwMode="auto">
          <a:xfrm>
            <a:off x="179388" y="1028215"/>
            <a:ext cx="8821737" cy="489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spcBef>
                <a:spcPct val="20000"/>
              </a:spcBef>
            </a:pPr>
            <a:r>
              <a:rPr lang="ru-RU" dirty="0">
                <a:solidFill>
                  <a:srgbClr val="008080"/>
                </a:solidFill>
              </a:rPr>
              <a:t>3. Уточнен порядок расчета оборотных штрафов (КоАП РФ).</a:t>
            </a:r>
          </a:p>
          <a:p>
            <a:pPr algn="just" eaLnBrk="1" hangingPunct="1">
              <a:spcBef>
                <a:spcPct val="20000"/>
              </a:spcBef>
            </a:pPr>
            <a:r>
              <a:rPr lang="ru-RU" b="0" dirty="0">
                <a:solidFill>
                  <a:srgbClr val="333399"/>
                </a:solidFill>
              </a:rPr>
              <a:t>Порядок расчета оборотных штрафов, в том числе, порядок их увеличении или уменьшения в зависимости от наличия обстоятельств, смягчающих или отягчающих административную ответственность, закреплен законодательно. Более того, в Кодексе прописан исчерпывающий перечень </a:t>
            </a:r>
            <a:r>
              <a:rPr lang="ru-RU" b="0" dirty="0" err="1">
                <a:solidFill>
                  <a:srgbClr val="333399"/>
                </a:solidFill>
              </a:rPr>
              <a:t>учитывающихся</a:t>
            </a:r>
            <a:r>
              <a:rPr lang="ru-RU" b="0" dirty="0">
                <a:solidFill>
                  <a:srgbClr val="333399"/>
                </a:solidFill>
              </a:rPr>
              <a:t> для этих целей смягчающих и отягчающих обстоятельств. </a:t>
            </a:r>
          </a:p>
          <a:p>
            <a:pPr algn="just" eaLnBrk="1" hangingPunct="1">
              <a:spcBef>
                <a:spcPct val="20000"/>
              </a:spcBef>
            </a:pPr>
            <a:r>
              <a:rPr lang="ru-RU" b="0" dirty="0">
                <a:solidFill>
                  <a:srgbClr val="333399"/>
                </a:solidFill>
              </a:rPr>
              <a:t>Теперь расчет оборотного штрафа будет выглядеть следующим образом:</a:t>
            </a:r>
            <a:r>
              <a:rPr lang="ru-RU" dirty="0">
                <a:solidFill>
                  <a:srgbClr val="333399"/>
                </a:solidFill>
              </a:rPr>
              <a:t> «базовый» штраф (это «середина» между минимальным и максимальным штрафом, то есть 8% от годового оборота компании) уменьшается на одну восьмую разности между минимальным и максимальным штрафом за каждое смягчающее обстоятельство и увеличивается на ту же величину за каждое отягчающее обстоятельство. </a:t>
            </a:r>
          </a:p>
          <a:p>
            <a:pPr algn="just" eaLnBrk="1" hangingPunct="1">
              <a:spcBef>
                <a:spcPct val="20000"/>
              </a:spcBef>
            </a:pPr>
            <a:r>
              <a:rPr lang="ru-RU" b="0" dirty="0">
                <a:solidFill>
                  <a:srgbClr val="333399"/>
                </a:solidFill>
              </a:rPr>
              <a:t>Наличие такого простого и прозрачного механизма расчета штрафов упростит и упорядочит работу антимонопольных органов и судов и наверняка будет положительно оценено теми, на кого эти штрафы накладываются. </a:t>
            </a:r>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r>
              <a:rPr lang="ru-RU" sz="2400" b="1" kern="1200" dirty="0" smtClean="0">
                <a:solidFill>
                  <a:schemeClr val="bg1"/>
                </a:solidFill>
                <a:ea typeface="+mj-ea"/>
                <a:cs typeface="+mj-cs"/>
              </a:rPr>
              <a:t>ТРЕТЬЯ ГРУППА НОВЕЛЛ </a:t>
            </a:r>
            <a:br>
              <a:rPr lang="ru-RU" sz="2400" b="1" kern="1200" dirty="0" smtClean="0">
                <a:solidFill>
                  <a:schemeClr val="bg1"/>
                </a:solidFill>
                <a:ea typeface="+mj-ea"/>
                <a:cs typeface="+mj-cs"/>
              </a:rPr>
            </a:br>
            <a:r>
              <a:rPr lang="ru-RU" sz="2400" b="1" kern="1200" dirty="0" smtClean="0">
                <a:solidFill>
                  <a:schemeClr val="bg1"/>
                </a:solidFill>
                <a:ea typeface="+mj-ea"/>
                <a:cs typeface="+mj-cs"/>
              </a:rPr>
              <a:t>– ОТВЕТСТВЕННОСТЬ (3)</a:t>
            </a:r>
            <a:endParaRPr lang="ru-RU" sz="2400" b="1" kern="120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104</a:t>
            </a:fld>
            <a:endParaRPr lang="ru-RU"/>
          </a:p>
        </p:txBody>
      </p:sp>
    </p:spTree>
    <p:extLst>
      <p:ext uri="{BB962C8B-B14F-4D97-AF65-F5344CB8AC3E}">
        <p14:creationId xmlns:p14="http://schemas.microsoft.com/office/powerpoint/2010/main" xmlns="" val="322386090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1"/>
          <p:cNvSpPr>
            <a:spLocks noChangeArrowheads="1"/>
          </p:cNvSpPr>
          <p:nvPr/>
        </p:nvSpPr>
        <p:spPr bwMode="auto">
          <a:xfrm>
            <a:off x="179388" y="1018237"/>
            <a:ext cx="8821737" cy="50044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sz="2800" dirty="0" smtClean="0">
                <a:solidFill>
                  <a:srgbClr val="008080"/>
                </a:solidFill>
              </a:rPr>
              <a:t>4</a:t>
            </a:r>
            <a:r>
              <a:rPr lang="ru-RU" sz="2800" dirty="0">
                <a:solidFill>
                  <a:srgbClr val="008080"/>
                </a:solidFill>
              </a:rPr>
              <a:t>. Уточнена ответственность за сговор на торгах (часть 1 статьи 14.32 КоАП РФ). </a:t>
            </a:r>
          </a:p>
          <a:p>
            <a:pPr algn="just" eaLnBrk="1" hangingPunct="1">
              <a:spcBef>
                <a:spcPct val="20000"/>
              </a:spcBef>
            </a:pPr>
            <a:r>
              <a:rPr lang="ru-RU" sz="2800" b="0" dirty="0">
                <a:solidFill>
                  <a:srgbClr val="333399"/>
                </a:solidFill>
              </a:rPr>
              <a:t>Вопросы, которые ранее возникали по порядку расчета оборотных штрафов за сговоры на торгах (например, разные подходы существовали по вопросу что в этом случае считать «рынком, на котором совершено правонарушение»), сняты. </a:t>
            </a:r>
          </a:p>
          <a:p>
            <a:pPr algn="just" eaLnBrk="1" hangingPunct="1">
              <a:spcBef>
                <a:spcPct val="20000"/>
              </a:spcBef>
            </a:pPr>
            <a:r>
              <a:rPr lang="ru-RU" sz="2800" b="0" dirty="0">
                <a:solidFill>
                  <a:srgbClr val="333399"/>
                </a:solidFill>
              </a:rPr>
              <a:t>Законодательно установлено, что оборотный штраф за данный вид </a:t>
            </a:r>
            <a:r>
              <a:rPr lang="ru-RU" sz="2800" b="0" dirty="0" err="1">
                <a:solidFill>
                  <a:srgbClr val="333399"/>
                </a:solidFill>
              </a:rPr>
              <a:t>антиконкурентных</a:t>
            </a:r>
            <a:r>
              <a:rPr lang="ru-RU" sz="2800" b="0" dirty="0">
                <a:solidFill>
                  <a:srgbClr val="333399"/>
                </a:solidFill>
              </a:rPr>
              <a:t> соглашений будет привязан к начальной стоимости предмета торгов и будет составлять от 10 до 50 процентов этой стоимости. </a:t>
            </a:r>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r>
              <a:rPr lang="ru-RU" sz="2400" b="1" kern="1200" dirty="0" smtClean="0">
                <a:solidFill>
                  <a:schemeClr val="bg1"/>
                </a:solidFill>
                <a:ea typeface="+mj-ea"/>
                <a:cs typeface="+mj-cs"/>
              </a:rPr>
              <a:t>ТРЕТЬЯ ГРУППА НОВЕЛЛ </a:t>
            </a:r>
            <a:br>
              <a:rPr lang="ru-RU" sz="2400" b="1" kern="1200" dirty="0" smtClean="0">
                <a:solidFill>
                  <a:schemeClr val="bg1"/>
                </a:solidFill>
                <a:ea typeface="+mj-ea"/>
                <a:cs typeface="+mj-cs"/>
              </a:rPr>
            </a:br>
            <a:r>
              <a:rPr lang="ru-RU" sz="2400" b="1" kern="1200" dirty="0" smtClean="0">
                <a:solidFill>
                  <a:schemeClr val="bg1"/>
                </a:solidFill>
                <a:ea typeface="+mj-ea"/>
                <a:cs typeface="+mj-cs"/>
              </a:rPr>
              <a:t>– ОТВЕТСТВЕННОСТЬ (4)</a:t>
            </a:r>
            <a:endParaRPr lang="ru-RU" sz="2400" b="1" kern="120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105</a:t>
            </a:fld>
            <a:endParaRPr lang="ru-RU"/>
          </a:p>
        </p:txBody>
      </p:sp>
    </p:spTree>
    <p:extLst>
      <p:ext uri="{BB962C8B-B14F-4D97-AF65-F5344CB8AC3E}">
        <p14:creationId xmlns:p14="http://schemas.microsoft.com/office/powerpoint/2010/main" xmlns="" val="59115124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4200" b="0" dirty="0">
                <a:solidFill>
                  <a:schemeClr val="accent2"/>
                </a:solidFill>
                <a:latin typeface="Arial" panose="020B0604020202020204" pitchFamily="34" charset="0"/>
              </a:rPr>
              <a:t> </a:t>
            </a:r>
            <a:r>
              <a:rPr lang="ru-RU" sz="2600" dirty="0">
                <a:latin typeface="+mj-lt"/>
                <a:ea typeface="+mj-ea"/>
                <a:cs typeface="+mj-cs"/>
              </a:rPr>
              <a:t>«ПРОГРАММА ОСВОБОЖДЕНИЯ ОТ ОТВЕТСТВЕННОСТИ»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106</a:t>
            </a:fld>
            <a:endParaRPr lang="ru-RU"/>
          </a:p>
        </p:txBody>
      </p:sp>
      <p:graphicFrame>
        <p:nvGraphicFramePr>
          <p:cNvPr id="8" name="Диаграмма 7"/>
          <p:cNvGraphicFramePr>
            <a:graphicFrameLocks/>
          </p:cNvGraphicFramePr>
          <p:nvPr/>
        </p:nvGraphicFramePr>
        <p:xfrm>
          <a:off x="126107" y="2060848"/>
          <a:ext cx="8856984" cy="4511402"/>
        </p:xfrm>
        <a:graphic>
          <a:graphicData uri="http://schemas.openxmlformats.org/drawingml/2006/chart">
            <c:chart xmlns:c="http://schemas.openxmlformats.org/drawingml/2006/chart" xmlns:r="http://schemas.openxmlformats.org/officeDocument/2006/relationships" r:id="rId3"/>
          </a:graphicData>
        </a:graphic>
      </p:graphicFrame>
      <p:sp>
        <p:nvSpPr>
          <p:cNvPr id="9" name="Содержимое 2"/>
          <p:cNvSpPr txBox="1">
            <a:spLocks/>
          </p:cNvSpPr>
          <p:nvPr/>
        </p:nvSpPr>
        <p:spPr bwMode="auto">
          <a:xfrm>
            <a:off x="142875" y="930275"/>
            <a:ext cx="8785225" cy="1058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indent="533400">
              <a:tabLst>
                <a:tab pos="2695575" algn="l"/>
              </a:tabLst>
              <a:defRPr sz="2400">
                <a:solidFill>
                  <a:schemeClr val="tx1"/>
                </a:solidFill>
                <a:latin typeface="Arial" charset="0"/>
                <a:cs typeface="Arial" charset="0"/>
              </a:defRPr>
            </a:lvl1pPr>
            <a:lvl2pPr marL="742950" indent="-285750">
              <a:tabLst>
                <a:tab pos="2695575" algn="l"/>
              </a:tabLst>
              <a:defRPr sz="2400">
                <a:solidFill>
                  <a:schemeClr val="tx1"/>
                </a:solidFill>
                <a:latin typeface="Arial" charset="0"/>
                <a:cs typeface="Arial" charset="0"/>
              </a:defRPr>
            </a:lvl2pPr>
            <a:lvl3pPr marL="1143000" indent="-228600">
              <a:tabLst>
                <a:tab pos="2695575" algn="l"/>
              </a:tabLst>
              <a:defRPr sz="2400">
                <a:solidFill>
                  <a:schemeClr val="tx1"/>
                </a:solidFill>
                <a:latin typeface="Arial" charset="0"/>
                <a:cs typeface="Arial" charset="0"/>
              </a:defRPr>
            </a:lvl3pPr>
            <a:lvl4pPr marL="1600200" indent="-228600">
              <a:tabLst>
                <a:tab pos="2695575" algn="l"/>
              </a:tabLst>
              <a:defRPr sz="2400">
                <a:solidFill>
                  <a:schemeClr val="tx1"/>
                </a:solidFill>
                <a:latin typeface="Arial" charset="0"/>
                <a:cs typeface="Arial" charset="0"/>
              </a:defRPr>
            </a:lvl4pPr>
            <a:lvl5pPr marL="2057400" indent="-228600">
              <a:tabLst>
                <a:tab pos="2695575" algn="l"/>
              </a:tabLst>
              <a:defRPr sz="2400">
                <a:solidFill>
                  <a:schemeClr val="tx1"/>
                </a:solidFill>
                <a:latin typeface="Arial" charset="0"/>
                <a:cs typeface="Arial" charset="0"/>
              </a:defRPr>
            </a:lvl5pPr>
            <a:lvl6pPr marL="2514600" indent="-228600" eaLnBrk="0" fontAlgn="base" hangingPunct="0">
              <a:spcBef>
                <a:spcPct val="0"/>
              </a:spcBef>
              <a:spcAft>
                <a:spcPct val="0"/>
              </a:spcAft>
              <a:tabLst>
                <a:tab pos="2695575" algn="l"/>
              </a:tabLst>
              <a:defRPr sz="2400">
                <a:solidFill>
                  <a:schemeClr val="tx1"/>
                </a:solidFill>
                <a:latin typeface="Arial" charset="0"/>
                <a:cs typeface="Arial" charset="0"/>
              </a:defRPr>
            </a:lvl6pPr>
            <a:lvl7pPr marL="2971800" indent="-228600" eaLnBrk="0" fontAlgn="base" hangingPunct="0">
              <a:spcBef>
                <a:spcPct val="0"/>
              </a:spcBef>
              <a:spcAft>
                <a:spcPct val="0"/>
              </a:spcAft>
              <a:tabLst>
                <a:tab pos="2695575" algn="l"/>
              </a:tabLst>
              <a:defRPr sz="2400">
                <a:solidFill>
                  <a:schemeClr val="tx1"/>
                </a:solidFill>
                <a:latin typeface="Arial" charset="0"/>
                <a:cs typeface="Arial" charset="0"/>
              </a:defRPr>
            </a:lvl7pPr>
            <a:lvl8pPr marL="3429000" indent="-228600" eaLnBrk="0" fontAlgn="base" hangingPunct="0">
              <a:spcBef>
                <a:spcPct val="0"/>
              </a:spcBef>
              <a:spcAft>
                <a:spcPct val="0"/>
              </a:spcAft>
              <a:tabLst>
                <a:tab pos="2695575" algn="l"/>
              </a:tabLst>
              <a:defRPr sz="2400">
                <a:solidFill>
                  <a:schemeClr val="tx1"/>
                </a:solidFill>
                <a:latin typeface="Arial" charset="0"/>
                <a:cs typeface="Arial" charset="0"/>
              </a:defRPr>
            </a:lvl8pPr>
            <a:lvl9pPr marL="3886200" indent="-228600" eaLnBrk="0" fontAlgn="base" hangingPunct="0">
              <a:spcBef>
                <a:spcPct val="0"/>
              </a:spcBef>
              <a:spcAft>
                <a:spcPct val="0"/>
              </a:spcAft>
              <a:tabLst>
                <a:tab pos="2695575" algn="l"/>
              </a:tabLst>
              <a:defRPr sz="2400">
                <a:solidFill>
                  <a:schemeClr val="tx1"/>
                </a:solidFill>
                <a:latin typeface="Arial" charset="0"/>
                <a:cs typeface="Arial" charset="0"/>
              </a:defRPr>
            </a:lvl9pPr>
          </a:lstStyle>
          <a:p>
            <a:pPr algn="just">
              <a:spcBef>
                <a:spcPct val="20000"/>
              </a:spcBef>
              <a:spcAft>
                <a:spcPts val="600"/>
              </a:spcAft>
            </a:pPr>
            <a:r>
              <a:rPr lang="ru-RU" sz="1800" dirty="0">
                <a:solidFill>
                  <a:srgbClr val="333399"/>
                </a:solidFill>
                <a:ea typeface="MS PGothic" pitchFamily="34" charset="-128"/>
              </a:rPr>
              <a:t>В 2014 году ФАС России зарегистрировано </a:t>
            </a:r>
            <a:r>
              <a:rPr lang="ru-RU" sz="1800" b="1" dirty="0">
                <a:solidFill>
                  <a:srgbClr val="333399"/>
                </a:solidFill>
                <a:ea typeface="MS PGothic" pitchFamily="34" charset="-128"/>
              </a:rPr>
              <a:t>28</a:t>
            </a:r>
            <a:r>
              <a:rPr lang="ru-RU" sz="1800" dirty="0">
                <a:solidFill>
                  <a:srgbClr val="333399"/>
                </a:solidFill>
                <a:ea typeface="MS PGothic" pitchFamily="34" charset="-128"/>
              </a:rPr>
              <a:t> заявлений об освобождении от административной ответственности за нарушение антимонопольного законодательства на основании примечания к ст. 14.32 КоАП РФ, поступивших, как в центральный аппарат, так и в территориальные органы ФАС России.</a:t>
            </a:r>
          </a:p>
          <a:p>
            <a:pPr algn="just">
              <a:lnSpc>
                <a:spcPct val="150000"/>
              </a:lnSpc>
              <a:spcBef>
                <a:spcPct val="20000"/>
              </a:spcBef>
              <a:spcAft>
                <a:spcPts val="600"/>
              </a:spcAft>
            </a:pPr>
            <a:r>
              <a:rPr lang="ru-RU" sz="1600" dirty="0">
                <a:solidFill>
                  <a:srgbClr val="333399"/>
                </a:solidFill>
                <a:ea typeface="MS PGothic" pitchFamily="34" charset="-128"/>
              </a:rPr>
              <a:t>.</a:t>
            </a:r>
            <a:endParaRPr lang="ru-RU" sz="1600" b="1" dirty="0">
              <a:solidFill>
                <a:srgbClr val="333399"/>
              </a:solidFill>
              <a:ea typeface="MS PGothic" pitchFamily="34" charset="-128"/>
            </a:endParaRPr>
          </a:p>
        </p:txBody>
      </p:sp>
    </p:spTree>
    <p:extLst>
      <p:ext uri="{BB962C8B-B14F-4D97-AF65-F5344CB8AC3E}">
        <p14:creationId xmlns:p14="http://schemas.microsoft.com/office/powerpoint/2010/main" xmlns="" val="262057289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txBox="1">
            <a:spLocks noChangeArrowheads="1"/>
          </p:cNvSpPr>
          <p:nvPr/>
        </p:nvSpPr>
        <p:spPr bwMode="auto">
          <a:xfrm>
            <a:off x="0" y="0"/>
            <a:ext cx="9144000" cy="692150"/>
          </a:xfrm>
          <a:prstGeom prst="rect">
            <a:avLst/>
          </a:prstGeom>
          <a:noFill/>
          <a:ln w="9525">
            <a:noFill/>
            <a:miter lim="800000"/>
            <a:headEnd/>
            <a:tailEnd/>
          </a:ln>
        </p:spPr>
        <p:txBody>
          <a:bodyPr anchor="ctr"/>
          <a:lstStyle/>
          <a:p>
            <a:pPr algn="ctr" eaLnBrk="1" hangingPunct="1">
              <a:lnSpc>
                <a:spcPct val="85000"/>
              </a:lnSpc>
              <a:defRPr/>
            </a:pPr>
            <a:r>
              <a:rPr lang="ru-RU" sz="2000" b="1" dirty="0">
                <a:solidFill>
                  <a:schemeClr val="bg1"/>
                </a:solidFill>
                <a:latin typeface="+mj-lt"/>
                <a:ea typeface="+mj-ea"/>
                <a:cs typeface="+mj-cs"/>
              </a:rPr>
              <a:t>ТОП-10 ДЕЛ О КАРТЕЛЯХ И ДРУГИХ </a:t>
            </a:r>
          </a:p>
          <a:p>
            <a:pPr algn="ctr" eaLnBrk="1" hangingPunct="1">
              <a:lnSpc>
                <a:spcPct val="85000"/>
              </a:lnSpc>
              <a:defRPr/>
            </a:pPr>
            <a:r>
              <a:rPr lang="ru-RU" sz="2000" b="1" dirty="0">
                <a:solidFill>
                  <a:schemeClr val="bg1"/>
                </a:solidFill>
                <a:latin typeface="+mj-lt"/>
                <a:ea typeface="+mj-ea"/>
                <a:cs typeface="+mj-cs"/>
              </a:rPr>
              <a:t>АНТИКОНКУРЕНТНЫХ СОГЛАШЕНИЯХ</a:t>
            </a:r>
          </a:p>
        </p:txBody>
      </p:sp>
      <p:sp>
        <p:nvSpPr>
          <p:cNvPr id="19459" name="Номер слайда 1"/>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rgbClr val="333399"/>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MS PGothic" panose="020B0600070205080204" pitchFamily="34" charset="-128"/>
              </a:defRPr>
            </a:lvl9pPr>
          </a:lstStyle>
          <a:p>
            <a:pPr>
              <a:spcBef>
                <a:spcPct val="0"/>
              </a:spcBef>
              <a:buFontTx/>
              <a:buNone/>
            </a:pPr>
            <a:fld id="{F4995718-A5D8-4689-9343-0254AF066036}" type="slidenum">
              <a:rPr lang="ru-RU" sz="1600" smtClean="0">
                <a:solidFill>
                  <a:schemeClr val="bg1"/>
                </a:solidFill>
              </a:rPr>
              <a:pPr>
                <a:spcBef>
                  <a:spcPct val="0"/>
                </a:spcBef>
                <a:buFontTx/>
                <a:buNone/>
              </a:pPr>
              <a:t>107</a:t>
            </a:fld>
            <a:endParaRPr lang="ru-RU" sz="1600" smtClean="0">
              <a:solidFill>
                <a:schemeClr val="bg1"/>
              </a:solidFill>
            </a:endParaRPr>
          </a:p>
        </p:txBody>
      </p:sp>
      <p:sp>
        <p:nvSpPr>
          <p:cNvPr id="19522" name="Содержимое 2"/>
          <p:cNvSpPr txBox="1">
            <a:spLocks/>
          </p:cNvSpPr>
          <p:nvPr/>
        </p:nvSpPr>
        <p:spPr bwMode="auto">
          <a:xfrm>
            <a:off x="126981" y="5517232"/>
            <a:ext cx="8785225"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indent="533400">
              <a:spcBef>
                <a:spcPct val="20000"/>
              </a:spcBef>
              <a:buChar char="•"/>
              <a:tabLst>
                <a:tab pos="2695575" algn="l"/>
              </a:tabLst>
              <a:defRPr sz="3200">
                <a:solidFill>
                  <a:srgbClr val="333399"/>
                </a:solidFill>
                <a:latin typeface="Arial" panose="020B0604020202020204" pitchFamily="34" charset="0"/>
                <a:ea typeface="MS PGothic" panose="020B0600070205080204" pitchFamily="34" charset="-128"/>
              </a:defRPr>
            </a:lvl1pPr>
            <a:lvl2pPr marL="742950" indent="-285750">
              <a:spcBef>
                <a:spcPct val="20000"/>
              </a:spcBef>
              <a:buChar char="–"/>
              <a:tabLst>
                <a:tab pos="2695575" algn="l"/>
              </a:tabLst>
              <a:defRPr sz="2800">
                <a:solidFill>
                  <a:srgbClr val="333399"/>
                </a:solidFill>
                <a:latin typeface="Arial" panose="020B0604020202020204" pitchFamily="34" charset="0"/>
                <a:ea typeface="MS PGothic" panose="020B0600070205080204" pitchFamily="34" charset="-128"/>
              </a:defRPr>
            </a:lvl2pPr>
            <a:lvl3pPr marL="1143000" indent="-228600">
              <a:spcBef>
                <a:spcPct val="20000"/>
              </a:spcBef>
              <a:buChar char="•"/>
              <a:tabLst>
                <a:tab pos="2695575" algn="l"/>
              </a:tabLst>
              <a:defRPr sz="2400">
                <a:solidFill>
                  <a:srgbClr val="333399"/>
                </a:solidFill>
                <a:latin typeface="Arial" panose="020B0604020202020204" pitchFamily="34" charset="0"/>
                <a:ea typeface="MS PGothic" panose="020B0600070205080204" pitchFamily="34" charset="-128"/>
              </a:defRPr>
            </a:lvl3pPr>
            <a:lvl4pPr marL="1600200" indent="-228600">
              <a:spcBef>
                <a:spcPct val="20000"/>
              </a:spcBef>
              <a:buChar char="–"/>
              <a:tabLst>
                <a:tab pos="2695575" algn="l"/>
              </a:tabLst>
              <a:defRPr sz="2000">
                <a:solidFill>
                  <a:srgbClr val="333399"/>
                </a:solidFill>
                <a:latin typeface="Arial" panose="020B0604020202020204" pitchFamily="34" charset="0"/>
                <a:ea typeface="MS PGothic" panose="020B0600070205080204" pitchFamily="34" charset="-128"/>
              </a:defRPr>
            </a:lvl4pPr>
            <a:lvl5pPr marL="2057400" indent="-228600">
              <a:spcBef>
                <a:spcPct val="20000"/>
              </a:spcBef>
              <a:buChar char="»"/>
              <a:tabLst>
                <a:tab pos="2695575" algn="l"/>
              </a:tabLst>
              <a:defRPr sz="2000">
                <a:solidFill>
                  <a:srgbClr val="333399"/>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tabLst>
                <a:tab pos="2695575" algn="l"/>
              </a:tabLst>
              <a:defRPr sz="2000">
                <a:solidFill>
                  <a:srgbClr val="333399"/>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tabLst>
                <a:tab pos="2695575" algn="l"/>
              </a:tabLst>
              <a:defRPr sz="2000">
                <a:solidFill>
                  <a:srgbClr val="333399"/>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tabLst>
                <a:tab pos="2695575" algn="l"/>
              </a:tabLst>
              <a:defRPr sz="2000">
                <a:solidFill>
                  <a:srgbClr val="333399"/>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tabLst>
                <a:tab pos="2695575" algn="l"/>
              </a:tabLst>
              <a:defRPr sz="2000">
                <a:solidFill>
                  <a:srgbClr val="333399"/>
                </a:solidFill>
                <a:latin typeface="Arial" panose="020B0604020202020204" pitchFamily="34" charset="0"/>
                <a:ea typeface="MS PGothic" panose="020B0600070205080204" pitchFamily="34" charset="-128"/>
              </a:defRPr>
            </a:lvl9pPr>
          </a:lstStyle>
          <a:p>
            <a:pPr algn="just">
              <a:spcAft>
                <a:spcPts val="600"/>
              </a:spcAft>
              <a:buFontTx/>
              <a:buNone/>
            </a:pPr>
            <a:r>
              <a:rPr lang="ru-RU" sz="1800" dirty="0"/>
              <a:t>* Штрафы по всем делам </a:t>
            </a:r>
            <a:r>
              <a:rPr lang="ru-RU" sz="1800" dirty="0" smtClean="0"/>
              <a:t>(кроме «</a:t>
            </a:r>
            <a:r>
              <a:rPr lang="ru-RU" sz="1800" dirty="0" err="1" smtClean="0"/>
              <a:t>Минтаевого</a:t>
            </a:r>
            <a:r>
              <a:rPr lang="ru-RU" sz="1800" dirty="0" smtClean="0"/>
              <a:t>» картеля) до </a:t>
            </a:r>
            <a:r>
              <a:rPr lang="ru-RU" sz="1800" dirty="0"/>
              <a:t>настоящего времени обжалуются в судебных инстанциях.</a:t>
            </a:r>
            <a:endParaRPr lang="ru-RU" sz="1600" b="1" dirty="0"/>
          </a:p>
        </p:txBody>
      </p:sp>
      <p:graphicFrame>
        <p:nvGraphicFramePr>
          <p:cNvPr id="6" name="Таблица 5"/>
          <p:cNvGraphicFramePr>
            <a:graphicFrameLocks noGrp="1"/>
          </p:cNvGraphicFramePr>
          <p:nvPr>
            <p:extLst>
              <p:ext uri="{D42A27DB-BD31-4B8C-83A1-F6EECF244321}">
                <p14:modId xmlns:p14="http://schemas.microsoft.com/office/powerpoint/2010/main" xmlns="" val="126863882"/>
              </p:ext>
            </p:extLst>
          </p:nvPr>
        </p:nvGraphicFramePr>
        <p:xfrm>
          <a:off x="143669" y="1268761"/>
          <a:ext cx="8856662" cy="3909600"/>
        </p:xfrm>
        <a:graphic>
          <a:graphicData uri="http://schemas.openxmlformats.org/drawingml/2006/table">
            <a:tbl>
              <a:tblPr firstRow="1" bandRow="1">
                <a:tableStyleId>{5C22544A-7EE6-4342-B048-85BDC9FD1C3A}</a:tableStyleId>
              </a:tblPr>
              <a:tblGrid>
                <a:gridCol w="3564235"/>
                <a:gridCol w="1512168"/>
                <a:gridCol w="1476449"/>
                <a:gridCol w="2303810"/>
              </a:tblGrid>
              <a:tr h="483208">
                <a:tc>
                  <a:txBody>
                    <a:bodyPr/>
                    <a:lstStyle/>
                    <a:p>
                      <a:pPr algn="ctr"/>
                      <a:r>
                        <a:rPr lang="ru-RU" sz="1700" dirty="0" smtClean="0">
                          <a:solidFill>
                            <a:schemeClr val="bg1"/>
                          </a:solidFill>
                        </a:rPr>
                        <a:t>Условное наименование расследования</a:t>
                      </a:r>
                    </a:p>
                  </a:txBody>
                  <a:tcPr marL="91437" marR="91437" marT="34280" marB="342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0B050"/>
                    </a:solidFill>
                  </a:tcPr>
                </a:tc>
                <a:tc>
                  <a:txBody>
                    <a:bodyPr/>
                    <a:lstStyle/>
                    <a:p>
                      <a:pPr algn="ctr"/>
                      <a:r>
                        <a:rPr lang="ru-RU" sz="1700" dirty="0" smtClean="0">
                          <a:solidFill>
                            <a:schemeClr val="bg1"/>
                          </a:solidFill>
                        </a:rPr>
                        <a:t>Период действия</a:t>
                      </a:r>
                      <a:endParaRPr lang="ru-RU" sz="1700" dirty="0">
                        <a:solidFill>
                          <a:schemeClr val="bg1"/>
                        </a:solidFill>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0B050"/>
                    </a:solidFill>
                  </a:tcPr>
                </a:tc>
                <a:tc>
                  <a:txBody>
                    <a:bodyPr/>
                    <a:lstStyle/>
                    <a:p>
                      <a:pPr algn="ctr"/>
                      <a:r>
                        <a:rPr lang="ru-RU" sz="1700" dirty="0" smtClean="0">
                          <a:solidFill>
                            <a:schemeClr val="bg1"/>
                          </a:solidFill>
                        </a:rPr>
                        <a:t>Количество участников</a:t>
                      </a:r>
                      <a:endParaRPr lang="ru-RU" sz="1700" dirty="0">
                        <a:solidFill>
                          <a:schemeClr val="bg1"/>
                        </a:solidFill>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0B050"/>
                    </a:solidFill>
                  </a:tcPr>
                </a:tc>
                <a:tc>
                  <a:txBody>
                    <a:bodyPr/>
                    <a:lstStyle/>
                    <a:p>
                      <a:pPr algn="ctr"/>
                      <a:r>
                        <a:rPr lang="ru-RU" sz="1700" dirty="0" smtClean="0">
                          <a:solidFill>
                            <a:schemeClr val="bg1"/>
                          </a:solidFill>
                        </a:rPr>
                        <a:t>Размер штрафа </a:t>
                      </a:r>
                      <a:endParaRPr lang="ru-RU" sz="1700" dirty="0">
                        <a:solidFill>
                          <a:schemeClr val="bg1"/>
                        </a:solidFill>
                      </a:endParaRPr>
                    </a:p>
                  </a:txBody>
                  <a:tcPr marL="91437" marR="91437" marT="34280" marB="3428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00B050"/>
                    </a:solidFill>
                  </a:tcPr>
                </a:tc>
              </a:tr>
              <a:tr h="304786">
                <a:tc>
                  <a:txBody>
                    <a:bodyPr/>
                    <a:lstStyle/>
                    <a:p>
                      <a:r>
                        <a:rPr lang="ru-RU" sz="1700" b="1" kern="1200" dirty="0" smtClean="0">
                          <a:solidFill>
                            <a:srgbClr val="333399"/>
                          </a:solidFill>
                          <a:latin typeface="+mn-lt"/>
                          <a:ea typeface="+mn-ea"/>
                          <a:cs typeface="+mn-cs"/>
                        </a:rPr>
                        <a:t>«Перевозки угля из Кузбасса</a:t>
                      </a:r>
                      <a:r>
                        <a:rPr lang="ru-RU" sz="1700" b="1" kern="1200" baseline="0" dirty="0" smtClean="0">
                          <a:solidFill>
                            <a:srgbClr val="333399"/>
                          </a:solidFill>
                          <a:latin typeface="+mn-lt"/>
                          <a:ea typeface="+mn-ea"/>
                          <a:cs typeface="+mn-cs"/>
                        </a:rPr>
                        <a:t>»</a:t>
                      </a: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2011 – 2012</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18</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2 012 815 781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«Содовый» картель</a:t>
                      </a: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2005 – 2012</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23</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1 625 001 981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«Ставрополь»</a:t>
                      </a:r>
                      <a:endParaRPr lang="ru-RU" sz="1700" b="0"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smtClean="0">
                          <a:solidFill>
                            <a:srgbClr val="333399"/>
                          </a:solidFill>
                          <a:latin typeface="+mn-lt"/>
                          <a:ea typeface="+mn-ea"/>
                          <a:cs typeface="+mn-cs"/>
                        </a:rPr>
                        <a:t>2012 – 2014</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6</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1 032 391 229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Картель на рынке ПВХ</a:t>
                      </a:r>
                      <a:endParaRPr lang="ru-RU" sz="1700" b="0"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2005 – 2009</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7</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683 955 194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«Фармацевтический» картель</a:t>
                      </a:r>
                      <a:endParaRPr lang="ru-RU" sz="1700" b="1"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2008 – 2009</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402 000 000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«Краб»</a:t>
                      </a:r>
                      <a:endParaRPr lang="ru-RU" sz="1700" b="1"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2012 – 2014</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3</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245 790 000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«Рыба-Норвегия»</a:t>
                      </a:r>
                      <a:endParaRPr lang="ru-RU" sz="1700" b="1"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2011 – 2013</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10</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218 572 678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a:t>
                      </a:r>
                      <a:r>
                        <a:rPr lang="ru-RU" sz="1700" b="1" kern="1200" dirty="0" err="1" smtClean="0">
                          <a:solidFill>
                            <a:srgbClr val="333399"/>
                          </a:solidFill>
                          <a:latin typeface="+mn-lt"/>
                          <a:ea typeface="+mn-ea"/>
                          <a:cs typeface="+mn-cs"/>
                        </a:rPr>
                        <a:t>Минтаевый</a:t>
                      </a:r>
                      <a:r>
                        <a:rPr lang="ru-RU" sz="1700" b="1" kern="1200" dirty="0" smtClean="0">
                          <a:solidFill>
                            <a:srgbClr val="333399"/>
                          </a:solidFill>
                          <a:latin typeface="+mn-lt"/>
                          <a:ea typeface="+mn-ea"/>
                          <a:cs typeface="+mn-cs"/>
                        </a:rPr>
                        <a:t>» картель</a:t>
                      </a:r>
                      <a:endParaRPr lang="ru-RU" sz="1700" b="1"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2006 – 2010</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27</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102 511 977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86">
                <a:tc>
                  <a:txBody>
                    <a:bodyPr/>
                    <a:lstStyle/>
                    <a:p>
                      <a:r>
                        <a:rPr lang="ru-RU" sz="1700" b="1" kern="1200" dirty="0" smtClean="0">
                          <a:solidFill>
                            <a:srgbClr val="333399"/>
                          </a:solidFill>
                          <a:latin typeface="+mn-lt"/>
                          <a:ea typeface="+mn-ea"/>
                          <a:cs typeface="+mn-cs"/>
                        </a:rPr>
                        <a:t>«Якутия»</a:t>
                      </a:r>
                      <a:endParaRPr lang="ru-RU" sz="1700" b="1"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2009 – 2010</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4</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61 526 965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4120">
                <a:tc>
                  <a:txBody>
                    <a:bodyPr/>
                    <a:lstStyle/>
                    <a:p>
                      <a:r>
                        <a:rPr lang="ru-RU" sz="1700" b="1" kern="1200" dirty="0" smtClean="0">
                          <a:solidFill>
                            <a:srgbClr val="333399"/>
                          </a:solidFill>
                          <a:latin typeface="+mn-lt"/>
                          <a:ea typeface="+mn-ea"/>
                          <a:cs typeface="+mn-cs"/>
                        </a:rPr>
                        <a:t>«ВМЗ»</a:t>
                      </a:r>
                      <a:endParaRPr lang="ru-RU" sz="1700" b="1" kern="1200" dirty="0">
                        <a:solidFill>
                          <a:srgbClr val="333399"/>
                        </a:solidFill>
                        <a:latin typeface="+mn-lt"/>
                        <a:ea typeface="+mn-ea"/>
                        <a:cs typeface="+mn-cs"/>
                      </a:endParaRPr>
                    </a:p>
                  </a:txBody>
                  <a:tcPr marL="91437" marR="91437" marT="34280" marB="342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2010 – 2012</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b="1" kern="1200" dirty="0" smtClean="0">
                          <a:solidFill>
                            <a:srgbClr val="333399"/>
                          </a:solidFill>
                          <a:latin typeface="+mn-lt"/>
                          <a:ea typeface="+mn-ea"/>
                          <a:cs typeface="+mn-cs"/>
                        </a:rPr>
                        <a:t>30</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700" b="1" kern="1200" dirty="0" smtClean="0">
                          <a:solidFill>
                            <a:srgbClr val="333399"/>
                          </a:solidFill>
                          <a:latin typeface="+mn-lt"/>
                          <a:ea typeface="+mn-ea"/>
                          <a:cs typeface="+mn-cs"/>
                        </a:rPr>
                        <a:t>48 343 153 руб.</a:t>
                      </a:r>
                      <a:endParaRPr lang="ru-RU" sz="1700" b="1" kern="1200" dirty="0">
                        <a:solidFill>
                          <a:srgbClr val="333399"/>
                        </a:solidFill>
                        <a:latin typeface="+mn-lt"/>
                        <a:ea typeface="+mn-ea"/>
                        <a:cs typeface="+mn-cs"/>
                      </a:endParaRPr>
                    </a:p>
                  </a:txBody>
                  <a:tcPr marL="91437" marR="91437" marT="34280" marB="342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2676375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ChangeArrowheads="1"/>
          </p:cNvSpPr>
          <p:nvPr/>
        </p:nvSpPr>
        <p:spPr bwMode="auto">
          <a:xfrm>
            <a:off x="0" y="0"/>
            <a:ext cx="9144000" cy="6858000"/>
          </a:xfrm>
          <a:prstGeom prst="rect">
            <a:avLst/>
          </a:prstGeom>
          <a:gradFill rotWithShape="1">
            <a:gsLst>
              <a:gs pos="0">
                <a:srgbClr val="00005E"/>
              </a:gs>
              <a:gs pos="100000">
                <a:srgbClr val="0000CC"/>
              </a:gs>
            </a:gsLst>
            <a:lin ang="2700000" scaled="1"/>
          </a:gradFill>
          <a:ln w="9525">
            <a:solidFill>
              <a:schemeClr val="tx1"/>
            </a:solidFill>
            <a:miter lim="800000"/>
            <a:headEnd/>
            <a:tailEnd/>
          </a:ln>
        </p:spPr>
        <p:txBody>
          <a:bodyPr wrap="none"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l" eaLnBrk="1" hangingPunct="1">
              <a:spcBef>
                <a:spcPct val="20000"/>
              </a:spcBef>
              <a:buFontTx/>
              <a:buChar char="•"/>
            </a:pPr>
            <a:endParaRPr lang="ru-RU" sz="3000" b="0">
              <a:solidFill>
                <a:schemeClr val="tx1"/>
              </a:solidFill>
              <a:latin typeface="Arial" panose="020B0604020202020204" pitchFamily="34" charset="0"/>
            </a:endParaRPr>
          </a:p>
        </p:txBody>
      </p:sp>
      <p:sp>
        <p:nvSpPr>
          <p:cNvPr id="289795" name="Rectangle 1"/>
          <p:cNvSpPr>
            <a:spLocks noChangeArrowheads="1"/>
          </p:cNvSpPr>
          <p:nvPr/>
        </p:nvSpPr>
        <p:spPr bwMode="auto">
          <a:xfrm>
            <a:off x="3455988" y="2852738"/>
            <a:ext cx="5003800" cy="2898775"/>
          </a:xfrm>
          <a:prstGeom prst="rect">
            <a:avLst/>
          </a:prstGeom>
          <a:noFill/>
          <a:ln w="9525">
            <a:noFill/>
            <a:miter lim="800000"/>
            <a:headEnd/>
            <a:tailEnd/>
          </a:ln>
        </p:spPr>
        <p:txBody>
          <a:bodyPr anchor="ctr">
            <a:spAutoFit/>
          </a:bodyPr>
          <a:lstStyle/>
          <a:p>
            <a:pPr>
              <a:lnSpc>
                <a:spcPct val="80000"/>
              </a:lnSpc>
              <a:buClr>
                <a:srgbClr val="009999"/>
              </a:buClr>
              <a:buFont typeface="Wingdings" pitchFamily="2" charset="2"/>
              <a:buNone/>
              <a:defRPr/>
            </a:pPr>
            <a:endParaRPr lang="ru-RU" sz="3600" b="0"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endParaRPr>
          </a:p>
          <a:p>
            <a:pPr algn="l">
              <a:lnSpc>
                <a:spcPct val="80000"/>
              </a:lnSpc>
              <a:buClr>
                <a:srgbClr val="009999"/>
              </a:buClr>
              <a:buFont typeface="Wingdings" pitchFamily="2" charset="2"/>
              <a:buNone/>
              <a:defRPr/>
            </a:pPr>
            <a:r>
              <a:rPr lang="ru-RU" sz="3600" b="0"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И.Ю. Артемьев</a:t>
            </a:r>
          </a:p>
          <a:p>
            <a:pPr algn="l">
              <a:lnSpc>
                <a:spcPct val="80000"/>
              </a:lnSpc>
              <a:buClr>
                <a:srgbClr val="009999"/>
              </a:buClr>
              <a:buFont typeface="Wingdings" pitchFamily="2" charset="2"/>
              <a:buNone/>
              <a:defRPr/>
            </a:pPr>
            <a:endParaRPr lang="ru-RU" sz="3600" b="0"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endParaRPr>
          </a:p>
          <a:p>
            <a:pPr algn="l">
              <a:lnSpc>
                <a:spcPct val="80000"/>
              </a:lnSpc>
              <a:buClr>
                <a:srgbClr val="009999"/>
              </a:buClr>
              <a:buFont typeface="Wingdings" pitchFamily="2" charset="2"/>
              <a:buNone/>
              <a:defRPr/>
            </a:pPr>
            <a:r>
              <a:rPr lang="ru-RU" sz="24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Руководитель Федеральной антимонопольной службы (выступление на расширенном заседании Коллегии ФАС России</a:t>
            </a:r>
            <a:r>
              <a:rPr lang="en-US" sz="24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 </a:t>
            </a:r>
            <a:r>
              <a:rPr lang="ru-RU" sz="24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15.02.2012)</a:t>
            </a:r>
          </a:p>
        </p:txBody>
      </p:sp>
      <p:pic>
        <p:nvPicPr>
          <p:cNvPr id="392197" name="Picture 13"/>
          <p:cNvPicPr>
            <a:picLocks noChangeAspect="1" noChangeArrowheads="1"/>
          </p:cNvPicPr>
          <p:nvPr/>
        </p:nvPicPr>
        <p:blipFill>
          <a:blip r:embed="rId3" cstate="print">
            <a:extLst>
              <a:ext uri="{28A0092B-C50C-407E-A947-70E740481C1C}">
                <a14:useLocalDpi xmlns:a14="http://schemas.microsoft.com/office/drawing/2010/main" xmlns="" val="0"/>
              </a:ext>
            </a:extLst>
          </a:blip>
          <a:srcRect t="3583" r="3250" b="1772"/>
          <a:stretch>
            <a:fillRect/>
          </a:stretch>
        </p:blipFill>
        <p:spPr bwMode="auto">
          <a:xfrm>
            <a:off x="539750" y="2708275"/>
            <a:ext cx="2852738"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sp>
        <p:nvSpPr>
          <p:cNvPr id="6" name="Text Box 9"/>
          <p:cNvSpPr txBox="1">
            <a:spLocks noChangeArrowheads="1"/>
          </p:cNvSpPr>
          <p:nvPr/>
        </p:nvSpPr>
        <p:spPr bwMode="auto">
          <a:xfrm>
            <a:off x="107950" y="320675"/>
            <a:ext cx="8964613" cy="2973388"/>
          </a:xfrm>
          <a:prstGeom prst="rect">
            <a:avLst/>
          </a:prstGeom>
          <a:noFill/>
          <a:ln w="9525">
            <a:noFill/>
            <a:miter lim="800000"/>
            <a:headEnd/>
            <a:tailEnd/>
          </a:ln>
        </p:spPr>
        <p:txBody>
          <a:bodyPr>
            <a:spAutoFit/>
          </a:bodyPr>
          <a:lstStyle/>
          <a:p>
            <a:pPr algn="ctr">
              <a:spcBef>
                <a:spcPct val="20000"/>
              </a:spcBef>
              <a:defRPr/>
            </a:pPr>
            <a:r>
              <a:rPr lang="ru-RU" sz="36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«На ближайшие 3-4 года приоритетным направлением в работе ФАС России остается борьба с картелями.»</a:t>
            </a:r>
          </a:p>
          <a:p>
            <a:pPr algn="ctr">
              <a:spcBef>
                <a:spcPct val="20000"/>
              </a:spcBef>
              <a:defRPr/>
            </a:pPr>
            <a:endParaRPr lang="ru-RU" sz="3600" i="1" dirty="0"/>
          </a:p>
        </p:txBody>
      </p:sp>
      <p:sp>
        <p:nvSpPr>
          <p:cNvPr id="2" name="Номер слайда 1"/>
          <p:cNvSpPr>
            <a:spLocks noGrp="1"/>
          </p:cNvSpPr>
          <p:nvPr>
            <p:ph type="sldNum" sz="quarter" idx="10"/>
          </p:nvPr>
        </p:nvSpPr>
        <p:spPr/>
        <p:txBody>
          <a:bodyPr/>
          <a:lstStyle/>
          <a:p>
            <a:fld id="{9D402C37-3C23-4DCB-8B93-3C4A860914E1}" type="slidenum">
              <a:rPr lang="ru-RU" smtClean="0"/>
              <a:pPr/>
              <a:t>108</a:t>
            </a:fld>
            <a:endParaRPr lang="ru-RU"/>
          </a:p>
        </p:txBody>
      </p:sp>
    </p:spTree>
    <p:extLst>
      <p:ext uri="{BB962C8B-B14F-4D97-AF65-F5344CB8AC3E}">
        <p14:creationId xmlns:p14="http://schemas.microsoft.com/office/powerpoint/2010/main" xmlns="" val="135539337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ChangeArrowheads="1"/>
          </p:cNvSpPr>
          <p:nvPr/>
        </p:nvSpPr>
        <p:spPr bwMode="auto">
          <a:xfrm>
            <a:off x="0" y="0"/>
            <a:ext cx="9144000" cy="6858000"/>
          </a:xfrm>
          <a:prstGeom prst="rect">
            <a:avLst/>
          </a:prstGeom>
          <a:gradFill rotWithShape="1">
            <a:gsLst>
              <a:gs pos="0">
                <a:srgbClr val="00005E"/>
              </a:gs>
              <a:gs pos="100000">
                <a:srgbClr val="0000CC"/>
              </a:gs>
            </a:gsLst>
            <a:lin ang="2700000" scaled="1"/>
          </a:gradFill>
          <a:ln w="9525">
            <a:solidFill>
              <a:schemeClr val="tx1"/>
            </a:solidFill>
            <a:miter lim="800000"/>
            <a:headEnd/>
            <a:tailEnd/>
          </a:ln>
        </p:spPr>
        <p:txBody>
          <a:bodyPr wrap="none"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l" eaLnBrk="1" hangingPunct="1">
              <a:spcBef>
                <a:spcPct val="20000"/>
              </a:spcBef>
              <a:buFontTx/>
              <a:buChar char="•"/>
            </a:pPr>
            <a:endParaRPr lang="ru-RU" sz="3000" b="0">
              <a:solidFill>
                <a:schemeClr val="tx1"/>
              </a:solidFill>
              <a:latin typeface="Arial" panose="020B0604020202020204" pitchFamily="34" charset="0"/>
            </a:endParaRPr>
          </a:p>
        </p:txBody>
      </p:sp>
      <p:pic>
        <p:nvPicPr>
          <p:cNvPr id="393219" name="Picture 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288" y="2636838"/>
            <a:ext cx="2744787"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2104" name="Text Box 9"/>
          <p:cNvSpPr txBox="1">
            <a:spLocks noChangeArrowheads="1"/>
          </p:cNvSpPr>
          <p:nvPr/>
        </p:nvSpPr>
        <p:spPr bwMode="auto">
          <a:xfrm>
            <a:off x="107950" y="320675"/>
            <a:ext cx="8964613" cy="1739900"/>
          </a:xfrm>
          <a:prstGeom prst="rect">
            <a:avLst/>
          </a:prstGeom>
          <a:noFill/>
          <a:ln w="9525">
            <a:noFill/>
            <a:miter lim="800000"/>
            <a:headEnd/>
            <a:tailEnd/>
          </a:ln>
        </p:spPr>
        <p:txBody>
          <a:bodyPr>
            <a:spAutoFit/>
          </a:bodyPr>
          <a:lstStyle/>
          <a:p>
            <a:pPr algn="ctr">
              <a:spcBef>
                <a:spcPct val="20000"/>
              </a:spcBef>
              <a:defRPr/>
            </a:pPr>
            <a:r>
              <a:rPr lang="ru-RU" sz="36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«Проблема картелей занимала и будет занимать одно из центральных мест в антимонопольном регулировании.»</a:t>
            </a:r>
            <a:r>
              <a:rPr lang="ru-RU" sz="3600" i="1" dirty="0"/>
              <a:t> </a:t>
            </a:r>
          </a:p>
        </p:txBody>
      </p:sp>
      <p:sp>
        <p:nvSpPr>
          <p:cNvPr id="2" name="Text Box 9"/>
          <p:cNvSpPr txBox="1">
            <a:spLocks noChangeArrowheads="1"/>
          </p:cNvSpPr>
          <p:nvPr/>
        </p:nvSpPr>
        <p:spPr bwMode="auto">
          <a:xfrm>
            <a:off x="3313113" y="3357563"/>
            <a:ext cx="5795962" cy="2041525"/>
          </a:xfrm>
          <a:prstGeom prst="rect">
            <a:avLst/>
          </a:prstGeom>
          <a:noFill/>
          <a:ln w="9525">
            <a:noFill/>
            <a:miter lim="800000"/>
            <a:headEnd/>
            <a:tailEnd/>
          </a:ln>
        </p:spPr>
        <p:txBody>
          <a:bodyPr>
            <a:spAutoFit/>
          </a:bodyPr>
          <a:lstStyle/>
          <a:p>
            <a:pPr>
              <a:defRPr/>
            </a:pPr>
            <a:r>
              <a:rPr lang="ru-RU" sz="3600" b="0"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А.Ю. </a:t>
            </a:r>
            <a:r>
              <a:rPr lang="ru-RU" sz="3600" b="0" dirty="0" err="1">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Цариковский</a:t>
            </a:r>
            <a:endParaRPr lang="ru-RU" sz="3600" b="0"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endParaRPr>
          </a:p>
          <a:p>
            <a:pPr>
              <a:defRPr/>
            </a:pPr>
            <a:endParaRPr lang="ru-RU"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endParaRPr>
          </a:p>
          <a:p>
            <a:pPr>
              <a:defRPr/>
            </a:pPr>
            <a:r>
              <a:rPr lang="ru-RU" sz="24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Статс-секретарь </a:t>
            </a:r>
          </a:p>
          <a:p>
            <a:pPr>
              <a:defRPr/>
            </a:pPr>
            <a:r>
              <a:rPr lang="ru-RU" sz="24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 заместитель руководителя </a:t>
            </a:r>
          </a:p>
          <a:p>
            <a:pPr>
              <a:defRPr/>
            </a:pPr>
            <a:r>
              <a:rPr lang="ru-RU" sz="24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Федеральной антимонопольной службы</a:t>
            </a:r>
          </a:p>
        </p:txBody>
      </p:sp>
      <p:sp>
        <p:nvSpPr>
          <p:cNvPr id="3" name="Номер слайда 2"/>
          <p:cNvSpPr>
            <a:spLocks noGrp="1"/>
          </p:cNvSpPr>
          <p:nvPr>
            <p:ph type="sldNum" sz="quarter" idx="10"/>
          </p:nvPr>
        </p:nvSpPr>
        <p:spPr/>
        <p:txBody>
          <a:bodyPr/>
          <a:lstStyle/>
          <a:p>
            <a:fld id="{9D402C37-3C23-4DCB-8B93-3C4A860914E1}" type="slidenum">
              <a:rPr lang="ru-RU" smtClean="0"/>
              <a:pPr/>
              <a:t>109</a:t>
            </a:fld>
            <a:endParaRPr lang="ru-RU"/>
          </a:p>
        </p:txBody>
      </p:sp>
    </p:spTree>
    <p:extLst>
      <p:ext uri="{BB962C8B-B14F-4D97-AF65-F5344CB8AC3E}">
        <p14:creationId xmlns:p14="http://schemas.microsoft.com/office/powerpoint/2010/main" xmlns="" val="30146384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idx="4294967295"/>
          </p:nvPr>
        </p:nvSpPr>
        <p:spPr>
          <a:xfrm>
            <a:off x="0" y="0"/>
            <a:ext cx="9144000" cy="620688"/>
          </a:xfrm>
        </p:spPr>
        <p:txBody>
          <a:bodyPr/>
          <a:lstStyle/>
          <a:p>
            <a:pPr eaLnBrk="1" hangingPunct="1">
              <a:lnSpc>
                <a:spcPct val="85000"/>
              </a:lnSpc>
            </a:pPr>
            <a:r>
              <a:rPr lang="ru-RU" dirty="0" smtClean="0"/>
              <a:t> </a:t>
            </a:r>
            <a:r>
              <a:rPr lang="ru-RU" sz="2600" b="1" kern="1200" dirty="0">
                <a:solidFill>
                  <a:schemeClr val="bg1"/>
                </a:solidFill>
                <a:ea typeface="+mj-ea"/>
                <a:cs typeface="+mj-cs"/>
              </a:rPr>
              <a:t>РОССИЙСКАЯ СПЕЦИФИКА </a:t>
            </a:r>
            <a:r>
              <a:rPr lang="ru-RU" sz="2600" b="1" kern="1200" dirty="0" smtClean="0">
                <a:solidFill>
                  <a:schemeClr val="bg1"/>
                </a:solidFill>
                <a:ea typeface="+mj-ea"/>
                <a:cs typeface="+mj-cs"/>
              </a:rPr>
              <a:t/>
            </a:r>
            <a:br>
              <a:rPr lang="ru-RU" sz="2600" b="1" kern="1200" dirty="0" smtClean="0">
                <a:solidFill>
                  <a:schemeClr val="bg1"/>
                </a:solidFill>
                <a:ea typeface="+mj-ea"/>
                <a:cs typeface="+mj-cs"/>
              </a:rPr>
            </a:br>
            <a:r>
              <a:rPr lang="ru-RU" sz="2600" b="1" kern="1200" dirty="0" smtClean="0">
                <a:solidFill>
                  <a:schemeClr val="bg1"/>
                </a:solidFill>
                <a:ea typeface="+mj-ea"/>
                <a:cs typeface="+mj-cs"/>
              </a:rPr>
              <a:t>АНТИКОНКУРЕНТНЫХ </a:t>
            </a:r>
            <a:r>
              <a:rPr lang="ru-RU" sz="2600" b="1" kern="1200" dirty="0">
                <a:solidFill>
                  <a:schemeClr val="bg1"/>
                </a:solidFill>
                <a:ea typeface="+mj-ea"/>
                <a:cs typeface="+mj-cs"/>
              </a:rPr>
              <a:t>СОГЛАШЕНИЙ</a:t>
            </a:r>
          </a:p>
        </p:txBody>
      </p:sp>
      <p:sp>
        <p:nvSpPr>
          <p:cNvPr id="18436" name="Rectangle 1"/>
          <p:cNvSpPr>
            <a:spLocks noChangeArrowheads="1"/>
          </p:cNvSpPr>
          <p:nvPr/>
        </p:nvSpPr>
        <p:spPr bwMode="auto">
          <a:xfrm>
            <a:off x="179388" y="920573"/>
            <a:ext cx="8821737"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0" algn="ctr" eaLnBrk="1" hangingPunct="1"/>
            <a:r>
              <a:rPr kumimoji="1" lang="ru-RU" sz="3000" dirty="0">
                <a:solidFill>
                  <a:srgbClr val="008080"/>
                </a:solidFill>
              </a:rPr>
              <a:t>ОРГАНИЗАТОРОМ  ИЛИ  УЧАСТНИКОМ АНТИКОНКУРЕНТНЫХ СОГЛАШЕНИЙ ЧАСТО ЯВЛЯЕТСЯ ОРГАН </a:t>
            </a:r>
            <a:r>
              <a:rPr kumimoji="1" lang="ru-RU" sz="3000" dirty="0" smtClean="0">
                <a:solidFill>
                  <a:srgbClr val="008080"/>
                </a:solidFill>
              </a:rPr>
              <a:t>ВЛАСТИ. </a:t>
            </a:r>
          </a:p>
          <a:p>
            <a:pPr indent="0" algn="ctr" eaLnBrk="1" hangingPunct="1"/>
            <a:endParaRPr kumimoji="1" lang="ru-RU" sz="3000" dirty="0">
              <a:solidFill>
                <a:srgbClr val="008080"/>
              </a:solidFill>
            </a:endParaRPr>
          </a:p>
          <a:p>
            <a:pPr indent="0" algn="ctr" eaLnBrk="1" hangingPunct="1"/>
            <a:r>
              <a:rPr kumimoji="1" lang="ru-RU" sz="3000" dirty="0" smtClean="0">
                <a:solidFill>
                  <a:srgbClr val="FF0000"/>
                </a:solidFill>
              </a:rPr>
              <a:t>ЦЕЛИ:</a:t>
            </a:r>
          </a:p>
        </p:txBody>
      </p:sp>
      <p:sp>
        <p:nvSpPr>
          <p:cNvPr id="18437" name="Rectangle 1"/>
          <p:cNvSpPr>
            <a:spLocks noChangeArrowheads="1"/>
          </p:cNvSpPr>
          <p:nvPr/>
        </p:nvSpPr>
        <p:spPr bwMode="auto">
          <a:xfrm>
            <a:off x="251520" y="5505864"/>
            <a:ext cx="874960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0" algn="ctr" eaLnBrk="1" hangingPunct="1"/>
            <a:r>
              <a:rPr kumimoji="1" lang="ru-RU" sz="3000" dirty="0">
                <a:solidFill>
                  <a:srgbClr val="FF0000"/>
                </a:solidFill>
              </a:rPr>
              <a:t>АНТИКОНКУРЕНТНОЕ СОГЛАШЕНИЕ С УЧАСТИЕМ ОРГАНА ВЛАСТИ = КОРРУПЦИЯ</a:t>
            </a:r>
            <a:endParaRPr kumimoji="1" lang="ru-RU" sz="3000" b="0" dirty="0">
              <a:solidFill>
                <a:srgbClr val="FF0000"/>
              </a:solidFill>
            </a:endParaRPr>
          </a:p>
        </p:txBody>
      </p:sp>
      <p:sp>
        <p:nvSpPr>
          <p:cNvPr id="18438" name="Rectangle 1"/>
          <p:cNvSpPr>
            <a:spLocks noChangeArrowheads="1"/>
          </p:cNvSpPr>
          <p:nvPr/>
        </p:nvSpPr>
        <p:spPr bwMode="auto">
          <a:xfrm>
            <a:off x="574924" y="3091149"/>
            <a:ext cx="8605589" cy="2160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spcBef>
                <a:spcPct val="20000"/>
              </a:spcBef>
            </a:pPr>
            <a:r>
              <a:rPr kumimoji="1" lang="ru-RU" sz="2400" b="0" u="sng" dirty="0" err="1" smtClean="0">
                <a:latin typeface="Arial" panose="020B0604020202020204" pitchFamily="34" charset="0"/>
              </a:rPr>
              <a:t>ЦЦЦццццццццццццццццццЦЦ</a:t>
            </a:r>
            <a:endParaRPr kumimoji="1" lang="ru-RU" sz="2400" b="0" u="sng" dirty="0">
              <a:solidFill>
                <a:srgbClr val="333399"/>
              </a:solidFill>
              <a:latin typeface="Arial" panose="020B0604020202020204" pitchFamily="34" charset="0"/>
            </a:endParaRPr>
          </a:p>
          <a:p>
            <a:pPr eaLnBrk="1" hangingPunct="1">
              <a:spcBef>
                <a:spcPct val="20000"/>
              </a:spcBef>
              <a:buFontTx/>
              <a:buAutoNum type="arabicPeriod"/>
            </a:pPr>
            <a:r>
              <a:rPr kumimoji="1" lang="ru-RU" sz="2400" b="0" dirty="0" smtClean="0">
                <a:solidFill>
                  <a:srgbClr val="333399"/>
                </a:solidFill>
                <a:latin typeface="Arial" panose="020B0604020202020204" pitchFamily="34" charset="0"/>
              </a:rPr>
              <a:t>Обеспечить </a:t>
            </a:r>
            <a:r>
              <a:rPr kumimoji="1" lang="ru-RU" sz="2400" b="0" dirty="0">
                <a:solidFill>
                  <a:srgbClr val="333399"/>
                </a:solidFill>
                <a:latin typeface="Arial" panose="020B0604020202020204" pitchFamily="34" charset="0"/>
              </a:rPr>
              <a:t>преференции «своим».</a:t>
            </a:r>
          </a:p>
          <a:p>
            <a:pPr eaLnBrk="1" hangingPunct="1">
              <a:spcBef>
                <a:spcPct val="20000"/>
              </a:spcBef>
              <a:buFontTx/>
              <a:buAutoNum type="arabicPeriod"/>
            </a:pPr>
            <a:r>
              <a:rPr kumimoji="1" lang="ru-RU" sz="2400" b="0" dirty="0">
                <a:solidFill>
                  <a:srgbClr val="333399"/>
                </a:solidFill>
                <a:latin typeface="Arial" panose="020B0604020202020204" pitchFamily="34" charset="0"/>
              </a:rPr>
              <a:t>Воспрепятствовать равным условиям конкурентной борьбы.</a:t>
            </a:r>
          </a:p>
          <a:p>
            <a:pPr eaLnBrk="1" hangingPunct="1">
              <a:spcBef>
                <a:spcPct val="20000"/>
              </a:spcBef>
              <a:buFontTx/>
              <a:buAutoNum type="arabicPeriod"/>
            </a:pPr>
            <a:r>
              <a:rPr kumimoji="1" lang="ru-RU" sz="2400" b="0" dirty="0">
                <a:solidFill>
                  <a:srgbClr val="333399"/>
                </a:solidFill>
                <a:latin typeface="Arial" panose="020B0604020202020204" pitchFamily="34" charset="0"/>
              </a:rPr>
              <a:t>Устранить с рынка «неугодных».</a:t>
            </a:r>
          </a:p>
        </p:txBody>
      </p:sp>
      <p:sp>
        <p:nvSpPr>
          <p:cNvPr id="2" name="Номер слайда 1"/>
          <p:cNvSpPr>
            <a:spLocks noGrp="1"/>
          </p:cNvSpPr>
          <p:nvPr>
            <p:ph type="sldNum" sz="quarter" idx="10"/>
          </p:nvPr>
        </p:nvSpPr>
        <p:spPr/>
        <p:txBody>
          <a:bodyPr/>
          <a:lstStyle/>
          <a:p>
            <a:fld id="{9D402C37-3C23-4DCB-8B93-3C4A860914E1}" type="slidenum">
              <a:rPr lang="ru-RU" smtClean="0"/>
              <a:pPr/>
              <a:t>11</a:t>
            </a:fld>
            <a:endParaRPr lang="ru-RU"/>
          </a:p>
        </p:txBody>
      </p:sp>
    </p:spTree>
    <p:extLst>
      <p:ext uri="{BB962C8B-B14F-4D97-AF65-F5344CB8AC3E}">
        <p14:creationId xmlns:p14="http://schemas.microsoft.com/office/powerpoint/2010/main" xmlns="" val="200170050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990600" y="533400"/>
            <a:ext cx="7345363" cy="2678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endParaRPr lang="ru-RU" sz="4200" b="1">
              <a:solidFill>
                <a:srgbClr val="333399"/>
              </a:solidFill>
              <a:ea typeface="MS PGothic" panose="020B0600070205080204" pitchFamily="34" charset="-128"/>
            </a:endParaRPr>
          </a:p>
          <a:p>
            <a:pPr algn="ctr" eaLnBrk="1" hangingPunct="1"/>
            <a:r>
              <a:rPr lang="ru-RU" sz="4200" b="1">
                <a:solidFill>
                  <a:srgbClr val="333399"/>
                </a:solidFill>
                <a:ea typeface="MS PGothic" panose="020B0600070205080204" pitchFamily="34" charset="-128"/>
              </a:rPr>
              <a:t>СПАСИБО ЗА ВНИМАНИЕ!</a:t>
            </a:r>
            <a:r>
              <a:rPr lang="en-US" sz="4200" b="1">
                <a:solidFill>
                  <a:srgbClr val="333399"/>
                </a:solidFill>
                <a:ea typeface="MS PGothic" panose="020B0600070205080204" pitchFamily="34" charset="-128"/>
              </a:rPr>
              <a:t/>
            </a:r>
            <a:br>
              <a:rPr lang="en-US" sz="4200" b="1">
                <a:solidFill>
                  <a:srgbClr val="333399"/>
                </a:solidFill>
                <a:ea typeface="MS PGothic" panose="020B0600070205080204" pitchFamily="34" charset="-128"/>
              </a:rPr>
            </a:br>
            <a:endParaRPr lang="ru-RU" sz="4200" b="1">
              <a:solidFill>
                <a:srgbClr val="333399"/>
              </a:solidFill>
              <a:ea typeface="MS PGothic" panose="020B0600070205080204" pitchFamily="34" charset="-128"/>
            </a:endParaRPr>
          </a:p>
          <a:p>
            <a:pPr algn="ctr" eaLnBrk="1" hangingPunct="1"/>
            <a:endParaRPr lang="ru-RU" sz="4200" b="1">
              <a:solidFill>
                <a:srgbClr val="333399"/>
              </a:solidFill>
              <a:ea typeface="MS PGothic" panose="020B0600070205080204" pitchFamily="34" charset="-128"/>
            </a:endParaRPr>
          </a:p>
        </p:txBody>
      </p:sp>
      <p:pic>
        <p:nvPicPr>
          <p:cNvPr id="34819" name="Picture 5" descr="FAS-logo-color.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95400" y="2262188"/>
            <a:ext cx="685800" cy="692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0" name="Picture 6" descr="14098_427100966728_20531316728_5146316_6182604_n.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81263" y="3475038"/>
            <a:ext cx="57785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1" name="Picture 7" descr="twitter_newbird_blue.pn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86000" y="3989388"/>
            <a:ext cx="90805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2" name="TextBox 8"/>
          <p:cNvSpPr txBox="1">
            <a:spLocks noChangeArrowheads="1"/>
          </p:cNvSpPr>
          <p:nvPr/>
        </p:nvSpPr>
        <p:spPr bwMode="auto">
          <a:xfrm>
            <a:off x="2106613" y="2362200"/>
            <a:ext cx="3608387" cy="554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3000">
                <a:solidFill>
                  <a:srgbClr val="333399"/>
                </a:solidFill>
                <a:ea typeface="MS PGothic" panose="020B0600070205080204" pitchFamily="34" charset="-128"/>
              </a:rPr>
              <a:t>fas.gov.ru</a:t>
            </a:r>
          </a:p>
        </p:txBody>
      </p:sp>
      <p:sp>
        <p:nvSpPr>
          <p:cNvPr id="34823" name="TextBox 9"/>
          <p:cNvSpPr txBox="1">
            <a:spLocks noChangeArrowheads="1"/>
          </p:cNvSpPr>
          <p:nvPr/>
        </p:nvSpPr>
        <p:spPr bwMode="auto">
          <a:xfrm>
            <a:off x="3230563" y="3484563"/>
            <a:ext cx="360838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3000">
                <a:solidFill>
                  <a:srgbClr val="333399"/>
                </a:solidFill>
                <a:ea typeface="MS PGothic" panose="020B0600070205080204" pitchFamily="34" charset="-128"/>
              </a:rPr>
              <a:t>FAS-book</a:t>
            </a:r>
          </a:p>
        </p:txBody>
      </p:sp>
      <p:sp>
        <p:nvSpPr>
          <p:cNvPr id="34824" name="TextBox 10"/>
          <p:cNvSpPr txBox="1">
            <a:spLocks noChangeArrowheads="1"/>
          </p:cNvSpPr>
          <p:nvPr/>
        </p:nvSpPr>
        <p:spPr bwMode="auto">
          <a:xfrm>
            <a:off x="3217863" y="4065588"/>
            <a:ext cx="537368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3000">
                <a:solidFill>
                  <a:srgbClr val="333399"/>
                </a:solidFill>
                <a:ea typeface="MS PGothic" panose="020B0600070205080204" pitchFamily="34" charset="-128"/>
              </a:rPr>
              <a:t>@rus_fas</a:t>
            </a:r>
            <a:r>
              <a:rPr lang="ru-RU" sz="3000">
                <a:solidFill>
                  <a:srgbClr val="333399"/>
                </a:solidFill>
                <a:ea typeface="MS PGothic" panose="020B0600070205080204" pitchFamily="34" charset="-128"/>
              </a:rPr>
              <a:t> </a:t>
            </a:r>
            <a:r>
              <a:rPr lang="en-US" sz="3000">
                <a:solidFill>
                  <a:srgbClr val="333399"/>
                </a:solidFill>
                <a:ea typeface="MS PGothic" panose="020B0600070205080204" pitchFamily="34" charset="-128"/>
              </a:rPr>
              <a:t>&amp;</a:t>
            </a:r>
            <a:r>
              <a:rPr lang="ru-RU" sz="3000">
                <a:solidFill>
                  <a:srgbClr val="333399"/>
                </a:solidFill>
                <a:ea typeface="MS PGothic" panose="020B0600070205080204" pitchFamily="34" charset="-128"/>
              </a:rPr>
              <a:t> </a:t>
            </a:r>
            <a:r>
              <a:rPr lang="en-US" sz="3000">
                <a:solidFill>
                  <a:srgbClr val="333399"/>
                </a:solidFill>
                <a:ea typeface="MS PGothic" panose="020B0600070205080204" pitchFamily="34" charset="-128"/>
              </a:rPr>
              <a:t>@fas_rf (eng)</a:t>
            </a:r>
          </a:p>
        </p:txBody>
      </p:sp>
      <p:pic>
        <p:nvPicPr>
          <p:cNvPr id="34825" name="Picture 1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90775" y="4848225"/>
            <a:ext cx="714375"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6" name="TextBox 11"/>
          <p:cNvSpPr txBox="1">
            <a:spLocks noChangeArrowheads="1"/>
          </p:cNvSpPr>
          <p:nvPr/>
        </p:nvSpPr>
        <p:spPr bwMode="auto">
          <a:xfrm>
            <a:off x="3213100" y="4856163"/>
            <a:ext cx="2524125"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3000">
                <a:solidFill>
                  <a:srgbClr val="333399"/>
                </a:solidFill>
                <a:ea typeface="MS PGothic" panose="020B0600070205080204" pitchFamily="34" charset="-128"/>
              </a:rPr>
              <a:t>fasovka</a:t>
            </a:r>
            <a:endParaRPr lang="ru-RU" sz="3000">
              <a:solidFill>
                <a:srgbClr val="333399"/>
              </a:solidFill>
              <a:ea typeface="MS PGothic" panose="020B0600070205080204" pitchFamily="34" charset="-128"/>
            </a:endParaRPr>
          </a:p>
        </p:txBody>
      </p:sp>
      <p:pic>
        <p:nvPicPr>
          <p:cNvPr id="34827" name="Picture 15" descr="logo_tcFAS_out_tree.png"/>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648200" y="2262188"/>
            <a:ext cx="685800" cy="709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8" name="TextBox 8"/>
          <p:cNvSpPr txBox="1">
            <a:spLocks noChangeArrowheads="1"/>
          </p:cNvSpPr>
          <p:nvPr/>
        </p:nvSpPr>
        <p:spPr bwMode="auto">
          <a:xfrm>
            <a:off x="5459413" y="2341563"/>
            <a:ext cx="360838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3000">
                <a:solidFill>
                  <a:srgbClr val="333399"/>
                </a:solidFill>
                <a:ea typeface="MS PGothic" panose="020B0600070205080204" pitchFamily="34" charset="-128"/>
              </a:rPr>
              <a:t>emc.fas.gov.ru</a:t>
            </a:r>
          </a:p>
        </p:txBody>
      </p:sp>
      <p:cxnSp>
        <p:nvCxnSpPr>
          <p:cNvPr id="19" name="Straight Connector 18"/>
          <p:cNvCxnSpPr/>
          <p:nvPr/>
        </p:nvCxnSpPr>
        <p:spPr>
          <a:xfrm>
            <a:off x="1066800" y="3200400"/>
            <a:ext cx="7239000" cy="158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066800" y="2057400"/>
            <a:ext cx="7239000" cy="1588"/>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34832" name="Text Box 17"/>
          <p:cNvSpPr txBox="1">
            <a:spLocks noChangeArrowheads="1"/>
          </p:cNvSpPr>
          <p:nvPr/>
        </p:nvSpPr>
        <p:spPr bwMode="auto">
          <a:xfrm>
            <a:off x="3286125" y="5715000"/>
            <a:ext cx="4967288" cy="550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cs typeface="Arial" panose="020B0604020202020204" pitchFamily="34" charset="0"/>
              </a:defRPr>
            </a:lvl9pPr>
          </a:lstStyle>
          <a:p>
            <a:pPr eaLnBrk="1" hangingPunct="1"/>
            <a:r>
              <a:rPr lang="en-US" sz="3000">
                <a:solidFill>
                  <a:srgbClr val="333399"/>
                </a:solidFill>
                <a:ea typeface="MS PGothic" panose="020B0600070205080204" pitchFamily="34" charset="-128"/>
              </a:rPr>
              <a:t>international@fas.gov.ru</a:t>
            </a:r>
          </a:p>
        </p:txBody>
      </p:sp>
      <p:pic>
        <p:nvPicPr>
          <p:cNvPr id="34833" name="Picture 1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357438" y="5715000"/>
            <a:ext cx="785812" cy="642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2" name="Номер слайда 1"/>
          <p:cNvSpPr>
            <a:spLocks noGrp="1"/>
          </p:cNvSpPr>
          <p:nvPr>
            <p:ph type="sldNum" sz="quarter" idx="10"/>
          </p:nvPr>
        </p:nvSpPr>
        <p:spPr/>
        <p:txBody>
          <a:bodyPr/>
          <a:lstStyle/>
          <a:p>
            <a:fld id="{9D402C37-3C23-4DCB-8B93-3C4A860914E1}" type="slidenum">
              <a:rPr lang="ru-RU" smtClean="0"/>
              <a:pPr/>
              <a:t>110</a:t>
            </a:fld>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3.1.2. СОВЕТСКИЙ ПЕРИОД</a:t>
            </a:r>
          </a:p>
        </p:txBody>
      </p:sp>
      <p:sp>
        <p:nvSpPr>
          <p:cNvPr id="30724" name="TextBox 3"/>
          <p:cNvSpPr txBox="1">
            <a:spLocks noChangeArrowheads="1"/>
          </p:cNvSpPr>
          <p:nvPr/>
        </p:nvSpPr>
        <p:spPr bwMode="auto">
          <a:xfrm>
            <a:off x="214312" y="980728"/>
            <a:ext cx="8822183"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lang="ru-RU" sz="2400" dirty="0">
                <a:solidFill>
                  <a:srgbClr val="333399"/>
                </a:solidFill>
              </a:rPr>
              <a:t>В СССР основные средства производства находились в государственной собственности. Экономика Советского Союза носила плановый характер. </a:t>
            </a:r>
          </a:p>
          <a:p>
            <a:pPr algn="just" eaLnBrk="1" hangingPunct="1"/>
            <a:r>
              <a:rPr lang="ru-RU" sz="2400" dirty="0">
                <a:solidFill>
                  <a:srgbClr val="333399"/>
                </a:solidFill>
              </a:rPr>
              <a:t>Формирование монопольных структур началось в 1930-е гг. и развивалось все годы советской власти. Начальной точкой отсчета была принудительная централизация всех функций управления экономикой в руках государства. В результате складывалась высокомонополизированная экономика. </a:t>
            </a:r>
          </a:p>
          <a:p>
            <a:pPr algn="just" eaLnBrk="1" hangingPunct="1"/>
            <a:r>
              <a:rPr lang="ru-RU" sz="2400" dirty="0">
                <a:solidFill>
                  <a:srgbClr val="333399"/>
                </a:solidFill>
              </a:rPr>
              <a:t>К началу 1991 г. 1800 наименований различных видов продукции выпускалось только на одном предприятии в стране, более 1100 предприятий являлись абсолютными монополистами в производстве своей продукции. В производстве многих важнейших видов продукции господствовали 2 – 3 промышленных гиганта.</a:t>
            </a:r>
            <a:endParaRPr lang="ru-RU" dirty="0">
              <a:solidFill>
                <a:srgbClr val="333399"/>
              </a:solidFill>
            </a:endParaRPr>
          </a:p>
        </p:txBody>
      </p:sp>
      <p:sp>
        <p:nvSpPr>
          <p:cNvPr id="30725" name="Прямоугольник 6"/>
          <p:cNvSpPr>
            <a:spLocks noChangeArrowheads="1"/>
          </p:cNvSpPr>
          <p:nvPr/>
        </p:nvSpPr>
        <p:spPr bwMode="auto">
          <a:xfrm>
            <a:off x="285750" y="2571750"/>
            <a:ext cx="55340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r>
              <a:rPr lang="ru-RU" sz="1400">
                <a:solidFill>
                  <a:srgbClr val="115606"/>
                </a:solidFill>
              </a:rPr>
              <a:t>. </a:t>
            </a:r>
            <a:endParaRPr lang="ru-RU">
              <a:solidFill>
                <a:srgbClr val="115606"/>
              </a:solidFill>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12</a:t>
            </a:fld>
            <a:endParaRPr lang="ru-RU"/>
          </a:p>
        </p:txBody>
      </p:sp>
    </p:spTree>
    <p:extLst>
      <p:ext uri="{BB962C8B-B14F-4D97-AF65-F5344CB8AC3E}">
        <p14:creationId xmlns:p14="http://schemas.microsoft.com/office/powerpoint/2010/main" xmlns="" val="29485011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Прямоугольник 6"/>
          <p:cNvSpPr>
            <a:spLocks noChangeArrowheads="1"/>
          </p:cNvSpPr>
          <p:nvPr/>
        </p:nvSpPr>
        <p:spPr bwMode="auto">
          <a:xfrm>
            <a:off x="357188" y="980728"/>
            <a:ext cx="8501062" cy="563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085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dirty="0">
                <a:solidFill>
                  <a:srgbClr val="333399"/>
                </a:solidFill>
              </a:rPr>
              <a:t>Начало современного этапа развития законодательства о защите конкуренции было положено </a:t>
            </a:r>
            <a:r>
              <a:rPr lang="ru-RU" dirty="0">
                <a:solidFill>
                  <a:srgbClr val="008080"/>
                </a:solidFill>
              </a:rPr>
              <a:t>постановлением Совета Министров СССР от 16 августа 1990 года № 835 «О мерах по демонополизации народного хозяйства»</a:t>
            </a:r>
            <a:r>
              <a:rPr lang="ru-RU" dirty="0">
                <a:solidFill>
                  <a:srgbClr val="333399"/>
                </a:solidFill>
              </a:rPr>
              <a:t>, где определялись: </a:t>
            </a:r>
          </a:p>
          <a:p>
            <a:pPr algn="just"/>
            <a:r>
              <a:rPr lang="ru-RU" b="0" dirty="0">
                <a:solidFill>
                  <a:srgbClr val="333399"/>
                </a:solidFill>
              </a:rPr>
              <a:t>- основы государственного антимонопольного регулирования; </a:t>
            </a:r>
          </a:p>
          <a:p>
            <a:pPr algn="just"/>
            <a:r>
              <a:rPr lang="ru-RU" b="0" dirty="0">
                <a:solidFill>
                  <a:srgbClr val="333399"/>
                </a:solidFill>
              </a:rPr>
              <a:t>- меры по демонополизации в сфере управления; </a:t>
            </a:r>
          </a:p>
          <a:p>
            <a:pPr algn="just"/>
            <a:r>
              <a:rPr lang="ru-RU" b="0" dirty="0">
                <a:solidFill>
                  <a:srgbClr val="333399"/>
                </a:solidFill>
              </a:rPr>
              <a:t>- меры по демонополизации в сфере планирования; </a:t>
            </a:r>
          </a:p>
          <a:p>
            <a:pPr algn="just"/>
            <a:r>
              <a:rPr lang="ru-RU" b="0" dirty="0">
                <a:solidFill>
                  <a:srgbClr val="333399"/>
                </a:solidFill>
              </a:rPr>
              <a:t>- меры по демонополизации в сферах материально-технического снабжения и торговли; </a:t>
            </a:r>
          </a:p>
          <a:p>
            <a:pPr algn="just"/>
            <a:r>
              <a:rPr lang="ru-RU" b="0" dirty="0">
                <a:solidFill>
                  <a:srgbClr val="333399"/>
                </a:solidFill>
              </a:rPr>
              <a:t>- меры по демонополизации в сферах научно-технического развития и других сферах экономики.</a:t>
            </a:r>
          </a:p>
          <a:p>
            <a:pPr algn="just"/>
            <a:endParaRPr lang="ru-RU" b="0" dirty="0">
              <a:solidFill>
                <a:srgbClr val="333399"/>
              </a:solidFill>
            </a:endParaRPr>
          </a:p>
          <a:p>
            <a:pPr algn="just"/>
            <a:r>
              <a:rPr lang="ru-RU" dirty="0">
                <a:solidFill>
                  <a:srgbClr val="333399"/>
                </a:solidFill>
              </a:rPr>
              <a:t>В 1991 году </a:t>
            </a:r>
            <a:r>
              <a:rPr lang="ru-RU" b="0" dirty="0">
                <a:solidFill>
                  <a:srgbClr val="333399"/>
                </a:solidFill>
              </a:rPr>
              <a:t>вступил в силу первый в истории новой России антимонопольный закон</a:t>
            </a:r>
            <a:r>
              <a:rPr lang="ru-RU" dirty="0">
                <a:solidFill>
                  <a:srgbClr val="333399"/>
                </a:solidFill>
              </a:rPr>
              <a:t> </a:t>
            </a:r>
            <a:r>
              <a:rPr lang="ru-RU" dirty="0">
                <a:solidFill>
                  <a:srgbClr val="008080"/>
                </a:solidFill>
              </a:rPr>
              <a:t>(Закон от 22 марта 1991 года № 948 – 1 «О конкуренции и ограничении монополистической деятельности на товарных рынках»)</a:t>
            </a:r>
            <a:r>
              <a:rPr lang="ru-RU" dirty="0">
                <a:solidFill>
                  <a:srgbClr val="333399"/>
                </a:solidFill>
              </a:rPr>
              <a:t>, </a:t>
            </a:r>
            <a:r>
              <a:rPr lang="ru-RU" b="0" dirty="0">
                <a:solidFill>
                  <a:srgbClr val="333399"/>
                </a:solidFill>
              </a:rPr>
              <a:t>статья 6 которого устанавливала запреты на соглашения (согласованные действия) хозяйствующих субъектов, ограничивающие конкуренцию</a:t>
            </a:r>
            <a:r>
              <a:rPr lang="ru-RU" b="0" dirty="0"/>
              <a:t>.</a:t>
            </a:r>
            <a:endParaRPr lang="ru-RU" sz="2400" b="0" dirty="0">
              <a:solidFill>
                <a:srgbClr val="115606"/>
              </a:solidFill>
            </a:endParaRPr>
          </a:p>
        </p:txBody>
      </p:sp>
      <p:sp>
        <p:nvSpPr>
          <p:cNvPr id="31748"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3.1.3. НОВЕЙШАЯ </a:t>
            </a:r>
            <a:r>
              <a:rPr lang="ru-RU" sz="2600" dirty="0" smtClean="0">
                <a:latin typeface="+mj-lt"/>
                <a:ea typeface="+mj-ea"/>
                <a:cs typeface="+mj-cs"/>
              </a:rPr>
              <a:t>ИСТОРИЯ (1)</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13</a:t>
            </a:fld>
            <a:endParaRPr lang="ru-RU"/>
          </a:p>
        </p:txBody>
      </p:sp>
    </p:spTree>
    <p:extLst>
      <p:ext uri="{BB962C8B-B14F-4D97-AF65-F5344CB8AC3E}">
        <p14:creationId xmlns:p14="http://schemas.microsoft.com/office/powerpoint/2010/main" xmlns="" val="40987395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
          <p:cNvSpPr>
            <a:spLocks noChangeArrowheads="1"/>
          </p:cNvSpPr>
          <p:nvPr/>
        </p:nvSpPr>
        <p:spPr bwMode="auto">
          <a:xfrm>
            <a:off x="142875" y="1856327"/>
            <a:ext cx="5292725" cy="32501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sz="1800" dirty="0">
                <a:solidFill>
                  <a:srgbClr val="333399"/>
                </a:solidFill>
                <a:latin typeface="Arial" panose="020B0604020202020204" pitchFamily="34" charset="0"/>
              </a:rPr>
              <a:t>Статья 8. В Российской Федерации гарантируются единство экономического пространства, свободное перемещение товаров, услуг и финансовых средств, поддержка конкуренции, свобода экономической деятельности.</a:t>
            </a:r>
          </a:p>
          <a:p>
            <a:pPr algn="just" eaLnBrk="1" hangingPunct="1">
              <a:spcBef>
                <a:spcPct val="20000"/>
              </a:spcBef>
            </a:pPr>
            <a:endParaRPr lang="ru-RU" sz="1800" dirty="0">
              <a:solidFill>
                <a:srgbClr val="333399"/>
              </a:solidFill>
              <a:latin typeface="Arial" panose="020B0604020202020204" pitchFamily="34" charset="0"/>
            </a:endParaRPr>
          </a:p>
          <a:p>
            <a:pPr algn="just" eaLnBrk="1" hangingPunct="1">
              <a:spcBef>
                <a:spcPct val="20000"/>
              </a:spcBef>
            </a:pPr>
            <a:r>
              <a:rPr lang="ru-RU" sz="1800" dirty="0">
                <a:solidFill>
                  <a:srgbClr val="333399"/>
                </a:solidFill>
                <a:latin typeface="Arial" panose="020B0604020202020204" pitchFamily="34" charset="0"/>
              </a:rPr>
              <a:t>Статья 34. Не допускается экономическая деятельность, направленная на монополизацию и недобросовестную конкуренцию.</a:t>
            </a:r>
            <a:endParaRPr lang="en-US" sz="1800" dirty="0">
              <a:solidFill>
                <a:srgbClr val="333399"/>
              </a:solidFill>
              <a:latin typeface="Arial" panose="020B0604020202020204" pitchFamily="34" charset="0"/>
            </a:endParaRPr>
          </a:p>
        </p:txBody>
      </p:sp>
      <p:sp>
        <p:nvSpPr>
          <p:cNvPr id="32772" name="Rectangle 2"/>
          <p:cNvSpPr>
            <a:spLocks noChangeArrowheads="1"/>
          </p:cNvSpPr>
          <p:nvPr/>
        </p:nvSpPr>
        <p:spPr bwMode="auto">
          <a:xfrm>
            <a:off x="357188" y="79375"/>
            <a:ext cx="8607425"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4200" b="0">
                <a:solidFill>
                  <a:schemeClr val="accent2"/>
                </a:solidFill>
                <a:latin typeface="Arial" panose="020B0604020202020204" pitchFamily="34" charset="0"/>
              </a:rPr>
              <a:t> </a:t>
            </a:r>
            <a:endParaRPr lang="ru-RU" sz="2800">
              <a:solidFill>
                <a:srgbClr val="FFD147"/>
              </a:solidFill>
              <a:latin typeface="Arial" panose="020B0604020202020204" pitchFamily="34" charset="0"/>
            </a:endParaRPr>
          </a:p>
        </p:txBody>
      </p:sp>
      <p:pic>
        <p:nvPicPr>
          <p:cNvPr id="32773" name="Picture 2" descr="C:\Documents and Settings\Администратор\Рабочий стол\pictuлл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81638" y="1844675"/>
            <a:ext cx="3338512" cy="3671888"/>
          </a:xfrm>
          <a:prstGeom prst="rect">
            <a:avLst/>
          </a:prstGeom>
          <a:noFill/>
          <a:ln w="9525">
            <a:solidFill>
              <a:srgbClr val="006666"/>
            </a:solidFill>
            <a:miter lim="800000"/>
            <a:headEnd/>
            <a:tailEnd/>
          </a:ln>
          <a:extLst>
            <a:ext uri="{909E8E84-426E-40DD-AFC4-6F175D3DCCD1}">
              <a14:hiddenFill xmlns:a14="http://schemas.microsoft.com/office/drawing/2010/main" xmlns="">
                <a:solidFill>
                  <a:srgbClr val="FFFFFF"/>
                </a:solidFill>
              </a14:hiddenFill>
            </a:ext>
          </a:extLst>
        </p:spPr>
      </p:pic>
      <p:sp>
        <p:nvSpPr>
          <p:cNvPr id="32774" name="Прямоугольник 5"/>
          <p:cNvSpPr>
            <a:spLocks noChangeArrowheads="1"/>
          </p:cNvSpPr>
          <p:nvPr/>
        </p:nvSpPr>
        <p:spPr bwMode="auto">
          <a:xfrm>
            <a:off x="1187450" y="1125538"/>
            <a:ext cx="684053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r>
              <a:rPr lang="ru-RU" sz="2400" dirty="0">
                <a:solidFill>
                  <a:srgbClr val="008080"/>
                </a:solidFill>
                <a:latin typeface="Arial" panose="020B0604020202020204" pitchFamily="34" charset="0"/>
              </a:rPr>
              <a:t>КОНСТИТУЦИЯ РОССИЙСКОЙ ФЕДЕРАЦИИ </a:t>
            </a:r>
            <a:endParaRPr lang="ru-RU" sz="2400" dirty="0">
              <a:solidFill>
                <a:srgbClr val="008080"/>
              </a:solidFill>
            </a:endParaRPr>
          </a:p>
        </p:txBody>
      </p:sp>
      <p:sp>
        <p:nvSpPr>
          <p:cNvPr id="9"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(2)</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14</a:t>
            </a:fld>
            <a:endParaRPr lang="ru-RU"/>
          </a:p>
        </p:txBody>
      </p:sp>
    </p:spTree>
    <p:extLst>
      <p:ext uri="{BB962C8B-B14F-4D97-AF65-F5344CB8AC3E}">
        <p14:creationId xmlns:p14="http://schemas.microsoft.com/office/powerpoint/2010/main" xmlns="" val="14665309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bwMode="auto">
          <a:xfrm>
            <a:off x="0" y="6467475"/>
            <a:ext cx="939800" cy="390525"/>
          </a:xfrm>
          <a:prstGeom prst="rect">
            <a:avLst/>
          </a:prstGeom>
          <a:noFill/>
          <a:ln>
            <a:miter lim="800000"/>
            <a:headEnd/>
            <a:tailEnd/>
          </a:ln>
        </p:spPr>
        <p:txBody>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fld id="{78388AE5-210F-4FB2-8518-DAB3E0679A4A}" type="slidenum">
              <a:rPr lang="en-US" sz="1200" b="0">
                <a:solidFill>
                  <a:schemeClr val="accent2"/>
                </a:solidFill>
                <a:latin typeface="Arial Narrow" panose="020B0606020202030204" pitchFamily="34" charset="0"/>
              </a:rPr>
              <a:pPr algn="r"/>
              <a:t>15</a:t>
            </a:fld>
            <a:endParaRPr lang="en-US" sz="1200" b="0">
              <a:solidFill>
                <a:schemeClr val="accent2"/>
              </a:solidFill>
              <a:latin typeface="Arial Narrow" panose="020B0606020202030204" pitchFamily="34" charset="0"/>
            </a:endParaRPr>
          </a:p>
        </p:txBody>
      </p:sp>
      <p:sp>
        <p:nvSpPr>
          <p:cNvPr id="33795" name="TextBox 2"/>
          <p:cNvSpPr txBox="1">
            <a:spLocks noChangeArrowheads="1"/>
          </p:cNvSpPr>
          <p:nvPr/>
        </p:nvSpPr>
        <p:spPr bwMode="auto">
          <a:xfrm>
            <a:off x="250825" y="1052513"/>
            <a:ext cx="8715375" cy="563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dirty="0">
                <a:solidFill>
                  <a:srgbClr val="333399"/>
                </a:solidFill>
              </a:rPr>
              <a:t>В 1994 году</a:t>
            </a:r>
            <a:r>
              <a:rPr lang="ru-RU" b="0" dirty="0">
                <a:solidFill>
                  <a:srgbClr val="333399"/>
                </a:solidFill>
              </a:rPr>
              <a:t>, в принятой Государственной Думой Российской Федерации </a:t>
            </a:r>
            <a:r>
              <a:rPr lang="ru-RU" dirty="0">
                <a:solidFill>
                  <a:srgbClr val="008080"/>
                </a:solidFill>
              </a:rPr>
              <a:t>первой части Гражданского кодекса Российской Федерации в части 1 статьи 10 («Пределы осуществления гражданских прав»)</a:t>
            </a:r>
            <a:r>
              <a:rPr lang="ru-RU" b="0" dirty="0">
                <a:solidFill>
                  <a:srgbClr val="333399"/>
                </a:solidFill>
              </a:rPr>
              <a:t> появилась норма о недопущении использования гражданских прав в целях ограничения конкуренции, а также злоупотребления доминирующим положением на рынке. </a:t>
            </a:r>
          </a:p>
          <a:p>
            <a:pPr algn="just"/>
            <a:r>
              <a:rPr lang="ru-RU" dirty="0">
                <a:solidFill>
                  <a:srgbClr val="333399"/>
                </a:solidFill>
              </a:rPr>
              <a:t>В 1995 году</a:t>
            </a:r>
            <a:r>
              <a:rPr lang="ru-RU" b="0" dirty="0">
                <a:solidFill>
                  <a:srgbClr val="333399"/>
                </a:solidFill>
              </a:rPr>
              <a:t> российское законодательство, регулирующее вопросы развития рыночной экономики, получило дальнейшее развитие в виде </a:t>
            </a:r>
            <a:r>
              <a:rPr lang="ru-RU" dirty="0">
                <a:solidFill>
                  <a:srgbClr val="008080"/>
                </a:solidFill>
              </a:rPr>
              <a:t>Федерального закона от 18 июля 1995 года № 108-ФЗ «О рекламе»</a:t>
            </a:r>
            <a:r>
              <a:rPr lang="ru-RU" b="0" dirty="0">
                <a:solidFill>
                  <a:srgbClr val="333399"/>
                </a:solidFill>
              </a:rPr>
              <a:t> и </a:t>
            </a:r>
            <a:r>
              <a:rPr lang="ru-RU" dirty="0">
                <a:solidFill>
                  <a:srgbClr val="008080"/>
                </a:solidFill>
              </a:rPr>
              <a:t>Федерального закона от 17 августа 1995 года № 147-ФЗ «О естественных монополиях»</a:t>
            </a:r>
            <a:r>
              <a:rPr lang="ru-RU" dirty="0">
                <a:solidFill>
                  <a:srgbClr val="333399"/>
                </a:solidFill>
              </a:rPr>
              <a:t>.</a:t>
            </a:r>
          </a:p>
          <a:p>
            <a:pPr algn="just"/>
            <a:r>
              <a:rPr lang="ru-RU" dirty="0">
                <a:solidFill>
                  <a:srgbClr val="333399"/>
                </a:solidFill>
              </a:rPr>
              <a:t>В 1996 году был принят </a:t>
            </a:r>
            <a:r>
              <a:rPr lang="ru-RU" dirty="0">
                <a:solidFill>
                  <a:srgbClr val="008080"/>
                </a:solidFill>
              </a:rPr>
              <a:t>Уголовный кодекс Российской Федерации</a:t>
            </a:r>
            <a:r>
              <a:rPr lang="ru-RU" b="0" dirty="0">
                <a:solidFill>
                  <a:srgbClr val="333399"/>
                </a:solidFill>
              </a:rPr>
              <a:t>, в котором впервые была введена уголовная ответственность за монополистические действия, совершенные путем установления монопольно высоких или монопольно низких цен, а равно ограничение конкуренции путем раздела рынка, ограничения доступа на рынок, устранения с него других субъектов экономической деятельности, установления или поддержания единых цен (статья 178). </a:t>
            </a:r>
          </a:p>
        </p:txBody>
      </p:sp>
      <p:sp>
        <p:nvSpPr>
          <p:cNvPr id="5"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(3)</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15</a:t>
            </a:fld>
            <a:endParaRPr lang="ru-RU"/>
          </a:p>
        </p:txBody>
      </p:sp>
    </p:spTree>
    <p:extLst>
      <p:ext uri="{BB962C8B-B14F-4D97-AF65-F5344CB8AC3E}">
        <p14:creationId xmlns:p14="http://schemas.microsoft.com/office/powerpoint/2010/main" xmlns="" val="32427138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Прямоугольник 21"/>
          <p:cNvSpPr>
            <a:spLocks noChangeArrowheads="1"/>
          </p:cNvSpPr>
          <p:nvPr/>
        </p:nvSpPr>
        <p:spPr bwMode="auto">
          <a:xfrm>
            <a:off x="357188" y="1620838"/>
            <a:ext cx="8501062" cy="440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dirty="0">
                <a:solidFill>
                  <a:srgbClr val="333399"/>
                </a:solidFill>
              </a:rPr>
              <a:t>В 1999 году</a:t>
            </a:r>
            <a:r>
              <a:rPr lang="ru-RU" b="0" dirty="0">
                <a:solidFill>
                  <a:srgbClr val="333399"/>
                </a:solidFill>
              </a:rPr>
              <a:t> российское антимонопольное законодательство пополнилось </a:t>
            </a:r>
            <a:r>
              <a:rPr lang="ru-RU" dirty="0">
                <a:solidFill>
                  <a:srgbClr val="008080"/>
                </a:solidFill>
              </a:rPr>
              <a:t>Федеральным законом от 23 июня 1999 года №117-ФЗ «О защите конкуренции на рынке финансовых услуг»</a:t>
            </a:r>
            <a:r>
              <a:rPr lang="ru-RU" dirty="0">
                <a:solidFill>
                  <a:srgbClr val="333399"/>
                </a:solidFill>
              </a:rPr>
              <a:t>.</a:t>
            </a:r>
          </a:p>
          <a:p>
            <a:pPr algn="just"/>
            <a:endParaRPr lang="ru-RU" dirty="0">
              <a:solidFill>
                <a:srgbClr val="333399"/>
              </a:solidFill>
            </a:endParaRPr>
          </a:p>
          <a:p>
            <a:pPr algn="just"/>
            <a:endParaRPr lang="ru-RU" dirty="0">
              <a:solidFill>
                <a:srgbClr val="333399"/>
              </a:solidFill>
            </a:endParaRPr>
          </a:p>
          <a:p>
            <a:pPr algn="just"/>
            <a:r>
              <a:rPr lang="ru-RU" dirty="0">
                <a:solidFill>
                  <a:srgbClr val="333399"/>
                </a:solidFill>
              </a:rPr>
              <a:t>30 декабря 2001 года </a:t>
            </a:r>
            <a:r>
              <a:rPr lang="ru-RU" b="0" dirty="0">
                <a:solidFill>
                  <a:srgbClr val="333399"/>
                </a:solidFill>
              </a:rPr>
              <a:t>был принят</a:t>
            </a:r>
            <a:r>
              <a:rPr lang="ru-RU" dirty="0">
                <a:solidFill>
                  <a:srgbClr val="333399"/>
                </a:solidFill>
              </a:rPr>
              <a:t> </a:t>
            </a:r>
            <a:r>
              <a:rPr lang="ru-RU" dirty="0">
                <a:solidFill>
                  <a:srgbClr val="008080"/>
                </a:solidFill>
              </a:rPr>
              <a:t>Кодекс Российской Федерации об административных правонарушениях</a:t>
            </a:r>
            <a:r>
              <a:rPr lang="ru-RU" dirty="0">
                <a:solidFill>
                  <a:srgbClr val="333399"/>
                </a:solidFill>
              </a:rPr>
              <a:t>, </a:t>
            </a:r>
            <a:r>
              <a:rPr lang="ru-RU" b="0" dirty="0">
                <a:solidFill>
                  <a:srgbClr val="333399"/>
                </a:solidFill>
              </a:rPr>
              <a:t>в котором впервые была введена административная ответственность должностных и юридических лиц за невыполнение в установленный срок законного предписания федерального антимонопольного органа, его территориального органа (статья 19.5 КоАП РФ), а также за непредставление в федеральный антимонопольный орган, его территориальные органы ходатайств, заявлений, сведений (информации), предусмотренных антимонопольным законодательством, либо представление заведомо недостоверных сведений (ст. 19.8 КоАП РФ).</a:t>
            </a:r>
            <a:endParaRPr lang="ru-RU" dirty="0">
              <a:solidFill>
                <a:srgbClr val="333399"/>
              </a:solidFill>
            </a:endParaRPr>
          </a:p>
        </p:txBody>
      </p:sp>
      <p:sp>
        <p:nvSpPr>
          <p:cNvPr id="5"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(4)</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16</a:t>
            </a:fld>
            <a:endParaRPr lang="ru-RU"/>
          </a:p>
        </p:txBody>
      </p:sp>
    </p:spTree>
    <p:extLst>
      <p:ext uri="{BB962C8B-B14F-4D97-AF65-F5344CB8AC3E}">
        <p14:creationId xmlns:p14="http://schemas.microsoft.com/office/powerpoint/2010/main" xmlns="" val="40163666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Box 2"/>
          <p:cNvSpPr txBox="1">
            <a:spLocks noChangeArrowheads="1"/>
          </p:cNvSpPr>
          <p:nvPr/>
        </p:nvSpPr>
        <p:spPr bwMode="auto">
          <a:xfrm>
            <a:off x="285750" y="1196975"/>
            <a:ext cx="8678863" cy="520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sz="2400" dirty="0">
                <a:solidFill>
                  <a:srgbClr val="333399"/>
                </a:solidFill>
              </a:rPr>
              <a:t>2006 год – </a:t>
            </a:r>
            <a:r>
              <a:rPr lang="ru-RU" sz="2400" b="0" dirty="0">
                <a:solidFill>
                  <a:srgbClr val="333399"/>
                </a:solidFill>
              </a:rPr>
              <a:t>новый этап в развитии российского антимонопольного законодательства – принят</a:t>
            </a:r>
            <a:r>
              <a:rPr lang="ru-RU" sz="2400" dirty="0">
                <a:solidFill>
                  <a:srgbClr val="333399"/>
                </a:solidFill>
              </a:rPr>
              <a:t> </a:t>
            </a:r>
            <a:r>
              <a:rPr lang="ru-RU" sz="2400" dirty="0">
                <a:solidFill>
                  <a:srgbClr val="008080"/>
                </a:solidFill>
              </a:rPr>
              <a:t>Федеральный закон от 26 июля 2006 года № 135-ФЗ «О защите конкуренции»</a:t>
            </a:r>
            <a:r>
              <a:rPr lang="ru-RU" sz="2400" dirty="0">
                <a:solidFill>
                  <a:srgbClr val="333399"/>
                </a:solidFill>
              </a:rPr>
              <a:t>. </a:t>
            </a:r>
            <a:endParaRPr lang="ru-RU" sz="2400" b="0" dirty="0">
              <a:solidFill>
                <a:srgbClr val="333399"/>
              </a:solidFill>
            </a:endParaRPr>
          </a:p>
          <a:p>
            <a:pPr algn="just"/>
            <a:endParaRPr lang="ru-RU" b="0" dirty="0">
              <a:solidFill>
                <a:srgbClr val="333399"/>
              </a:solidFill>
            </a:endParaRPr>
          </a:p>
          <a:p>
            <a:pPr algn="just"/>
            <a:r>
              <a:rPr lang="ru-RU" sz="1800" b="0" dirty="0">
                <a:solidFill>
                  <a:srgbClr val="333399"/>
                </a:solidFill>
              </a:rPr>
              <a:t>Структура закона:</a:t>
            </a:r>
          </a:p>
          <a:p>
            <a:pPr algn="just"/>
            <a:r>
              <a:rPr lang="ru-RU" sz="1800" b="0" dirty="0">
                <a:solidFill>
                  <a:srgbClr val="333399"/>
                </a:solidFill>
              </a:rPr>
              <a:t>Глава 1. Общие положения.</a:t>
            </a:r>
          </a:p>
          <a:p>
            <a:pPr algn="just"/>
            <a:r>
              <a:rPr lang="ru-RU" sz="1800" b="0" dirty="0">
                <a:solidFill>
                  <a:srgbClr val="333399"/>
                </a:solidFill>
              </a:rPr>
              <a:t>Глава 2. Монополистическая деятельность. Недобросовестная конкуренция.</a:t>
            </a:r>
          </a:p>
          <a:p>
            <a:pPr algn="just"/>
            <a:r>
              <a:rPr lang="ru-RU" sz="1800" b="0" dirty="0">
                <a:solidFill>
                  <a:srgbClr val="333399"/>
                </a:solidFill>
              </a:rPr>
              <a:t>Глава 3. Запрет на ограничивающие конкуренцию акты, действия, соглашения органов власти.</a:t>
            </a:r>
          </a:p>
          <a:p>
            <a:pPr algn="just"/>
            <a:r>
              <a:rPr lang="ru-RU" sz="1800" b="0" dirty="0">
                <a:solidFill>
                  <a:srgbClr val="333399"/>
                </a:solidFill>
              </a:rPr>
              <a:t>Глава 4. Антимонопольное требование к торгам.</a:t>
            </a:r>
          </a:p>
          <a:p>
            <a:pPr algn="just"/>
            <a:r>
              <a:rPr lang="ru-RU" sz="1800" b="0" dirty="0">
                <a:solidFill>
                  <a:srgbClr val="333399"/>
                </a:solidFill>
              </a:rPr>
              <a:t>Глава 5. Предоставление государственных преференций.</a:t>
            </a:r>
          </a:p>
          <a:p>
            <a:pPr algn="just"/>
            <a:r>
              <a:rPr lang="ru-RU" sz="1800" b="0" dirty="0">
                <a:solidFill>
                  <a:srgbClr val="333399"/>
                </a:solidFill>
              </a:rPr>
              <a:t>Глава 6. Функции и полномочия антимонопольного органа.</a:t>
            </a:r>
          </a:p>
          <a:p>
            <a:pPr algn="just"/>
            <a:r>
              <a:rPr lang="ru-RU" sz="1800" b="0" dirty="0">
                <a:solidFill>
                  <a:srgbClr val="333399"/>
                </a:solidFill>
              </a:rPr>
              <a:t>Глава 7. Государственный контроль за экономической концентрацией.</a:t>
            </a:r>
          </a:p>
          <a:p>
            <a:pPr algn="just"/>
            <a:r>
              <a:rPr lang="ru-RU" sz="1800" b="0" dirty="0">
                <a:solidFill>
                  <a:srgbClr val="333399"/>
                </a:solidFill>
              </a:rPr>
              <a:t>Глава 8. Ответственность за нарушение антимонопольного законодательства.</a:t>
            </a:r>
          </a:p>
          <a:p>
            <a:pPr algn="just"/>
            <a:r>
              <a:rPr lang="ru-RU" sz="1800" b="0" dirty="0">
                <a:solidFill>
                  <a:srgbClr val="333399"/>
                </a:solidFill>
              </a:rPr>
              <a:t>Глава 9. Рассмотрение дел о нарушении антимонопольного законодательства. </a:t>
            </a:r>
          </a:p>
          <a:p>
            <a:pPr algn="just"/>
            <a:r>
              <a:rPr lang="ru-RU" sz="1800" b="0" dirty="0">
                <a:solidFill>
                  <a:srgbClr val="333399"/>
                </a:solidFill>
              </a:rPr>
              <a:t>Глава 10. Заключительные положения.</a:t>
            </a:r>
          </a:p>
        </p:txBody>
      </p:sp>
      <p:sp>
        <p:nvSpPr>
          <p:cNvPr id="35844" name="Rectangle 1"/>
          <p:cNvSpPr>
            <a:spLocks noChangeArrowheads="1"/>
          </p:cNvSpPr>
          <p:nvPr/>
        </p:nvSpPr>
        <p:spPr bwMode="auto">
          <a:xfrm>
            <a:off x="357188" y="2928938"/>
            <a:ext cx="85725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l"/>
            <a:r>
              <a:rPr lang="ru-RU"/>
              <a:t/>
            </a:r>
            <a:br>
              <a:rPr lang="ru-RU"/>
            </a:br>
            <a:endParaRPr lang="ru-RU"/>
          </a:p>
        </p:txBody>
      </p:sp>
      <p:sp>
        <p:nvSpPr>
          <p:cNvPr id="6"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(5)</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17</a:t>
            </a:fld>
            <a:endParaRPr lang="ru-RU"/>
          </a:p>
        </p:txBody>
      </p:sp>
    </p:spTree>
    <p:extLst>
      <p:ext uri="{BB962C8B-B14F-4D97-AF65-F5344CB8AC3E}">
        <p14:creationId xmlns:p14="http://schemas.microsoft.com/office/powerpoint/2010/main" xmlns="" val="7456357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Box 2"/>
          <p:cNvSpPr txBox="1">
            <a:spLocks noChangeArrowheads="1"/>
          </p:cNvSpPr>
          <p:nvPr/>
        </p:nvSpPr>
        <p:spPr bwMode="auto">
          <a:xfrm>
            <a:off x="285750" y="1125538"/>
            <a:ext cx="8572500" cy="4954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sz="2400" dirty="0">
                <a:solidFill>
                  <a:srgbClr val="333399"/>
                </a:solidFill>
              </a:rPr>
              <a:t>2007 год – </a:t>
            </a:r>
            <a:r>
              <a:rPr lang="ru-RU" sz="2400" b="0" dirty="0">
                <a:solidFill>
                  <a:srgbClr val="333399"/>
                </a:solidFill>
              </a:rPr>
              <a:t>важнейший этап в совершенствовании системы мер ответственности за нарушение антимонопольного законодательства – </a:t>
            </a:r>
            <a:r>
              <a:rPr lang="ru-RU" sz="2400" dirty="0">
                <a:solidFill>
                  <a:srgbClr val="333399"/>
                </a:solidFill>
              </a:rPr>
              <a:t>КоАП РФ был дополнен тремя новыми статьями </a:t>
            </a:r>
            <a:r>
              <a:rPr lang="ru-RU" sz="2400" b="0" dirty="0">
                <a:solidFill>
                  <a:srgbClr val="333399"/>
                </a:solidFill>
              </a:rPr>
              <a:t>(Федеральный закон от 9 апреля 2007 года № 45-ФЗ):</a:t>
            </a:r>
          </a:p>
          <a:p>
            <a:pPr indent="446088" algn="just"/>
            <a:r>
              <a:rPr lang="ru-RU" b="0" dirty="0" smtClean="0">
                <a:solidFill>
                  <a:srgbClr val="333399"/>
                </a:solidFill>
              </a:rPr>
              <a:t>14.31 </a:t>
            </a:r>
            <a:r>
              <a:rPr lang="ru-RU" b="0" dirty="0">
                <a:solidFill>
                  <a:srgbClr val="333399"/>
                </a:solidFill>
              </a:rPr>
              <a:t>– «Злоупотребление доминирующим положением на товарном рынке»; </a:t>
            </a:r>
          </a:p>
          <a:p>
            <a:pPr indent="446088" algn="just"/>
            <a:r>
              <a:rPr lang="ru-RU" b="0" dirty="0" smtClean="0">
                <a:solidFill>
                  <a:srgbClr val="333399"/>
                </a:solidFill>
              </a:rPr>
              <a:t>14.32 </a:t>
            </a:r>
            <a:r>
              <a:rPr lang="ru-RU" b="0" dirty="0">
                <a:solidFill>
                  <a:srgbClr val="333399"/>
                </a:solidFill>
              </a:rPr>
              <a:t>– «Заключение ограничивающего конкуренцию соглашения или осуществление ограничивающих конкуренцию согласованных действий»; </a:t>
            </a:r>
          </a:p>
          <a:p>
            <a:pPr indent="446088" algn="just"/>
            <a:r>
              <a:rPr lang="ru-RU" b="0" dirty="0">
                <a:solidFill>
                  <a:srgbClr val="333399"/>
                </a:solidFill>
              </a:rPr>
              <a:t>14.33 –  «Недобросовестная конкуренция».</a:t>
            </a:r>
            <a:r>
              <a:rPr lang="ru-RU" dirty="0">
                <a:solidFill>
                  <a:srgbClr val="333399"/>
                </a:solidFill>
              </a:rPr>
              <a:t> </a:t>
            </a:r>
          </a:p>
          <a:p>
            <a:pPr algn="just"/>
            <a:endParaRPr lang="ru-RU" dirty="0">
              <a:solidFill>
                <a:srgbClr val="333399"/>
              </a:solidFill>
            </a:endParaRPr>
          </a:p>
          <a:p>
            <a:pPr algn="just"/>
            <a:r>
              <a:rPr lang="ru-RU" dirty="0">
                <a:solidFill>
                  <a:srgbClr val="333399"/>
                </a:solidFill>
              </a:rPr>
              <a:t>Отличительной особенностью указанных статей КоАП являлось то, что они впервые предусматривали в качестве меры воздействия на юридических лиц, допустивших нарушение антимонопольного законодательства, штрафные санкции, исчисляемые от суммы выручки правонарушителя (так называемые «оборотные штрафы»). </a:t>
            </a:r>
          </a:p>
        </p:txBody>
      </p:sp>
      <p:sp>
        <p:nvSpPr>
          <p:cNvPr id="36868" name="Rectangle 1"/>
          <p:cNvSpPr>
            <a:spLocks noChangeArrowheads="1"/>
          </p:cNvSpPr>
          <p:nvPr/>
        </p:nvSpPr>
        <p:spPr bwMode="auto">
          <a:xfrm>
            <a:off x="357188" y="2928938"/>
            <a:ext cx="85725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l"/>
            <a:r>
              <a:rPr lang="ru-RU" dirty="0"/>
              <a:t/>
            </a:r>
            <a:br>
              <a:rPr lang="ru-RU" dirty="0"/>
            </a:br>
            <a:endParaRPr lang="ru-RU" dirty="0"/>
          </a:p>
        </p:txBody>
      </p:sp>
      <p:sp>
        <p:nvSpPr>
          <p:cNvPr id="6"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(6)</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18</a:t>
            </a:fld>
            <a:endParaRPr lang="ru-RU"/>
          </a:p>
        </p:txBody>
      </p:sp>
    </p:spTree>
    <p:extLst>
      <p:ext uri="{BB962C8B-B14F-4D97-AF65-F5344CB8AC3E}">
        <p14:creationId xmlns:p14="http://schemas.microsoft.com/office/powerpoint/2010/main" xmlns="" val="1179612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Box 2"/>
          <p:cNvSpPr txBox="1">
            <a:spLocks noChangeArrowheads="1"/>
          </p:cNvSpPr>
          <p:nvPr/>
        </p:nvSpPr>
        <p:spPr bwMode="auto">
          <a:xfrm>
            <a:off x="142875" y="1571625"/>
            <a:ext cx="87868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endParaRPr lang="ru-RU"/>
          </a:p>
        </p:txBody>
      </p:sp>
      <p:sp>
        <p:nvSpPr>
          <p:cNvPr id="37892" name="Прямоугольник 10"/>
          <p:cNvSpPr>
            <a:spLocks noChangeArrowheads="1"/>
          </p:cNvSpPr>
          <p:nvPr/>
        </p:nvSpPr>
        <p:spPr bwMode="auto">
          <a:xfrm>
            <a:off x="214313" y="1077044"/>
            <a:ext cx="8501062"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sz="2400" dirty="0">
                <a:solidFill>
                  <a:srgbClr val="333399"/>
                </a:solidFill>
              </a:rPr>
              <a:t>2009 год </a:t>
            </a:r>
            <a:r>
              <a:rPr lang="ru-RU" sz="2400" b="0" dirty="0">
                <a:solidFill>
                  <a:srgbClr val="333399"/>
                </a:solidFill>
              </a:rPr>
              <a:t>ознаменовался принятием</a:t>
            </a:r>
            <a:r>
              <a:rPr lang="ru-RU" sz="2400" dirty="0">
                <a:solidFill>
                  <a:srgbClr val="333399"/>
                </a:solidFill>
              </a:rPr>
              <a:t> </a:t>
            </a:r>
            <a:r>
              <a:rPr lang="ru-RU" sz="2400" dirty="0">
                <a:solidFill>
                  <a:srgbClr val="008080"/>
                </a:solidFill>
              </a:rPr>
              <a:t>«второго антимонопольного пакета»</a:t>
            </a:r>
            <a:r>
              <a:rPr lang="ru-RU" sz="2400" dirty="0">
                <a:solidFill>
                  <a:srgbClr val="333399"/>
                </a:solidFill>
              </a:rPr>
              <a:t>,</a:t>
            </a:r>
            <a:r>
              <a:rPr lang="ru-RU" dirty="0">
                <a:solidFill>
                  <a:srgbClr val="333399"/>
                </a:solidFill>
              </a:rPr>
              <a:t> </a:t>
            </a:r>
            <a:r>
              <a:rPr lang="ru-RU" b="0" dirty="0">
                <a:solidFill>
                  <a:srgbClr val="333399"/>
                </a:solidFill>
              </a:rPr>
              <a:t>которым были внесены изменения  в Закон о защите конкуренции, КоАП РФ и в статью 178 Уголовного кодекса РФ. </a:t>
            </a:r>
          </a:p>
          <a:p>
            <a:pPr algn="just"/>
            <a:r>
              <a:rPr lang="ru-RU" b="0" dirty="0">
                <a:solidFill>
                  <a:srgbClr val="333399"/>
                </a:solidFill>
              </a:rPr>
              <a:t>Основной целью внесенных изменений было решение ряда вопросов, касающихся </a:t>
            </a:r>
            <a:r>
              <a:rPr lang="ru-RU" b="0" dirty="0" err="1">
                <a:solidFill>
                  <a:srgbClr val="333399"/>
                </a:solidFill>
              </a:rPr>
              <a:t>антиконкурентных</a:t>
            </a:r>
            <a:r>
              <a:rPr lang="ru-RU" b="0" dirty="0">
                <a:solidFill>
                  <a:srgbClr val="333399"/>
                </a:solidFill>
              </a:rPr>
              <a:t> соглашений и привлечения к ответственности за данные нарушение антимонопольного законодательства. Например:</a:t>
            </a:r>
          </a:p>
          <a:p>
            <a:pPr algn="just" eaLnBrk="1" hangingPunct="1"/>
            <a:r>
              <a:rPr lang="ru-RU" b="0" dirty="0">
                <a:solidFill>
                  <a:srgbClr val="333399"/>
                </a:solidFill>
              </a:rPr>
              <a:t>1) уточнение положений статьи 11 Закона о защите конкуренции, в том числе, в части применения безусловных запретов (запретов «</a:t>
            </a:r>
            <a:r>
              <a:rPr lang="ru-RU" b="0" dirty="0" err="1">
                <a:solidFill>
                  <a:srgbClr val="333399"/>
                </a:solidFill>
              </a:rPr>
              <a:t>per</a:t>
            </a:r>
            <a:r>
              <a:rPr lang="ru-RU" b="0" dirty="0">
                <a:solidFill>
                  <a:srgbClr val="333399"/>
                </a:solidFill>
              </a:rPr>
              <a:t> </a:t>
            </a:r>
            <a:r>
              <a:rPr lang="ru-RU" b="0" dirty="0" err="1">
                <a:solidFill>
                  <a:srgbClr val="333399"/>
                </a:solidFill>
              </a:rPr>
              <a:t>se</a:t>
            </a:r>
            <a:r>
              <a:rPr lang="ru-RU" b="0" dirty="0">
                <a:solidFill>
                  <a:srgbClr val="333399"/>
                </a:solidFill>
              </a:rPr>
              <a:t>»);</a:t>
            </a:r>
          </a:p>
          <a:p>
            <a:pPr algn="just" eaLnBrk="1" hangingPunct="1"/>
            <a:r>
              <a:rPr lang="ru-RU" b="0" dirty="0">
                <a:solidFill>
                  <a:srgbClr val="333399"/>
                </a:solidFill>
              </a:rPr>
              <a:t>2) определение порядка проведения антимонопольными органами проверок соблюдения антимонопольного законодательства; </a:t>
            </a:r>
          </a:p>
          <a:p>
            <a:pPr algn="just" eaLnBrk="1" hangingPunct="1"/>
            <a:r>
              <a:rPr lang="ru-RU" b="0" dirty="0">
                <a:solidFill>
                  <a:srgbClr val="333399"/>
                </a:solidFill>
              </a:rPr>
              <a:t>3) установление административной ответственности за нарушение антимонопольного законодательства органами  власти;</a:t>
            </a:r>
          </a:p>
          <a:p>
            <a:pPr algn="just" eaLnBrk="1" hangingPunct="1"/>
            <a:r>
              <a:rPr lang="ru-RU" b="0" dirty="0">
                <a:solidFill>
                  <a:srgbClr val="333399"/>
                </a:solidFill>
              </a:rPr>
              <a:t>4) конкретизация вопросов освобождения от административной ответственности за заключение ограничивающих конкуренцию соглашений;</a:t>
            </a:r>
          </a:p>
          <a:p>
            <a:pPr algn="just" eaLnBrk="1" hangingPunct="1"/>
            <a:endParaRPr lang="ru-RU" b="0" dirty="0">
              <a:solidFill>
                <a:srgbClr val="333399"/>
              </a:solidFill>
            </a:endParaRPr>
          </a:p>
        </p:txBody>
      </p:sp>
      <p:sp>
        <p:nvSpPr>
          <p:cNvPr id="6"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(7)</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19</a:t>
            </a:fld>
            <a:endParaRPr lang="ru-RU"/>
          </a:p>
        </p:txBody>
      </p:sp>
    </p:spTree>
    <p:extLst>
      <p:ext uri="{BB962C8B-B14F-4D97-AF65-F5344CB8AC3E}">
        <p14:creationId xmlns:p14="http://schemas.microsoft.com/office/powerpoint/2010/main" xmlns="" val="236032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0"/>
            <a:ext cx="9144000" cy="6858000"/>
          </a:xfrm>
          <a:prstGeom prst="rect">
            <a:avLst/>
          </a:prstGeom>
          <a:gradFill rotWithShape="1">
            <a:gsLst>
              <a:gs pos="0">
                <a:srgbClr val="00005E"/>
              </a:gs>
              <a:gs pos="100000">
                <a:srgbClr val="0000CC"/>
              </a:gs>
            </a:gsLst>
            <a:lin ang="2700000" scaled="1"/>
          </a:gradFill>
          <a:ln w="9525">
            <a:solidFill>
              <a:schemeClr val="tx1"/>
            </a:solidFill>
            <a:miter lim="800000"/>
            <a:headEnd/>
            <a:tailEnd/>
          </a:ln>
        </p:spPr>
        <p:txBody>
          <a:bodyPr wrap="none"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l" eaLnBrk="1" hangingPunct="1">
              <a:spcBef>
                <a:spcPct val="20000"/>
              </a:spcBef>
              <a:buFontTx/>
              <a:buChar char="•"/>
            </a:pPr>
            <a:endParaRPr lang="ru-RU" sz="3000" b="0">
              <a:solidFill>
                <a:schemeClr val="tx1"/>
              </a:solidFill>
              <a:latin typeface="Arial" panose="020B0604020202020204" pitchFamily="34" charset="0"/>
            </a:endParaRPr>
          </a:p>
        </p:txBody>
      </p:sp>
      <p:sp>
        <p:nvSpPr>
          <p:cNvPr id="132104" name="Text Box 9"/>
          <p:cNvSpPr txBox="1">
            <a:spLocks noChangeArrowheads="1"/>
          </p:cNvSpPr>
          <p:nvPr/>
        </p:nvSpPr>
        <p:spPr bwMode="auto">
          <a:xfrm>
            <a:off x="107950" y="320675"/>
            <a:ext cx="8964613" cy="2763838"/>
          </a:xfrm>
          <a:prstGeom prst="rect">
            <a:avLst/>
          </a:prstGeom>
          <a:noFill/>
          <a:ln w="9525">
            <a:noFill/>
            <a:miter lim="800000"/>
            <a:headEnd/>
            <a:tailEnd/>
          </a:ln>
        </p:spPr>
        <p:txBody>
          <a:bodyPr>
            <a:spAutoFit/>
          </a:bodyPr>
          <a:lstStyle/>
          <a:p>
            <a:pPr algn="ctr">
              <a:spcBef>
                <a:spcPct val="20000"/>
              </a:spcBef>
              <a:defRPr/>
            </a:pPr>
            <a:r>
              <a:rPr lang="ru-RU" sz="28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«Задача Федеральной антимонопольной службы – создание нормальных рыночных условий функционирования экономики. Задача не простая, но очень благородная…</a:t>
            </a:r>
          </a:p>
          <a:p>
            <a:pPr algn="ctr">
              <a:spcBef>
                <a:spcPct val="20000"/>
              </a:spcBef>
              <a:defRPr/>
            </a:pPr>
            <a:r>
              <a:rPr lang="ru-RU" sz="2800" b="0" i="1" dirty="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…Необходимо серьезно активизировать борьбу с картелями...»</a:t>
            </a:r>
            <a:r>
              <a:rPr lang="ru-RU" sz="2800" i="1" dirty="0"/>
              <a:t> </a:t>
            </a:r>
          </a:p>
        </p:txBody>
      </p:sp>
      <p:sp>
        <p:nvSpPr>
          <p:cNvPr id="2" name="Text Box 9"/>
          <p:cNvSpPr txBox="1">
            <a:spLocks noChangeArrowheads="1"/>
          </p:cNvSpPr>
          <p:nvPr/>
        </p:nvSpPr>
        <p:spPr bwMode="auto">
          <a:xfrm>
            <a:off x="4643438" y="3521075"/>
            <a:ext cx="4465637" cy="1800225"/>
          </a:xfrm>
          <a:prstGeom prst="rect">
            <a:avLst/>
          </a:prstGeom>
          <a:noFill/>
          <a:ln w="9525">
            <a:noFill/>
            <a:miter lim="800000"/>
            <a:headEnd/>
            <a:tailEnd/>
          </a:ln>
        </p:spPr>
        <p:txBody>
          <a:bodyPr>
            <a:spAutoFit/>
          </a:bodyPr>
          <a:lstStyle/>
          <a:p>
            <a:pPr>
              <a:defRPr/>
            </a:pPr>
            <a:r>
              <a:rPr lang="ru-RU" sz="3600" b="0">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В.В. Путин</a:t>
            </a:r>
          </a:p>
          <a:p>
            <a:pPr>
              <a:defRPr/>
            </a:pPr>
            <a:endParaRPr lang="ru-RU" b="0" i="1">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endParaRPr>
          </a:p>
          <a:p>
            <a:pPr>
              <a:defRPr/>
            </a:pPr>
            <a:r>
              <a:rPr lang="ru-RU" sz="2800" b="0" i="1">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Президент </a:t>
            </a:r>
          </a:p>
          <a:p>
            <a:pPr>
              <a:defRPr/>
            </a:pPr>
            <a:r>
              <a:rPr lang="ru-RU" sz="2800" b="0" i="1">
                <a:solidFill>
                  <a:srgbClr val="FFFFFF"/>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Arial" charset="0"/>
              </a:rPr>
              <a:t>Российской Федерации</a:t>
            </a:r>
          </a:p>
        </p:txBody>
      </p:sp>
      <p:pic>
        <p:nvPicPr>
          <p:cNvPr id="4101" name="Picture 6" descr="5-putin"/>
          <p:cNvPicPr>
            <a:picLocks noChangeAspect="1" noChangeArrowheads="1"/>
          </p:cNvPicPr>
          <p:nvPr/>
        </p:nvPicPr>
        <p:blipFill>
          <a:blip r:embed="rId2" cstate="print">
            <a:extLst>
              <a:ext uri="{28A0092B-C50C-407E-A947-70E740481C1C}">
                <a14:useLocalDpi xmlns:a14="http://schemas.microsoft.com/office/drawing/2010/main" xmlns="" val="0"/>
              </a:ext>
            </a:extLst>
          </a:blip>
          <a:srcRect l="6683" t="41885" r="53142" b="5769"/>
          <a:stretch>
            <a:fillRect/>
          </a:stretch>
        </p:blipFill>
        <p:spPr bwMode="auto">
          <a:xfrm>
            <a:off x="250825" y="3232150"/>
            <a:ext cx="3673475" cy="338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Номер слайда 2"/>
          <p:cNvSpPr>
            <a:spLocks noGrp="1"/>
          </p:cNvSpPr>
          <p:nvPr>
            <p:ph type="sldNum" sz="quarter" idx="10"/>
          </p:nvPr>
        </p:nvSpPr>
        <p:spPr/>
        <p:txBody>
          <a:bodyPr/>
          <a:lstStyle/>
          <a:p>
            <a:fld id="{68EF25E2-B48B-4E9B-A13A-0514BC162B9B}" type="slidenum">
              <a:rPr lang="ru-RU" smtClean="0"/>
              <a:pPr/>
              <a:t>2</a:t>
            </a:fld>
            <a:endParaRPr lang="ru-RU"/>
          </a:p>
        </p:txBody>
      </p:sp>
    </p:spTree>
    <p:extLst>
      <p:ext uri="{BB962C8B-B14F-4D97-AF65-F5344CB8AC3E}">
        <p14:creationId xmlns:p14="http://schemas.microsoft.com/office/powerpoint/2010/main" xmlns="" val="5820610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2"/>
          <p:cNvSpPr txBox="1">
            <a:spLocks noChangeArrowheads="1"/>
          </p:cNvSpPr>
          <p:nvPr/>
        </p:nvSpPr>
        <p:spPr bwMode="auto">
          <a:xfrm>
            <a:off x="142875" y="1571625"/>
            <a:ext cx="87868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endParaRPr lang="ru-RU"/>
          </a:p>
        </p:txBody>
      </p:sp>
      <p:sp>
        <p:nvSpPr>
          <p:cNvPr id="38916" name="Прямоугольник 10"/>
          <p:cNvSpPr>
            <a:spLocks noChangeArrowheads="1"/>
          </p:cNvSpPr>
          <p:nvPr/>
        </p:nvSpPr>
        <p:spPr bwMode="auto">
          <a:xfrm>
            <a:off x="214313" y="1268413"/>
            <a:ext cx="8501062" cy="5078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sz="2400" dirty="0">
                <a:solidFill>
                  <a:srgbClr val="333399"/>
                </a:solidFill>
              </a:rPr>
              <a:t>2011 год </a:t>
            </a:r>
            <a:r>
              <a:rPr lang="ru-RU" sz="2400" b="0" dirty="0">
                <a:solidFill>
                  <a:srgbClr val="333399"/>
                </a:solidFill>
              </a:rPr>
              <a:t>– принят</a:t>
            </a:r>
            <a:r>
              <a:rPr lang="ru-RU" sz="2400" dirty="0">
                <a:solidFill>
                  <a:srgbClr val="333399"/>
                </a:solidFill>
              </a:rPr>
              <a:t> </a:t>
            </a:r>
            <a:r>
              <a:rPr lang="ru-RU" sz="2400" dirty="0">
                <a:solidFill>
                  <a:srgbClr val="008080"/>
                </a:solidFill>
              </a:rPr>
              <a:t>«третий антимонопольный пакет»</a:t>
            </a:r>
            <a:r>
              <a:rPr lang="ru-RU" sz="2400" b="0" dirty="0">
                <a:solidFill>
                  <a:srgbClr val="333399"/>
                </a:solidFill>
              </a:rPr>
              <a:t> (поправки  в Закон о защите конкуренции, КоАП РФ, Уголовный кодекс РФ).</a:t>
            </a:r>
            <a:r>
              <a:rPr lang="ru-RU" sz="2400" dirty="0">
                <a:solidFill>
                  <a:srgbClr val="333399"/>
                </a:solidFill>
              </a:rPr>
              <a:t> </a:t>
            </a:r>
          </a:p>
          <a:p>
            <a:pPr algn="just"/>
            <a:r>
              <a:rPr lang="ru-RU" sz="2400" dirty="0">
                <a:solidFill>
                  <a:srgbClr val="333399"/>
                </a:solidFill>
              </a:rPr>
              <a:t>Главная тема «третьего антимонопольного пакета» - </a:t>
            </a:r>
            <a:r>
              <a:rPr lang="ru-RU" sz="2400" dirty="0" err="1">
                <a:solidFill>
                  <a:srgbClr val="333399"/>
                </a:solidFill>
              </a:rPr>
              <a:t>антиконкурентные</a:t>
            </a:r>
            <a:r>
              <a:rPr lang="ru-RU" sz="2400" dirty="0">
                <a:solidFill>
                  <a:srgbClr val="333399"/>
                </a:solidFill>
              </a:rPr>
              <a:t> соглашения, картели.</a:t>
            </a:r>
            <a:r>
              <a:rPr lang="ru-RU" sz="2400" b="0" dirty="0">
                <a:solidFill>
                  <a:srgbClr val="333399"/>
                </a:solidFill>
              </a:rPr>
              <a:t> </a:t>
            </a:r>
            <a:endParaRPr lang="ru-RU" sz="2400" dirty="0">
              <a:solidFill>
                <a:srgbClr val="333399"/>
              </a:solidFill>
            </a:endParaRPr>
          </a:p>
          <a:p>
            <a:pPr algn="just"/>
            <a:endParaRPr lang="ru-RU" sz="2400" b="0" dirty="0">
              <a:solidFill>
                <a:srgbClr val="333399"/>
              </a:solidFill>
            </a:endParaRPr>
          </a:p>
          <a:p>
            <a:pPr algn="just"/>
            <a:r>
              <a:rPr lang="ru-RU" b="0" dirty="0">
                <a:solidFill>
                  <a:srgbClr val="333399"/>
                </a:solidFill>
              </a:rPr>
              <a:t>Условно все новеллы «третьего антимонопольного пакета», посвященные </a:t>
            </a:r>
            <a:r>
              <a:rPr lang="ru-RU" b="0" dirty="0" err="1">
                <a:solidFill>
                  <a:srgbClr val="333399"/>
                </a:solidFill>
              </a:rPr>
              <a:t>антиконкурентным</a:t>
            </a:r>
            <a:r>
              <a:rPr lang="ru-RU" b="0" dirty="0">
                <a:solidFill>
                  <a:srgbClr val="333399"/>
                </a:solidFill>
              </a:rPr>
              <a:t> соглашениям, можно разделить на три группы:</a:t>
            </a:r>
          </a:p>
          <a:p>
            <a:pPr algn="just"/>
            <a:r>
              <a:rPr lang="ru-RU" b="0" dirty="0">
                <a:solidFill>
                  <a:srgbClr val="333399"/>
                </a:solidFill>
              </a:rPr>
              <a:t>изменения, определяющие понятие  «картель» и уточняющие ряд смежных понятий (например, «согласованные действия»);</a:t>
            </a:r>
          </a:p>
          <a:p>
            <a:pPr algn="just"/>
            <a:r>
              <a:rPr lang="ru-RU" b="0" dirty="0">
                <a:solidFill>
                  <a:srgbClr val="333399"/>
                </a:solidFill>
              </a:rPr>
              <a:t>изменения, касающиеся полномочий антимонопольных органов по противодействию </a:t>
            </a:r>
            <a:r>
              <a:rPr lang="ru-RU" b="0" dirty="0" err="1">
                <a:solidFill>
                  <a:srgbClr val="333399"/>
                </a:solidFill>
              </a:rPr>
              <a:t>антиконкурентным</a:t>
            </a:r>
            <a:r>
              <a:rPr lang="ru-RU" b="0" dirty="0">
                <a:solidFill>
                  <a:srgbClr val="333399"/>
                </a:solidFill>
              </a:rPr>
              <a:t> соглашениям;</a:t>
            </a:r>
          </a:p>
          <a:p>
            <a:pPr algn="just"/>
            <a:r>
              <a:rPr lang="ru-RU" b="0" dirty="0">
                <a:solidFill>
                  <a:srgbClr val="333399"/>
                </a:solidFill>
              </a:rPr>
              <a:t>изменения, касающиеся вопросов ответственности за </a:t>
            </a:r>
            <a:r>
              <a:rPr lang="ru-RU" b="0" dirty="0" err="1">
                <a:solidFill>
                  <a:srgbClr val="333399"/>
                </a:solidFill>
              </a:rPr>
              <a:t>антиконкурентные</a:t>
            </a:r>
            <a:r>
              <a:rPr lang="ru-RU" b="0" dirty="0">
                <a:solidFill>
                  <a:srgbClr val="333399"/>
                </a:solidFill>
              </a:rPr>
              <a:t> соглашения. </a:t>
            </a:r>
          </a:p>
        </p:txBody>
      </p:sp>
      <p:sp>
        <p:nvSpPr>
          <p:cNvPr id="6" name="Rectangle 2"/>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НОВЕЙШАЯ ИСТОРИЯ (8)</a:t>
            </a:r>
            <a:endParaRPr lang="ru-RU" sz="2600" dirty="0">
              <a:latin typeface="+mj-lt"/>
              <a:ea typeface="+mj-ea"/>
              <a:cs typeface="+mj-cs"/>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20</a:t>
            </a:fld>
            <a:endParaRPr lang="ru-RU"/>
          </a:p>
        </p:txBody>
      </p:sp>
    </p:spTree>
    <p:extLst>
      <p:ext uri="{BB962C8B-B14F-4D97-AF65-F5344CB8AC3E}">
        <p14:creationId xmlns:p14="http://schemas.microsoft.com/office/powerpoint/2010/main" xmlns="" val="1166184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Номер слайда 1"/>
          <p:cNvSpPr>
            <a:spLocks noGrp="1"/>
          </p:cNvSpPr>
          <p:nvPr>
            <p:ph type="sldNum" sz="quarter" idx="10"/>
          </p:nvPr>
        </p:nvSpPr>
        <p:spPr>
          <a:noFill/>
        </p:spPr>
        <p:txBody>
          <a:bodyPr/>
          <a:lstStyle/>
          <a:p>
            <a:fld id="{489D29F7-5CB2-4A4E-A47B-B892896C3622}" type="slidenum">
              <a:rPr lang="ru-RU" altLang="ru-RU"/>
              <a:pPr/>
              <a:t>21</a:t>
            </a:fld>
            <a:endParaRPr lang="ru-RU" altLang="ru-RU"/>
          </a:p>
        </p:txBody>
      </p:sp>
      <p:sp>
        <p:nvSpPr>
          <p:cNvPr id="7172" name="Text Box 3"/>
          <p:cNvSpPr txBox="1">
            <a:spLocks noChangeArrowheads="1"/>
          </p:cNvSpPr>
          <p:nvPr/>
        </p:nvSpPr>
        <p:spPr bwMode="auto">
          <a:xfrm>
            <a:off x="191745" y="2708920"/>
            <a:ext cx="5770323" cy="1728192"/>
          </a:xfrm>
          <a:prstGeom prst="rect">
            <a:avLst/>
          </a:prstGeom>
          <a:noFill/>
          <a:ln w="9525">
            <a:noFill/>
            <a:round/>
            <a:headEnd/>
            <a:tailEnd/>
          </a:ln>
        </p:spPr>
        <p:txBody>
          <a:bodyPr lIns="83077" tIns="43200" rIns="83077" bIns="43200" anchor="ctr"/>
          <a:lstStyle/>
          <a:p>
            <a:pPr algn="just" eaLnBrk="1" hangingPunct="1">
              <a:tabLst>
                <a:tab pos="0" algn="l"/>
                <a:tab pos="413249" algn="l"/>
                <a:tab pos="827963" algn="l"/>
                <a:tab pos="1242677" algn="l"/>
                <a:tab pos="1657392" algn="l"/>
                <a:tab pos="2072106" algn="l"/>
                <a:tab pos="2486820" algn="l"/>
                <a:tab pos="2901534" algn="l"/>
                <a:tab pos="3316249" algn="l"/>
                <a:tab pos="3730963" algn="l"/>
                <a:tab pos="4145677" algn="l"/>
                <a:tab pos="4560391" algn="l"/>
                <a:tab pos="4975106" algn="l"/>
                <a:tab pos="5389819" algn="l"/>
                <a:tab pos="5804534" algn="l"/>
                <a:tab pos="6219248" algn="l"/>
                <a:tab pos="6633962" algn="l"/>
                <a:tab pos="7048676" algn="l"/>
                <a:tab pos="7463391" algn="l"/>
                <a:tab pos="7878105" algn="l"/>
                <a:tab pos="8292819" algn="l"/>
              </a:tabLst>
            </a:pPr>
            <a:r>
              <a:rPr lang="ru-RU" sz="1800" dirty="0" smtClean="0">
                <a:solidFill>
                  <a:srgbClr val="333399"/>
                </a:solidFill>
                <a:cs typeface="Times New Roman" pitchFamily="18" charset="0"/>
              </a:rPr>
              <a:t>		</a:t>
            </a:r>
            <a:r>
              <a:rPr lang="ru-RU" sz="2400" dirty="0" smtClean="0">
                <a:solidFill>
                  <a:srgbClr val="333399"/>
                </a:solidFill>
                <a:latin typeface="+mj-lt"/>
                <a:cs typeface="Times New Roman" pitchFamily="18" charset="0"/>
              </a:rPr>
              <a:t>Наднациональный регулирующий орган - </a:t>
            </a:r>
            <a:r>
              <a:rPr lang="ru-RU" sz="2400" dirty="0">
                <a:solidFill>
                  <a:srgbClr val="333399"/>
                </a:solidFill>
                <a:latin typeface="+mj-lt"/>
                <a:cs typeface="Times New Roman" pitchFamily="18" charset="0"/>
              </a:rPr>
              <a:t>Евразийская экономическая комиссия (ЕЭК</a:t>
            </a:r>
            <a:r>
              <a:rPr lang="ru-RU" sz="2400" dirty="0" smtClean="0">
                <a:solidFill>
                  <a:srgbClr val="333399"/>
                </a:solidFill>
                <a:latin typeface="+mj-lt"/>
                <a:cs typeface="Times New Roman" pitchFamily="18" charset="0"/>
              </a:rPr>
              <a:t>).</a:t>
            </a:r>
            <a:endParaRPr lang="ru-RU" altLang="ru-RU" sz="2400" b="1" dirty="0">
              <a:solidFill>
                <a:srgbClr val="008080"/>
              </a:solidFill>
              <a:cs typeface="Times New Roman" pitchFamily="18" charset="0"/>
            </a:endParaRPr>
          </a:p>
        </p:txBody>
      </p:sp>
      <p:sp>
        <p:nvSpPr>
          <p:cNvPr id="2" name="Прямоугольник 1"/>
          <p:cNvSpPr/>
          <p:nvPr/>
        </p:nvSpPr>
        <p:spPr>
          <a:xfrm>
            <a:off x="140686" y="1124744"/>
            <a:ext cx="5988200" cy="1384995"/>
          </a:xfrm>
          <a:prstGeom prst="rect">
            <a:avLst/>
          </a:prstGeom>
        </p:spPr>
        <p:txBody>
          <a:bodyPr wrap="square">
            <a:spAutoFit/>
          </a:bodyPr>
          <a:lstStyle/>
          <a:p>
            <a:pPr algn="ctr" eaLnBrk="1" hangingPunct="1">
              <a:tabLst>
                <a:tab pos="0" algn="l"/>
                <a:tab pos="413249" algn="l"/>
                <a:tab pos="827963" algn="l"/>
                <a:tab pos="1242677" algn="l"/>
                <a:tab pos="1657392" algn="l"/>
                <a:tab pos="2072106" algn="l"/>
                <a:tab pos="2486820" algn="l"/>
                <a:tab pos="2901534" algn="l"/>
                <a:tab pos="3316249" algn="l"/>
                <a:tab pos="3730963" algn="l"/>
                <a:tab pos="4145677" algn="l"/>
                <a:tab pos="4560391" algn="l"/>
                <a:tab pos="4975106" algn="l"/>
                <a:tab pos="5389819" algn="l"/>
                <a:tab pos="5804534" algn="l"/>
                <a:tab pos="6219248" algn="l"/>
                <a:tab pos="6633962" algn="l"/>
                <a:tab pos="7048676" algn="l"/>
                <a:tab pos="7463391" algn="l"/>
                <a:tab pos="7878105" algn="l"/>
                <a:tab pos="8292819" algn="l"/>
              </a:tabLst>
            </a:pPr>
            <a:r>
              <a:rPr lang="ru-RU" altLang="ru-RU" sz="2800" b="1" dirty="0">
                <a:solidFill>
                  <a:srgbClr val="333399"/>
                </a:solidFill>
                <a:latin typeface="+mj-lt"/>
                <a:cs typeface="Times New Roman" pitchFamily="18" charset="0"/>
              </a:rPr>
              <a:t>	</a:t>
            </a:r>
            <a:r>
              <a:rPr lang="ru-RU" altLang="ru-RU" sz="2800" b="1" dirty="0">
                <a:solidFill>
                  <a:srgbClr val="FF0000"/>
                </a:solidFill>
                <a:latin typeface="+mj-lt"/>
                <a:cs typeface="Times New Roman" pitchFamily="18" charset="0"/>
              </a:rPr>
              <a:t>1 января 2015 года начал функционировать Евразийский экономический союз (ЕАЭС).</a:t>
            </a:r>
          </a:p>
        </p:txBody>
      </p:sp>
      <p:sp>
        <p:nvSpPr>
          <p:cNvPr id="9"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3.2.3. </a:t>
            </a:r>
            <a:r>
              <a:rPr lang="ru-RU" sz="2600" dirty="0" smtClean="0">
                <a:latin typeface="+mj-lt"/>
                <a:ea typeface="+mj-ea"/>
                <a:cs typeface="+mj-cs"/>
              </a:rPr>
              <a:t>ЕВРАЗИЙСКИЙ ЭКОНОМИЧЕСКИЙ СОЮЗ</a:t>
            </a:r>
            <a:endParaRPr lang="ru-RU" sz="2600" dirty="0">
              <a:latin typeface="+mj-lt"/>
              <a:ea typeface="+mj-ea"/>
              <a:cs typeface="+mj-cs"/>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280" y="1152587"/>
            <a:ext cx="2703933" cy="13293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58029" y="3077716"/>
            <a:ext cx="2774184" cy="990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Прямоугольник 2"/>
          <p:cNvSpPr/>
          <p:nvPr/>
        </p:nvSpPr>
        <p:spPr>
          <a:xfrm>
            <a:off x="503548" y="4725144"/>
            <a:ext cx="8136904" cy="1384995"/>
          </a:xfrm>
          <a:prstGeom prst="rect">
            <a:avLst/>
          </a:prstGeom>
        </p:spPr>
        <p:txBody>
          <a:bodyPr wrap="square">
            <a:spAutoFit/>
          </a:bodyPr>
          <a:lstStyle/>
          <a:p>
            <a:pPr algn="ctr" eaLnBrk="1" hangingPunct="1">
              <a:tabLst>
                <a:tab pos="0" algn="l"/>
                <a:tab pos="413249" algn="l"/>
                <a:tab pos="827963" algn="l"/>
                <a:tab pos="1242677" algn="l"/>
                <a:tab pos="1657392" algn="l"/>
                <a:tab pos="2072106" algn="l"/>
                <a:tab pos="2486820" algn="l"/>
                <a:tab pos="2901534" algn="l"/>
                <a:tab pos="3316249" algn="l"/>
                <a:tab pos="3730963" algn="l"/>
                <a:tab pos="4145677" algn="l"/>
                <a:tab pos="4560391" algn="l"/>
                <a:tab pos="4975106" algn="l"/>
                <a:tab pos="5389819" algn="l"/>
                <a:tab pos="5804534" algn="l"/>
                <a:tab pos="6219248" algn="l"/>
                <a:tab pos="6633962" algn="l"/>
                <a:tab pos="7048676" algn="l"/>
                <a:tab pos="7463391" algn="l"/>
                <a:tab pos="7878105" algn="l"/>
                <a:tab pos="8292819" algn="l"/>
              </a:tabLst>
            </a:pPr>
            <a:r>
              <a:rPr lang="ru-RU" sz="2800" dirty="0">
                <a:solidFill>
                  <a:srgbClr val="333399"/>
                </a:solidFill>
                <a:cs typeface="Times New Roman" pitchFamily="18" charset="0"/>
              </a:rPr>
              <a:t>А</a:t>
            </a:r>
            <a:r>
              <a:rPr lang="ru-RU" sz="2800" dirty="0">
                <a:solidFill>
                  <a:srgbClr val="333399"/>
                </a:solidFill>
              </a:rPr>
              <a:t>нтимонопольная политика – компетенция Департамента антимонопольного регулирования ЕЭК.</a:t>
            </a:r>
          </a:p>
        </p:txBody>
      </p:sp>
    </p:spTree>
    <p:extLst>
      <p:ext uri="{BB962C8B-B14F-4D97-AF65-F5344CB8AC3E}">
        <p14:creationId xmlns:p14="http://schemas.microsoft.com/office/powerpoint/2010/main" xmlns="" val="11533938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Прямоугольник 5"/>
          <p:cNvSpPr>
            <a:spLocks noChangeArrowheads="1"/>
          </p:cNvSpPr>
          <p:nvPr/>
        </p:nvSpPr>
        <p:spPr bwMode="auto">
          <a:xfrm>
            <a:off x="351709" y="836712"/>
            <a:ext cx="8286750"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a:r>
              <a:rPr lang="ru-RU" sz="3200" dirty="0">
                <a:solidFill>
                  <a:srgbClr val="333399"/>
                </a:solidFill>
              </a:rPr>
              <a:t>29 мая 2014 года в </a:t>
            </a:r>
            <a:r>
              <a:rPr lang="ru-RU" sz="3200" dirty="0" smtClean="0">
                <a:solidFill>
                  <a:srgbClr val="333399"/>
                </a:solidFill>
              </a:rPr>
              <a:t>Астане</a:t>
            </a:r>
            <a:r>
              <a:rPr lang="ru-RU" sz="3200" dirty="0">
                <a:solidFill>
                  <a:srgbClr val="333399"/>
                </a:solidFill>
              </a:rPr>
              <a:t> (Казахстан) подписан договор </a:t>
            </a:r>
            <a:r>
              <a:rPr lang="ru-RU" sz="3200" dirty="0" smtClean="0">
                <a:solidFill>
                  <a:srgbClr val="333399"/>
                </a:solidFill>
              </a:rPr>
              <a:t>о</a:t>
            </a:r>
          </a:p>
          <a:p>
            <a:pPr algn="ctr"/>
            <a:r>
              <a:rPr lang="ru-RU" sz="3200" dirty="0" smtClean="0">
                <a:solidFill>
                  <a:srgbClr val="333399"/>
                </a:solidFill>
              </a:rPr>
              <a:t>Евразийском экономическом союзе. </a:t>
            </a:r>
          </a:p>
          <a:p>
            <a:pPr algn="ctr"/>
            <a:r>
              <a:rPr lang="ru-RU" sz="3200" dirty="0" smtClean="0">
                <a:solidFill>
                  <a:srgbClr val="333399"/>
                </a:solidFill>
              </a:rPr>
              <a:t>(вступил </a:t>
            </a:r>
            <a:r>
              <a:rPr lang="ru-RU" sz="3200" dirty="0">
                <a:solidFill>
                  <a:srgbClr val="333399"/>
                </a:solidFill>
              </a:rPr>
              <a:t>в силу с 1 января </a:t>
            </a:r>
            <a:r>
              <a:rPr lang="ru-RU" sz="3200" dirty="0" smtClean="0">
                <a:solidFill>
                  <a:srgbClr val="333399"/>
                </a:solidFill>
              </a:rPr>
              <a:t>2015 </a:t>
            </a:r>
            <a:r>
              <a:rPr lang="ru-RU" sz="3200" dirty="0">
                <a:solidFill>
                  <a:srgbClr val="333399"/>
                </a:solidFill>
              </a:rPr>
              <a:t>года).</a:t>
            </a:r>
          </a:p>
        </p:txBody>
      </p:sp>
      <p:sp>
        <p:nvSpPr>
          <p:cNvPr id="2" name="Номер слайда 1"/>
          <p:cNvSpPr>
            <a:spLocks noGrp="1"/>
          </p:cNvSpPr>
          <p:nvPr>
            <p:ph type="sldNum" sz="quarter" idx="10"/>
          </p:nvPr>
        </p:nvSpPr>
        <p:spPr/>
        <p:txBody>
          <a:bodyPr/>
          <a:lstStyle/>
          <a:p>
            <a:fld id="{9D402C37-3C23-4DCB-8B93-3C4A860914E1}" type="slidenum">
              <a:rPr lang="ru-RU" smtClean="0"/>
              <a:pPr/>
              <a:t>22</a:t>
            </a:fld>
            <a:endParaRPr lang="ru-RU"/>
          </a:p>
        </p:txBody>
      </p:sp>
      <p:sp>
        <p:nvSpPr>
          <p:cNvPr id="6"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t>ЕВРАЗИЙСКИЙ ЭКОНОМИЧЕСКИЙ СОЮЗ. </a:t>
            </a:r>
          </a:p>
          <a:p>
            <a:pPr algn="ctr" eaLnBrk="1" hangingPunct="1">
              <a:lnSpc>
                <a:spcPct val="85000"/>
              </a:lnSpc>
            </a:pPr>
            <a:r>
              <a:rPr lang="ru-RU" sz="2600" dirty="0" smtClean="0"/>
              <a:t>Договор о Евразийском экономическом союзе(1)</a:t>
            </a:r>
          </a:p>
        </p:txBody>
      </p:sp>
      <p:pic>
        <p:nvPicPr>
          <p:cNvPr id="3" name="Picture 2"/>
          <p:cNvPicPr>
            <a:picLocks noChangeAspect="1" noChangeArrowheads="1"/>
          </p:cNvPicPr>
          <p:nvPr/>
        </p:nvPicPr>
        <p:blipFill>
          <a:blip r:embed="rId3" cstate="print"/>
          <a:srcRect/>
          <a:stretch>
            <a:fillRect/>
          </a:stretch>
        </p:blipFill>
        <p:spPr bwMode="auto">
          <a:xfrm>
            <a:off x="1115616" y="2852936"/>
            <a:ext cx="7056784" cy="4005064"/>
          </a:xfrm>
          <a:prstGeom prst="rect">
            <a:avLst/>
          </a:prstGeom>
          <a:noFill/>
          <a:ln w="9525">
            <a:noFill/>
            <a:miter lim="800000"/>
            <a:headEnd/>
            <a:tailEnd/>
          </a:ln>
        </p:spPr>
      </p:pic>
    </p:spTree>
    <p:extLst>
      <p:ext uri="{BB962C8B-B14F-4D97-AF65-F5344CB8AC3E}">
        <p14:creationId xmlns:p14="http://schemas.microsoft.com/office/powerpoint/2010/main" xmlns="" val="10525789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t>ЕВРАЗИЙСКИЙ ЭКОНОМИЧЕСКИЙ СОЮЗ. </a:t>
            </a:r>
          </a:p>
          <a:p>
            <a:pPr algn="ctr" eaLnBrk="1" hangingPunct="1">
              <a:lnSpc>
                <a:spcPct val="85000"/>
              </a:lnSpc>
            </a:pPr>
            <a:r>
              <a:rPr lang="ru-RU" sz="2600" dirty="0" smtClean="0"/>
              <a:t>Договор о Евразийском экономическом союзе(</a:t>
            </a:r>
            <a:r>
              <a:rPr lang="en-US" sz="2600" dirty="0" smtClean="0"/>
              <a:t>2</a:t>
            </a:r>
            <a:r>
              <a:rPr lang="ru-RU" sz="2600" dirty="0" smtClean="0"/>
              <a:t>)</a:t>
            </a:r>
          </a:p>
        </p:txBody>
      </p:sp>
      <p:sp>
        <p:nvSpPr>
          <p:cNvPr id="3" name="Номер слайда 2"/>
          <p:cNvSpPr>
            <a:spLocks noGrp="1"/>
          </p:cNvSpPr>
          <p:nvPr>
            <p:ph type="sldNum" sz="quarter" idx="10"/>
          </p:nvPr>
        </p:nvSpPr>
        <p:spPr/>
        <p:txBody>
          <a:bodyPr/>
          <a:lstStyle/>
          <a:p>
            <a:fld id="{9D402C37-3C23-4DCB-8B93-3C4A860914E1}" type="slidenum">
              <a:rPr lang="ru-RU" smtClean="0"/>
              <a:pPr/>
              <a:t>23</a:t>
            </a:fld>
            <a:endParaRPr lang="ru-RU"/>
          </a:p>
        </p:txBody>
      </p:sp>
      <p:sp>
        <p:nvSpPr>
          <p:cNvPr id="617473" name="Rectangle 1"/>
          <p:cNvSpPr>
            <a:spLocks noChangeArrowheads="1"/>
          </p:cNvSpPr>
          <p:nvPr/>
        </p:nvSpPr>
        <p:spPr bwMode="auto">
          <a:xfrm>
            <a:off x="0" y="456248"/>
            <a:ext cx="9144000"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ru-RU" sz="2000" b="1" dirty="0" smtClean="0">
              <a:solidFill>
                <a:schemeClr val="accent1">
                  <a:lumMod val="50000"/>
                </a:schemeClr>
              </a:solidFill>
              <a:latin typeface="Calibri" pitchFamily="34"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000" b="1" dirty="0" smtClean="0">
              <a:solidFill>
                <a:schemeClr val="accent1">
                  <a:lumMod val="50000"/>
                </a:schemeClr>
              </a:solidFill>
              <a:latin typeface="Calibri" pitchFamily="34"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ru-RU" sz="2000" b="1" dirty="0" smtClean="0">
                <a:solidFill>
                  <a:schemeClr val="accent1">
                    <a:lumMod val="50000"/>
                  </a:schemeClr>
                </a:solidFill>
                <a:latin typeface="Times New Roman" pitchFamily="18" charset="0"/>
                <a:ea typeface="Times New Roman" pitchFamily="18" charset="0"/>
                <a:cs typeface="Times New Roman" pitchFamily="18" charset="0"/>
              </a:rPr>
              <a:t>С</a:t>
            </a:r>
            <a:r>
              <a:rPr kumimoji="0" lang="ru-RU" sz="2000" b="1" i="0" u="none" strike="noStrike" cap="none" normalizeH="0" baseline="0" dirty="0" smtClean="0">
                <a:ln>
                  <a:noFill/>
                </a:ln>
                <a:solidFill>
                  <a:schemeClr val="accent1">
                    <a:lumMod val="50000"/>
                  </a:schemeClr>
                </a:solidFill>
                <a:effectLst/>
                <a:latin typeface="Times New Roman" pitchFamily="18" charset="0"/>
                <a:ea typeface="Times New Roman" pitchFamily="18" charset="0"/>
                <a:cs typeface="Times New Roman" pitchFamily="18" charset="0"/>
              </a:rPr>
              <a:t>татья 3</a:t>
            </a:r>
            <a:r>
              <a:rPr lang="ru-RU" sz="2000" b="1" dirty="0" smtClean="0">
                <a:solidFill>
                  <a:schemeClr val="accent1">
                    <a:lumMod val="50000"/>
                  </a:schemeClr>
                </a:solidFill>
                <a:latin typeface="Times New Roman" pitchFamily="18" charset="0"/>
                <a:cs typeface="Times New Roman" pitchFamily="18" charset="0"/>
              </a:rPr>
              <a:t> </a:t>
            </a:r>
            <a:r>
              <a:rPr kumimoji="0" lang="ru-RU" sz="2000" b="1" i="0" u="none" strike="noStrike" cap="none" normalizeH="0" baseline="0" dirty="0" smtClean="0">
                <a:ln>
                  <a:noFill/>
                </a:ln>
                <a:solidFill>
                  <a:schemeClr val="accent1">
                    <a:lumMod val="50000"/>
                  </a:schemeClr>
                </a:solidFill>
                <a:effectLst/>
                <a:latin typeface="Times New Roman" pitchFamily="18" charset="0"/>
                <a:ea typeface="Times New Roman" pitchFamily="18" charset="0"/>
                <a:cs typeface="Times New Roman" pitchFamily="18" charset="0"/>
              </a:rPr>
              <a:t>Основные принципы функционирования Союза.</a:t>
            </a:r>
            <a:endParaRPr kumimoji="0" lang="ru-RU" sz="2000" b="1" i="0" u="none" strike="noStrike" cap="none" normalizeH="0" baseline="0" dirty="0" smtClean="0">
              <a:ln>
                <a:noFill/>
              </a:ln>
              <a:solidFill>
                <a:schemeClr val="accent1">
                  <a:lumMod val="50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t>- соблюдение принципов рыночной экономики и добросовестной конкуренции;</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00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endParaRPr>
          </a:p>
          <a:p>
            <a:pPr lvl="0" algn="just"/>
            <a:r>
              <a:rPr lang="ru-RU" sz="2000" b="1" dirty="0" smtClean="0">
                <a:solidFill>
                  <a:srgbClr val="008080"/>
                </a:solidFill>
                <a:latin typeface="Times New Roman" pitchFamily="18" charset="0"/>
                <a:ea typeface="Times New Roman" pitchFamily="18" charset="0"/>
                <a:cs typeface="Times New Roman" pitchFamily="18" charset="0"/>
              </a:rPr>
              <a:t>Статья 75 Общие принципы конкуренции.</a:t>
            </a:r>
          </a:p>
          <a:p>
            <a:pPr lvl="0" algn="just"/>
            <a:r>
              <a:rPr lang="ru-RU" sz="2000" dirty="0" smtClean="0">
                <a:solidFill>
                  <a:srgbClr val="0033CC"/>
                </a:solidFill>
                <a:latin typeface="Times New Roman" pitchFamily="18" charset="0"/>
                <a:ea typeface="Times New Roman" pitchFamily="18" charset="0"/>
                <a:cs typeface="Times New Roman" pitchFamily="18" charset="0"/>
              </a:rPr>
              <a:t>2. Государства-члены устанавливают в своем законодательстве в том числе </a:t>
            </a:r>
          </a:p>
          <a:p>
            <a:pPr lvl="0" algn="just"/>
            <a:r>
              <a:rPr lang="ru-RU" sz="2000" dirty="0" smtClean="0">
                <a:solidFill>
                  <a:srgbClr val="0033CC"/>
                </a:solidFill>
                <a:latin typeface="Times New Roman" pitchFamily="18" charset="0"/>
                <a:ea typeface="Times New Roman" pitchFamily="18" charset="0"/>
                <a:cs typeface="Times New Roman" pitchFamily="18" charset="0"/>
              </a:rPr>
              <a:t>запреты на:</a:t>
            </a:r>
          </a:p>
          <a:p>
            <a:pPr lvl="0" algn="just"/>
            <a:r>
              <a:rPr lang="ru-RU" sz="2000" dirty="0" smtClean="0">
                <a:solidFill>
                  <a:srgbClr val="0033CC"/>
                </a:solidFill>
                <a:latin typeface="Times New Roman" pitchFamily="18" charset="0"/>
                <a:ea typeface="Times New Roman" pitchFamily="18" charset="0"/>
                <a:cs typeface="Times New Roman" pitchFamily="18" charset="0"/>
              </a:rPr>
              <a:t>1) соглашения между органами государственной власти, органами местного</a:t>
            </a:r>
          </a:p>
          <a:p>
            <a:pPr lvl="0" algn="just"/>
            <a:r>
              <a:rPr lang="ru-RU" sz="2000" dirty="0" smtClean="0">
                <a:solidFill>
                  <a:srgbClr val="0033CC"/>
                </a:solidFill>
                <a:latin typeface="Times New Roman" pitchFamily="18" charset="0"/>
                <a:ea typeface="Times New Roman" pitchFamily="18" charset="0"/>
                <a:cs typeface="Times New Roman" pitchFamily="18" charset="0"/>
              </a:rPr>
              <a:t> самоуправления, иными осуществляющими их функции органами или </a:t>
            </a:r>
          </a:p>
          <a:p>
            <a:pPr lvl="0" algn="just"/>
            <a:r>
              <a:rPr lang="ru-RU" sz="2000" dirty="0" smtClean="0">
                <a:solidFill>
                  <a:srgbClr val="0033CC"/>
                </a:solidFill>
                <a:latin typeface="Times New Roman" pitchFamily="18" charset="0"/>
                <a:ea typeface="Times New Roman" pitchFamily="18" charset="0"/>
                <a:cs typeface="Times New Roman" pitchFamily="18" charset="0"/>
              </a:rPr>
              <a:t>организациями или между ними и хозяйствующими субъектами (</a:t>
            </a:r>
            <a:r>
              <a:rPr lang="ru-RU" sz="2000" dirty="0" err="1" smtClean="0">
                <a:solidFill>
                  <a:srgbClr val="0033CC"/>
                </a:solidFill>
                <a:latin typeface="Times New Roman" pitchFamily="18" charset="0"/>
                <a:ea typeface="Times New Roman" pitchFamily="18" charset="0"/>
                <a:cs typeface="Times New Roman" pitchFamily="18" charset="0"/>
              </a:rPr>
              <a:t>субъектами</a:t>
            </a:r>
            <a:r>
              <a:rPr lang="ru-RU" sz="2000" dirty="0" smtClean="0">
                <a:solidFill>
                  <a:srgbClr val="0033CC"/>
                </a:solidFill>
                <a:latin typeface="Times New Roman" pitchFamily="18" charset="0"/>
                <a:ea typeface="Times New Roman" pitchFamily="18" charset="0"/>
                <a:cs typeface="Times New Roman" pitchFamily="18" charset="0"/>
              </a:rPr>
              <a:t> рынка), если такие соглашения приводят или могут привести к недопущению, ограничению или устранению конкуренции, за исключением случаев, предусмотренных настоящим Договором и (или) другими международными договорами государств-членов;</a:t>
            </a:r>
          </a:p>
          <a:p>
            <a:pPr lvl="0" algn="just"/>
            <a:r>
              <a:rPr lang="ru-RU" sz="2000" dirty="0" smtClean="0">
                <a:solidFill>
                  <a:srgbClr val="0033CC"/>
                </a:solidFill>
                <a:latin typeface="Times New Roman" pitchFamily="18" charset="0"/>
                <a:ea typeface="Times New Roman" pitchFamily="18" charset="0"/>
                <a:cs typeface="Times New Roman" pitchFamily="18" charset="0"/>
              </a:rPr>
              <a:t>2) предоставление государственных или муниципальных преференций, </a:t>
            </a:r>
          </a:p>
          <a:p>
            <a:pPr lvl="0" algn="just"/>
            <a:r>
              <a:rPr lang="ru-RU" sz="2000" dirty="0" smtClean="0">
                <a:solidFill>
                  <a:srgbClr val="0033CC"/>
                </a:solidFill>
                <a:latin typeface="Times New Roman" pitchFamily="18" charset="0"/>
                <a:ea typeface="Times New Roman" pitchFamily="18" charset="0"/>
                <a:cs typeface="Times New Roman" pitchFamily="18" charset="0"/>
              </a:rPr>
              <a:t>за исключением случаев, предусмотренных в законодательстве государств-членов и с учетом особенностей, предусмотренных настоящим Договором и (или) </a:t>
            </a:r>
          </a:p>
          <a:p>
            <a:pPr lvl="0" algn="just"/>
            <a:r>
              <a:rPr lang="ru-RU" sz="2000" dirty="0" smtClean="0">
                <a:solidFill>
                  <a:srgbClr val="0033CC"/>
                </a:solidFill>
                <a:latin typeface="Times New Roman" pitchFamily="18" charset="0"/>
                <a:ea typeface="Times New Roman" pitchFamily="18" charset="0"/>
                <a:cs typeface="Times New Roman" pitchFamily="18" charset="0"/>
              </a:rPr>
              <a:t>другими международными договорами государств-членов.</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i="0" u="none" strike="noStrike" cap="none" normalizeH="0" baseline="0" dirty="0" smtClean="0">
              <a:ln>
                <a:noFill/>
              </a:ln>
              <a:solidFill>
                <a:srgbClr val="0033CC"/>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2000" dirty="0" smtClean="0">
              <a:solidFill>
                <a:srgbClr val="0033CC"/>
              </a:solidFill>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i="0" u="none" strike="noStrike" cap="none" normalizeH="0" baseline="0" dirty="0" smtClean="0">
              <a:ln>
                <a:noFill/>
              </a:ln>
              <a:solidFill>
                <a:srgbClr val="0033CC"/>
              </a:solidFill>
              <a:effectLst/>
              <a:latin typeface="Arial" pitchFamily="34" charset="0"/>
              <a:cs typeface="Arial" pitchFamily="34" charset="0"/>
            </a:endParaRPr>
          </a:p>
        </p:txBody>
      </p:sp>
    </p:spTree>
    <p:extLst>
      <p:ext uri="{BB962C8B-B14F-4D97-AF65-F5344CB8AC3E}">
        <p14:creationId xmlns:p14="http://schemas.microsoft.com/office/powerpoint/2010/main" xmlns="" val="381149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9D402C37-3C23-4DCB-8B93-3C4A860914E1}" type="slidenum">
              <a:rPr lang="ru-RU" smtClean="0"/>
              <a:pPr/>
              <a:t>24</a:t>
            </a:fld>
            <a:endParaRPr lang="ru-RU"/>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t>ЕВРАЗИЙСКИЙ ЭКОНОМИЧЕСКИЙ СОЮЗ. </a:t>
            </a:r>
          </a:p>
          <a:p>
            <a:pPr algn="ctr" eaLnBrk="1" hangingPunct="1">
              <a:lnSpc>
                <a:spcPct val="85000"/>
              </a:lnSpc>
            </a:pPr>
            <a:r>
              <a:rPr lang="ru-RU" sz="2600" dirty="0" smtClean="0"/>
              <a:t>Договор о Евразийском экономическом союзе </a:t>
            </a:r>
            <a:r>
              <a:rPr lang="ru-RU" sz="2600" dirty="0" smtClean="0">
                <a:latin typeface="+mj-lt"/>
                <a:ea typeface="+mj-ea"/>
                <a:cs typeface="+mj-cs"/>
              </a:rPr>
              <a:t>(3)</a:t>
            </a:r>
            <a:endParaRPr lang="ru-RU" sz="2600" dirty="0">
              <a:latin typeface="+mj-lt"/>
              <a:ea typeface="+mj-ea"/>
              <a:cs typeface="+mj-cs"/>
            </a:endParaRPr>
          </a:p>
        </p:txBody>
      </p:sp>
      <p:sp>
        <p:nvSpPr>
          <p:cNvPr id="615425" name="Rectangle 1"/>
          <p:cNvSpPr>
            <a:spLocks noChangeArrowheads="1"/>
          </p:cNvSpPr>
          <p:nvPr/>
        </p:nvSpPr>
        <p:spPr bwMode="auto">
          <a:xfrm>
            <a:off x="0" y="1052736"/>
            <a:ext cx="91440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6. Государства-члены устанавливают в своем законодательстве штрафные санкции за совершение </a:t>
            </a:r>
            <a:r>
              <a:rPr kumimoji="0" lang="ru-RU" sz="2000" b="0" i="0" u="none" strike="noStrike" cap="none" normalizeH="0" baseline="0" dirty="0" err="1" smtClean="0">
                <a:ln>
                  <a:noFill/>
                </a:ln>
                <a:solidFill>
                  <a:srgbClr val="0033CC"/>
                </a:solidFill>
                <a:effectLst/>
                <a:latin typeface="Times New Roman" pitchFamily="18" charset="0"/>
                <a:ea typeface="Calibri" pitchFamily="34" charset="0"/>
                <a:cs typeface="Times New Roman" pitchFamily="18" charset="0"/>
              </a:rPr>
              <a:t>антиконкурентных</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 действий в отношении хозяйствующих субъектов (субъектов</a:t>
            </a:r>
            <a:r>
              <a:rPr lang="ru-RU" sz="2000" dirty="0">
                <a:solidFill>
                  <a:srgbClr val="0033CC"/>
                </a:solidFill>
                <a:latin typeface="Times New Roman" pitchFamily="18" charset="0"/>
                <a:ea typeface="Calibri" pitchFamily="34" charset="0"/>
                <a:cs typeface="Times New Roman" pitchFamily="18" charset="0"/>
              </a:rPr>
              <a:t> </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рынка) и должностных лиц органов власти, исходя из принципов эффективности, соразмерности, обеспеченности, неотвратимости и определенности, и обеспечивают контроль за их применением. </a:t>
            </a: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При этом государства-члены признают, что в случае применения штрафных санкций наиболее высокие штрафные санкции должны устанавливаться за нарушения, представляющие наибольшую угрозу для конкуренции (ограничивающие конкуренцию соглашения, злоупотребление доминирующим положением хозяйствующими субъектами (</a:t>
            </a:r>
            <a:r>
              <a:rPr kumimoji="0" lang="ru-RU" sz="2000" b="0" i="0" u="none" strike="noStrike" cap="none" normalizeH="0" baseline="0" dirty="0" err="1" smtClean="0">
                <a:ln>
                  <a:noFill/>
                </a:ln>
                <a:solidFill>
                  <a:srgbClr val="0033CC"/>
                </a:solidFill>
                <a:effectLst/>
                <a:latin typeface="Times New Roman" pitchFamily="18" charset="0"/>
                <a:ea typeface="Calibri" pitchFamily="34" charset="0"/>
                <a:cs typeface="Times New Roman" pitchFamily="18" charset="0"/>
              </a:rPr>
              <a:t>субъектами</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 рынка) государств-членов), при этом предпочтительны штрафные санкции, исчисляемые исходя из суммы выручки правонарушителя от реализации товара или из суммы расходов правонарушителя на приобретение товара, на рынке которого совершено правонарушение.</a:t>
            </a:r>
            <a:endParaRPr kumimoji="0" lang="ru-RU" sz="2000" b="0" i="0" u="none" strike="noStrike" cap="none" normalizeH="0" baseline="0" dirty="0" smtClean="0">
              <a:ln>
                <a:noFill/>
              </a:ln>
              <a:solidFill>
                <a:srgbClr val="0033CC"/>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7653236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9D402C37-3C23-4DCB-8B93-3C4A860914E1}" type="slidenum">
              <a:rPr lang="ru-RU" smtClean="0"/>
              <a:pPr/>
              <a:t>25</a:t>
            </a:fld>
            <a:endParaRPr lang="ru-RU"/>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ЕВРАЗИЙСКИЙ ЭКОНОМИЧЕСКИЙ СОЮЗ. </a:t>
            </a:r>
          </a:p>
          <a:p>
            <a:pPr algn="ctr" eaLnBrk="1" hangingPunct="1">
              <a:lnSpc>
                <a:spcPct val="85000"/>
              </a:lnSpc>
            </a:pPr>
            <a:r>
              <a:rPr lang="ru-RU" sz="2600" dirty="0" smtClean="0"/>
              <a:t>Договор о Евразийском экономическом союзе </a:t>
            </a:r>
            <a:r>
              <a:rPr lang="ru-RU" sz="2600" dirty="0" smtClean="0">
                <a:latin typeface="+mj-lt"/>
                <a:ea typeface="+mj-ea"/>
                <a:cs typeface="+mj-cs"/>
              </a:rPr>
              <a:t>(4)</a:t>
            </a:r>
            <a:endParaRPr lang="ru-RU" sz="2600" dirty="0">
              <a:latin typeface="+mj-lt"/>
              <a:ea typeface="+mj-ea"/>
              <a:cs typeface="+mj-cs"/>
            </a:endParaRPr>
          </a:p>
        </p:txBody>
      </p:sp>
      <p:sp>
        <p:nvSpPr>
          <p:cNvPr id="67588" name="Прямоугольник 4"/>
          <p:cNvSpPr>
            <a:spLocks noChangeArrowheads="1"/>
          </p:cNvSpPr>
          <p:nvPr/>
        </p:nvSpPr>
        <p:spPr bwMode="auto">
          <a:xfrm>
            <a:off x="323528" y="1124744"/>
            <a:ext cx="8286750"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dirty="0" smtClean="0">
                <a:solidFill>
                  <a:srgbClr val="008080"/>
                </a:solidFill>
              </a:rPr>
              <a:t>Статья 76 .Общие правила конкуренции.</a:t>
            </a:r>
          </a:p>
          <a:p>
            <a:pPr algn="just"/>
            <a:r>
              <a:rPr lang="ru-RU" b="0" dirty="0" smtClean="0">
                <a:solidFill>
                  <a:srgbClr val="0033CC"/>
                </a:solidFill>
              </a:rPr>
              <a:t>3. Запрещаются соглашения между хозяйствующими субъектами (</a:t>
            </a:r>
            <a:r>
              <a:rPr lang="ru-RU" b="0" dirty="0" err="1" smtClean="0">
                <a:solidFill>
                  <a:srgbClr val="0033CC"/>
                </a:solidFill>
              </a:rPr>
              <a:t>субъектами</a:t>
            </a:r>
            <a:r>
              <a:rPr lang="ru-RU" b="0" dirty="0" smtClean="0">
                <a:solidFill>
                  <a:srgbClr val="0033CC"/>
                </a:solidFill>
              </a:rPr>
              <a:t> рынка) государств-членов, являющимися конкурентами, действующими на одном товарном рынке, которые приводят или могут привести к:</a:t>
            </a:r>
          </a:p>
          <a:p>
            <a:pPr algn="just"/>
            <a:r>
              <a:rPr lang="ru-RU" b="0" dirty="0" smtClean="0">
                <a:solidFill>
                  <a:srgbClr val="0033CC"/>
                </a:solidFill>
              </a:rPr>
              <a:t>1) установлению или поддержанию цен (тарифов), скидок, надбавок (доплат), наценок;</a:t>
            </a:r>
          </a:p>
          <a:p>
            <a:pPr algn="just"/>
            <a:r>
              <a:rPr lang="ru-RU" b="0" dirty="0" smtClean="0">
                <a:solidFill>
                  <a:srgbClr val="0033CC"/>
                </a:solidFill>
              </a:rPr>
              <a:t>2) повышению, снижению или поддержанию цен на торгах;</a:t>
            </a:r>
          </a:p>
          <a:p>
            <a:pPr algn="just"/>
            <a:r>
              <a:rPr lang="ru-RU" b="0" dirty="0" smtClean="0">
                <a:solidFill>
                  <a:srgbClr val="0033CC"/>
                </a:solidFill>
              </a:rPr>
              <a:t>3) разделу товарного рынка по территориальному принципу, объему продажи или покупки товаров, ассортименту реализуемых товаров либо составу продавцов или покупателей (заказчиков);</a:t>
            </a:r>
          </a:p>
          <a:p>
            <a:pPr algn="just"/>
            <a:r>
              <a:rPr lang="ru-RU" b="0" dirty="0" smtClean="0">
                <a:solidFill>
                  <a:srgbClr val="0033CC"/>
                </a:solidFill>
              </a:rPr>
              <a:t>4) сокращению или прекращению производства товаров;</a:t>
            </a:r>
          </a:p>
          <a:p>
            <a:pPr algn="just"/>
            <a:r>
              <a:rPr lang="ru-RU" b="0" dirty="0" smtClean="0">
                <a:solidFill>
                  <a:srgbClr val="0033CC"/>
                </a:solidFill>
              </a:rPr>
              <a:t>5) отказу от заключения договоров с определенными продавцами либо покупателями (заказчиками).</a:t>
            </a:r>
          </a:p>
          <a:p>
            <a:endParaRPr lang="ru-RU" dirty="0" smtClean="0">
              <a:solidFill>
                <a:srgbClr val="008080"/>
              </a:solidFill>
            </a:endParaRPr>
          </a:p>
          <a:p>
            <a:pPr algn="just" eaLnBrk="1" hangingPunct="1"/>
            <a:endParaRPr lang="ru-RU" b="0" dirty="0">
              <a:solidFill>
                <a:srgbClr val="333399"/>
              </a:solidFill>
            </a:endParaRPr>
          </a:p>
        </p:txBody>
      </p:sp>
    </p:spTree>
    <p:extLst>
      <p:ext uri="{BB962C8B-B14F-4D97-AF65-F5344CB8AC3E}">
        <p14:creationId xmlns:p14="http://schemas.microsoft.com/office/powerpoint/2010/main" xmlns="" val="40964405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9D402C37-3C23-4DCB-8B93-3C4A860914E1}" type="slidenum">
              <a:rPr lang="ru-RU" smtClean="0"/>
              <a:pPr/>
              <a:t>26</a:t>
            </a:fld>
            <a:endParaRPr lang="ru-RU"/>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ЕВРАЗИЙСКИЙ ЭКОНОМИЧЕСКИЙ СОЮЗ. </a:t>
            </a:r>
          </a:p>
          <a:p>
            <a:pPr algn="ctr" eaLnBrk="1" hangingPunct="1">
              <a:lnSpc>
                <a:spcPct val="85000"/>
              </a:lnSpc>
            </a:pPr>
            <a:r>
              <a:rPr lang="ru-RU" sz="2600" dirty="0" smtClean="0"/>
              <a:t>Договор о Евразийском экономическом союзе </a:t>
            </a:r>
            <a:r>
              <a:rPr lang="ru-RU" sz="2600" dirty="0" smtClean="0">
                <a:latin typeface="+mj-lt"/>
                <a:ea typeface="+mj-ea"/>
                <a:cs typeface="+mj-cs"/>
              </a:rPr>
              <a:t>(5)</a:t>
            </a:r>
            <a:endParaRPr lang="ru-RU" sz="2600" dirty="0">
              <a:latin typeface="+mj-lt"/>
              <a:ea typeface="+mj-ea"/>
              <a:cs typeface="+mj-cs"/>
            </a:endParaRPr>
          </a:p>
        </p:txBody>
      </p:sp>
      <p:sp>
        <p:nvSpPr>
          <p:cNvPr id="611329" name="Rectangle 1"/>
          <p:cNvSpPr>
            <a:spLocks noChangeArrowheads="1"/>
          </p:cNvSpPr>
          <p:nvPr/>
        </p:nvSpPr>
        <p:spPr bwMode="auto">
          <a:xfrm>
            <a:off x="179512" y="-1157920"/>
            <a:ext cx="8784976" cy="80175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1500" dirty="0" smtClean="0">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1500" dirty="0" smtClean="0">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1500" dirty="0" smtClean="0">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1500" dirty="0" smtClean="0">
              <a:latin typeface="Calibri"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4. Запрещаются «вертикальные» соглашения между хозяйствующими субъектами (</a:t>
            </a:r>
            <a:r>
              <a:rPr kumimoji="0" lang="ru-RU" sz="2000" b="0" i="0" u="none" strike="noStrike" cap="none" normalizeH="0" baseline="0" dirty="0" err="1" smtClean="0">
                <a:ln>
                  <a:noFill/>
                </a:ln>
                <a:solidFill>
                  <a:srgbClr val="0033CC"/>
                </a:solidFill>
                <a:effectLst/>
                <a:latin typeface="Times New Roman" pitchFamily="18" charset="0"/>
                <a:ea typeface="Calibri" pitchFamily="34" charset="0"/>
                <a:cs typeface="Times New Roman" pitchFamily="18" charset="0"/>
              </a:rPr>
              <a:t>субъектами</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 рынка), за исключением «вертикальных» соглашений, которые признаются допустимыми в соответствии с критериями допустимости, установленными </a:t>
            </a:r>
            <a:r>
              <a:rPr kumimoji="0" lang="ru-RU" sz="2000" b="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t>приложением № 19 к настоящему Договору, в случае если:</a:t>
            </a:r>
            <a:endParaRPr kumimoji="0" lang="ru-RU" sz="2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1) такие соглашения приводят или могут привести к установлению цены перепродажи товара, за исключением случая, когда продавец устанавливает для покупателя максимальную цену перепродажи товара;</a:t>
            </a:r>
            <a:endParaRPr kumimoji="0" lang="ru-RU" sz="2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2) такими соглашениями предусмотрено обязательство покупателя не продавать товар хозяйствующего субъекта (</a:t>
            </a:r>
            <a:r>
              <a:rPr kumimoji="0" lang="ru-RU" sz="2000" b="0" i="0" u="none" strike="noStrike" cap="none" normalizeH="0" baseline="0" dirty="0" err="1" smtClean="0">
                <a:ln>
                  <a:noFill/>
                </a:ln>
                <a:solidFill>
                  <a:srgbClr val="0033CC"/>
                </a:solidFill>
                <a:effectLst/>
                <a:latin typeface="Times New Roman" pitchFamily="18" charset="0"/>
                <a:ea typeface="Calibri" pitchFamily="34" charset="0"/>
                <a:cs typeface="Times New Roman" pitchFamily="18" charset="0"/>
              </a:rPr>
              <a:t>субъекта</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 рынка), который является конкурентом продавца. Такой запрет не распространяется на соглашения об организации покупателем продажи товаров под товарным знаком либо иным средством индивидуализации продавца или производителя.</a:t>
            </a:r>
            <a:endParaRPr kumimoji="0" lang="ru-RU" sz="2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5. Запрещаются иные соглашения между хозяйствующими субъектами (</a:t>
            </a:r>
            <a:r>
              <a:rPr kumimoji="0" lang="ru-RU" sz="2000" b="0" i="0" u="none" strike="noStrike" cap="none" normalizeH="0" baseline="0" dirty="0" err="1" smtClean="0">
                <a:ln>
                  <a:noFill/>
                </a:ln>
                <a:solidFill>
                  <a:srgbClr val="0033CC"/>
                </a:solidFill>
                <a:effectLst/>
                <a:latin typeface="Times New Roman" pitchFamily="18" charset="0"/>
                <a:ea typeface="Calibri" pitchFamily="34" charset="0"/>
                <a:cs typeface="Times New Roman" pitchFamily="18" charset="0"/>
              </a:rPr>
              <a:t>субъектами</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 рынка), за исключением «вертикальных» соглашений, которые признаются допустимыми в соответствии с критериями допустимости, установленными </a:t>
            </a:r>
            <a:r>
              <a:rPr kumimoji="0" lang="ru-RU" sz="2000" b="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t>приложением № 19 к настоящему Договору, в случае </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если установлено, что такие соглашения приводят или могут привести к ограничению конкуренции.</a:t>
            </a:r>
            <a:endParaRPr kumimoji="0" lang="ru-RU" sz="2000" b="0" i="0" u="none" strike="noStrike" cap="none" normalizeH="0" baseline="0" dirty="0" smtClean="0">
              <a:ln>
                <a:noFill/>
              </a:ln>
              <a:solidFill>
                <a:srgbClr val="0033CC"/>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0129673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9D402C37-3C23-4DCB-8B93-3C4A860914E1}" type="slidenum">
              <a:rPr lang="ru-RU" smtClean="0"/>
              <a:pPr/>
              <a:t>27</a:t>
            </a:fld>
            <a:endParaRPr lang="ru-RU"/>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ЕВРАЗИЙСКИЙ ЭКОНОМИЧЕСКИЙ СОЮЗ. </a:t>
            </a:r>
          </a:p>
          <a:p>
            <a:pPr algn="ctr" eaLnBrk="1" hangingPunct="1">
              <a:lnSpc>
                <a:spcPct val="85000"/>
              </a:lnSpc>
            </a:pPr>
            <a:r>
              <a:rPr lang="ru-RU" sz="2600" dirty="0" smtClean="0"/>
              <a:t>Договор о Евразийском экономическом союзе </a:t>
            </a:r>
            <a:r>
              <a:rPr lang="ru-RU" sz="2600" dirty="0" smtClean="0">
                <a:latin typeface="+mj-lt"/>
                <a:ea typeface="+mj-ea"/>
                <a:cs typeface="+mj-cs"/>
              </a:rPr>
              <a:t>(6)</a:t>
            </a:r>
            <a:endParaRPr lang="ru-RU" sz="2600" dirty="0">
              <a:latin typeface="+mj-lt"/>
              <a:ea typeface="+mj-ea"/>
              <a:cs typeface="+mj-cs"/>
            </a:endParaRPr>
          </a:p>
        </p:txBody>
      </p:sp>
      <p:sp>
        <p:nvSpPr>
          <p:cNvPr id="609281" name="Rectangle 1"/>
          <p:cNvSpPr>
            <a:spLocks noChangeArrowheads="1"/>
          </p:cNvSpPr>
          <p:nvPr/>
        </p:nvSpPr>
        <p:spPr bwMode="auto">
          <a:xfrm>
            <a:off x="0" y="1653064"/>
            <a:ext cx="9144000"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6. Физическим лицам, коммерческим организациям и некоммерческим организациям запрещается осуществлять координацию экономической деятельности хозяйствующих субъектов (</a:t>
            </a:r>
            <a:r>
              <a:rPr kumimoji="0" lang="ru-RU" sz="2000" b="0" i="0" u="none" strike="noStrike" cap="none" normalizeH="0" baseline="0" dirty="0" err="1" smtClean="0">
                <a:ln>
                  <a:noFill/>
                </a:ln>
                <a:solidFill>
                  <a:srgbClr val="0033CC"/>
                </a:solidFill>
                <a:effectLst/>
                <a:latin typeface="Times New Roman" pitchFamily="18" charset="0"/>
                <a:ea typeface="Calibri" pitchFamily="34" charset="0"/>
                <a:cs typeface="Times New Roman" pitchFamily="18" charset="0"/>
              </a:rPr>
              <a:t>субъектов</a:t>
            </a:r>
            <a:r>
              <a:rPr kumimoji="0" lang="ru-RU" sz="2000" b="0" i="0" u="none" strike="noStrike" cap="none" normalizeH="0" baseline="0" dirty="0" smtClean="0">
                <a:ln>
                  <a:noFill/>
                </a:ln>
                <a:solidFill>
                  <a:srgbClr val="0033CC"/>
                </a:solidFill>
                <a:effectLst/>
                <a:latin typeface="Times New Roman" pitchFamily="18" charset="0"/>
                <a:ea typeface="Calibri" pitchFamily="34" charset="0"/>
                <a:cs typeface="Times New Roman" pitchFamily="18" charset="0"/>
              </a:rPr>
              <a:t> рынка) государств-членов, если такая координация приводит или может привести к любому из указанных в пунктах 3 и 4 настоящей статьи последствий, которые не могут быть признаны допустимыми в соответствии с </a:t>
            </a:r>
            <a:r>
              <a:rPr kumimoji="0" lang="ru-RU" sz="2000" b="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t>критериями допустимости, установленными приложением № 19 к настоящему Договору. Государства-члены вправе устанавливать в своем законодательстве запрет на координацию экономической деятельности, если такая координация приводит или может привести к последствиям, указанным также в пункте 5 настоящей статьи, которые не могут быть признаны допустимыми в соответствии с критериями допустимости, установленными</a:t>
            </a:r>
            <a:r>
              <a:rPr kumimoji="0" lang="ru-RU" sz="2000" b="0" i="0" u="none" strike="noStrike" cap="none" normalizeH="0" dirty="0" smtClean="0">
                <a:ln>
                  <a:noFill/>
                </a:ln>
                <a:solidFill>
                  <a:srgbClr val="0033CC"/>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t>приложением № 19 </a:t>
            </a:r>
            <a:br>
              <a:rPr kumimoji="0" lang="ru-RU" sz="2000" b="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br>
            <a:r>
              <a:rPr kumimoji="0" lang="ru-RU" sz="2000" b="0" i="0" u="none" strike="noStrike" cap="none" normalizeH="0" baseline="0" dirty="0" smtClean="0">
                <a:ln>
                  <a:noFill/>
                </a:ln>
                <a:solidFill>
                  <a:srgbClr val="0033CC"/>
                </a:solidFill>
                <a:effectLst/>
                <a:latin typeface="Times New Roman" pitchFamily="18" charset="0"/>
                <a:ea typeface="Times New Roman" pitchFamily="18" charset="0"/>
                <a:cs typeface="Times New Roman" pitchFamily="18" charset="0"/>
              </a:rPr>
              <a:t>к настоящему Договору.</a:t>
            </a:r>
            <a:endParaRPr kumimoji="0" lang="ru-RU" sz="2000" b="0" i="0" u="none" strike="noStrike" cap="none" normalizeH="0" baseline="0" dirty="0" smtClean="0">
              <a:ln>
                <a:noFill/>
              </a:ln>
              <a:solidFill>
                <a:srgbClr val="0033CC"/>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302634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pPr lvl="0" eaLnBrk="1" hangingPunct="1">
              <a:lnSpc>
                <a:spcPct val="85000"/>
              </a:lnSpc>
            </a:pPr>
            <a:r>
              <a:rPr lang="ru-RU" sz="2600" b="1" kern="1200" dirty="0" smtClean="0">
                <a:solidFill>
                  <a:schemeClr val="bg1"/>
                </a:solidFill>
                <a:latin typeface="Times New Roman" pitchFamily="18" charset="0"/>
                <a:ea typeface="+mn-ea"/>
                <a:cs typeface="Times New Roman" pitchFamily="18" charset="0"/>
              </a:rPr>
              <a:t>ЕВРАЗИЙСКИЙ ЭКОНОМИЧЕСКИЙ СОЮЗ. </a:t>
            </a:r>
            <a:br>
              <a:rPr lang="ru-RU" sz="2600" b="1" kern="1200" dirty="0" smtClean="0">
                <a:solidFill>
                  <a:schemeClr val="bg1"/>
                </a:solidFill>
                <a:latin typeface="Times New Roman" pitchFamily="18" charset="0"/>
                <a:ea typeface="+mn-ea"/>
                <a:cs typeface="Times New Roman" pitchFamily="18" charset="0"/>
              </a:rPr>
            </a:br>
            <a:r>
              <a:rPr lang="ru-RU" sz="2600" b="1" kern="1200" dirty="0" smtClean="0">
                <a:solidFill>
                  <a:schemeClr val="bg1"/>
                </a:solidFill>
                <a:latin typeface="Times New Roman" pitchFamily="18" charset="0"/>
                <a:ea typeface="+mn-ea"/>
                <a:cs typeface="Times New Roman" pitchFamily="18" charset="0"/>
              </a:rPr>
              <a:t>Протокол 19 к Договору о создании ЕАЭЗ(7)</a:t>
            </a:r>
            <a:r>
              <a:rPr lang="ru-RU" sz="2600" b="1" kern="1200" dirty="0" smtClean="0">
                <a:solidFill>
                  <a:srgbClr val="000000"/>
                </a:solidFill>
                <a:ea typeface="+mn-ea"/>
                <a:cs typeface="Arial" panose="020B0604020202020204" pitchFamily="34" charset="0"/>
              </a:rPr>
              <a:t/>
            </a:r>
            <a:br>
              <a:rPr lang="ru-RU" sz="2600" b="1" kern="1200" dirty="0" smtClean="0">
                <a:solidFill>
                  <a:srgbClr val="000000"/>
                </a:solidFill>
                <a:ea typeface="+mn-ea"/>
                <a:cs typeface="Arial" panose="020B0604020202020204" pitchFamily="34" charset="0"/>
              </a:rPr>
            </a:br>
            <a:endParaRPr lang="ru-RU" b="1" dirty="0"/>
          </a:p>
        </p:txBody>
      </p:sp>
      <p:sp>
        <p:nvSpPr>
          <p:cNvPr id="3" name="Содержимое 2"/>
          <p:cNvSpPr>
            <a:spLocks noGrp="1"/>
          </p:cNvSpPr>
          <p:nvPr>
            <p:ph idx="1"/>
          </p:nvPr>
        </p:nvSpPr>
        <p:spPr>
          <a:xfrm>
            <a:off x="395536" y="1052736"/>
            <a:ext cx="8229600" cy="4525963"/>
          </a:xfrm>
        </p:spPr>
        <p:txBody>
          <a:bodyPr/>
          <a:lstStyle/>
          <a:p>
            <a:pPr algn="just">
              <a:buNone/>
            </a:pPr>
            <a:r>
              <a:rPr lang="ru-RU" sz="2000" dirty="0" smtClean="0">
                <a:solidFill>
                  <a:srgbClr val="0033CC"/>
                </a:solidFill>
                <a:latin typeface="Times New Roman" pitchFamily="18" charset="0"/>
                <a:cs typeface="Times New Roman" pitchFamily="18" charset="0"/>
              </a:rPr>
              <a:t>2. Понятия, используемые в настоящем Протоколе, а также для целей раздела </a:t>
            </a:r>
            <a:r>
              <a:rPr lang="en-US" sz="2000" dirty="0" smtClean="0">
                <a:solidFill>
                  <a:srgbClr val="0033CC"/>
                </a:solidFill>
                <a:latin typeface="Times New Roman" pitchFamily="18" charset="0"/>
                <a:cs typeface="Times New Roman" pitchFamily="18" charset="0"/>
              </a:rPr>
              <a:t>XVIII</a:t>
            </a:r>
            <a:r>
              <a:rPr lang="ru-RU" sz="2000" dirty="0" smtClean="0">
                <a:solidFill>
                  <a:srgbClr val="0033CC"/>
                </a:solidFill>
                <a:latin typeface="Times New Roman" pitchFamily="18" charset="0"/>
                <a:cs typeface="Times New Roman" pitchFamily="18" charset="0"/>
              </a:rPr>
              <a:t> Договора, означают следующее:</a:t>
            </a:r>
          </a:p>
          <a:p>
            <a:pPr algn="just">
              <a:buNone/>
            </a:pPr>
            <a:r>
              <a:rPr lang="ru-RU" sz="2000" dirty="0" smtClean="0">
                <a:solidFill>
                  <a:srgbClr val="0033CC"/>
                </a:solidFill>
                <a:latin typeface="Times New Roman" pitchFamily="18" charset="0"/>
                <a:cs typeface="Times New Roman" pitchFamily="18" charset="0"/>
              </a:rPr>
              <a:t>1) «вертикальное» соглашение» – </a:t>
            </a:r>
            <a:r>
              <a:rPr lang="ru-RU" sz="2000" dirty="0" err="1" smtClean="0">
                <a:solidFill>
                  <a:srgbClr val="0033CC"/>
                </a:solidFill>
                <a:latin typeface="Times New Roman" pitchFamily="18" charset="0"/>
                <a:cs typeface="Times New Roman" pitchFamily="18" charset="0"/>
              </a:rPr>
              <a:t>соглашение</a:t>
            </a:r>
            <a:r>
              <a:rPr lang="ru-RU" sz="2000" dirty="0" smtClean="0">
                <a:solidFill>
                  <a:srgbClr val="0033CC"/>
                </a:solidFill>
                <a:latin typeface="Times New Roman" pitchFamily="18" charset="0"/>
                <a:cs typeface="Times New Roman" pitchFamily="18" charset="0"/>
              </a:rPr>
              <a:t> между хозяйствующими субъектами (</a:t>
            </a:r>
            <a:r>
              <a:rPr lang="ru-RU" sz="2000" dirty="0" err="1" smtClean="0">
                <a:solidFill>
                  <a:srgbClr val="0033CC"/>
                </a:solidFill>
                <a:latin typeface="Times New Roman" pitchFamily="18" charset="0"/>
                <a:cs typeface="Times New Roman" pitchFamily="18" charset="0"/>
              </a:rPr>
              <a:t>субъектами</a:t>
            </a:r>
            <a:r>
              <a:rPr lang="ru-RU" sz="2000" dirty="0" smtClean="0">
                <a:solidFill>
                  <a:srgbClr val="0033CC"/>
                </a:solidFill>
                <a:latin typeface="Times New Roman" pitchFamily="18" charset="0"/>
                <a:cs typeface="Times New Roman" pitchFamily="18" charset="0"/>
              </a:rPr>
              <a:t> рынка), один из которых приобретает товар или является его потенциальным приобретателем, </a:t>
            </a:r>
            <a:br>
              <a:rPr lang="ru-RU" sz="2000" dirty="0" smtClean="0">
                <a:solidFill>
                  <a:srgbClr val="0033CC"/>
                </a:solidFill>
                <a:latin typeface="Times New Roman" pitchFamily="18" charset="0"/>
                <a:cs typeface="Times New Roman" pitchFamily="18" charset="0"/>
              </a:rPr>
            </a:br>
            <a:r>
              <a:rPr lang="ru-RU" sz="2000" dirty="0" smtClean="0">
                <a:solidFill>
                  <a:srgbClr val="0033CC"/>
                </a:solidFill>
                <a:latin typeface="Times New Roman" pitchFamily="18" charset="0"/>
                <a:cs typeface="Times New Roman" pitchFamily="18" charset="0"/>
              </a:rPr>
              <a:t>а другой предоставляет товар или является его потенциальным продавцом;</a:t>
            </a:r>
          </a:p>
          <a:p>
            <a:pPr algn="just">
              <a:buNone/>
            </a:pPr>
            <a:r>
              <a:rPr lang="ru-RU" sz="2000" dirty="0" smtClean="0">
                <a:solidFill>
                  <a:srgbClr val="0033CC"/>
                </a:solidFill>
                <a:latin typeface="Times New Roman" pitchFamily="18" charset="0"/>
                <a:cs typeface="Times New Roman" pitchFamily="18" charset="0"/>
              </a:rPr>
              <a:t>10) «координация экономической деятельности» – согласование действий хозяйствующих субъектов (</a:t>
            </a:r>
            <a:r>
              <a:rPr lang="ru-RU" sz="2000" dirty="0" err="1" smtClean="0">
                <a:solidFill>
                  <a:srgbClr val="0033CC"/>
                </a:solidFill>
                <a:latin typeface="Times New Roman" pitchFamily="18" charset="0"/>
                <a:cs typeface="Times New Roman" pitchFamily="18" charset="0"/>
              </a:rPr>
              <a:t>субъектов</a:t>
            </a:r>
            <a:r>
              <a:rPr lang="ru-RU" sz="2000" dirty="0" smtClean="0">
                <a:solidFill>
                  <a:srgbClr val="0033CC"/>
                </a:solidFill>
                <a:latin typeface="Times New Roman" pitchFamily="18" charset="0"/>
                <a:cs typeface="Times New Roman" pitchFamily="18" charset="0"/>
              </a:rPr>
              <a:t> рынка) третьим лицом, не входящим в одну группу лиц ни с одним из таких хозяйствующих субъектов (</a:t>
            </a:r>
            <a:r>
              <a:rPr lang="ru-RU" sz="2000" dirty="0" err="1" smtClean="0">
                <a:solidFill>
                  <a:srgbClr val="0033CC"/>
                </a:solidFill>
                <a:latin typeface="Times New Roman" pitchFamily="18" charset="0"/>
                <a:cs typeface="Times New Roman" pitchFamily="18" charset="0"/>
              </a:rPr>
              <a:t>субъектов</a:t>
            </a:r>
            <a:r>
              <a:rPr lang="ru-RU" sz="2000" dirty="0" smtClean="0">
                <a:solidFill>
                  <a:srgbClr val="0033CC"/>
                </a:solidFill>
                <a:latin typeface="Times New Roman" pitchFamily="18" charset="0"/>
                <a:cs typeface="Times New Roman" pitchFamily="18" charset="0"/>
              </a:rPr>
              <a:t> рынка) и не осуществляющим деятельности на том товарном рынке (товарных рынках), на котором осуществляется согласование действий хозяйствующих субъектов (</a:t>
            </a:r>
            <a:r>
              <a:rPr lang="ru-RU" sz="2000" dirty="0" err="1" smtClean="0">
                <a:solidFill>
                  <a:srgbClr val="0033CC"/>
                </a:solidFill>
                <a:latin typeface="Times New Roman" pitchFamily="18" charset="0"/>
                <a:cs typeface="Times New Roman" pitchFamily="18" charset="0"/>
              </a:rPr>
              <a:t>субъектов</a:t>
            </a:r>
            <a:r>
              <a:rPr lang="ru-RU" sz="2000" dirty="0" smtClean="0">
                <a:solidFill>
                  <a:srgbClr val="0033CC"/>
                </a:solidFill>
                <a:latin typeface="Times New Roman" pitchFamily="18" charset="0"/>
                <a:cs typeface="Times New Roman" pitchFamily="18" charset="0"/>
              </a:rPr>
              <a:t> рынка);</a:t>
            </a:r>
          </a:p>
          <a:p>
            <a:pPr algn="just">
              <a:buNone/>
            </a:pPr>
            <a:r>
              <a:rPr lang="ru-RU" sz="2000" dirty="0" smtClean="0">
                <a:solidFill>
                  <a:srgbClr val="0033CC"/>
                </a:solidFill>
                <a:latin typeface="Times New Roman" pitchFamily="18" charset="0"/>
                <a:cs typeface="Times New Roman" pitchFamily="18" charset="0"/>
              </a:rPr>
              <a:t>17) «соглашение» – договоренность в письменной форме, содержащаяся в документе или нескольких документах, а также договоренность в устной форме;</a:t>
            </a:r>
          </a:p>
          <a:p>
            <a:pPr algn="just">
              <a:buNone/>
            </a:pPr>
            <a:endParaRPr lang="ru-RU" sz="2000" dirty="0" smtClean="0">
              <a:solidFill>
                <a:srgbClr val="0033CC"/>
              </a:solidFill>
              <a:latin typeface="Times New Roman" pitchFamily="18" charset="0"/>
              <a:cs typeface="Times New Roman" pitchFamily="18" charset="0"/>
            </a:endParaRPr>
          </a:p>
          <a:p>
            <a:pPr>
              <a:buNone/>
            </a:pPr>
            <a:endParaRPr lang="ru-RU" dirty="0"/>
          </a:p>
        </p:txBody>
      </p:sp>
      <p:sp>
        <p:nvSpPr>
          <p:cNvPr id="4" name="Номер слайда 3"/>
          <p:cNvSpPr>
            <a:spLocks noGrp="1"/>
          </p:cNvSpPr>
          <p:nvPr>
            <p:ph type="sldNum" sz="quarter" idx="10"/>
          </p:nvPr>
        </p:nvSpPr>
        <p:spPr/>
        <p:txBody>
          <a:bodyPr/>
          <a:lstStyle/>
          <a:p>
            <a:fld id="{68EF25E2-B48B-4E9B-A13A-0514BC162B9B}" type="slidenum">
              <a:rPr lang="ru-RU" smtClean="0"/>
              <a:pPr/>
              <a:t>28</a:t>
            </a:fld>
            <a:endParaRPr lang="ru-RU"/>
          </a:p>
        </p:txBody>
      </p:sp>
    </p:spTree>
    <p:extLst>
      <p:ext uri="{BB962C8B-B14F-4D97-AF65-F5344CB8AC3E}">
        <p14:creationId xmlns:p14="http://schemas.microsoft.com/office/powerpoint/2010/main" xmlns="" val="19511663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Прямоугольник 2"/>
          <p:cNvSpPr>
            <a:spLocks noChangeArrowheads="1"/>
          </p:cNvSpPr>
          <p:nvPr/>
        </p:nvSpPr>
        <p:spPr bwMode="auto">
          <a:xfrm>
            <a:off x="214313" y="1143000"/>
            <a:ext cx="8715375"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r>
              <a:rPr lang="ru-RU" b="0" dirty="0" smtClean="0"/>
              <a:t>5</a:t>
            </a:r>
            <a:r>
              <a:rPr lang="ru-RU" b="0" dirty="0" smtClean="0">
                <a:solidFill>
                  <a:srgbClr val="0033CC"/>
                </a:solidFill>
              </a:rPr>
              <a:t>5. Соглашения, предусмотренные пунктами 4 и 5 статьи 76 Договора, а также соглашения хозяйствующих субъектов (</a:t>
            </a:r>
            <a:r>
              <a:rPr lang="ru-RU" b="0" dirty="0" err="1" smtClean="0">
                <a:solidFill>
                  <a:srgbClr val="0033CC"/>
                </a:solidFill>
              </a:rPr>
              <a:t>субъектов</a:t>
            </a:r>
            <a:r>
              <a:rPr lang="ru-RU" b="0" dirty="0" smtClean="0">
                <a:solidFill>
                  <a:srgbClr val="0033CC"/>
                </a:solidFill>
              </a:rPr>
              <a:t> рынка) о совместной деятельности, которые могут привести к последствиям, указанным в пункте 3 статьи 76 Договора, могут быть признаны допустимыми, если они не накладывают на хозяйствующие субъекты (</a:t>
            </a:r>
            <a:r>
              <a:rPr lang="ru-RU" b="0" dirty="0" err="1" smtClean="0">
                <a:solidFill>
                  <a:srgbClr val="0033CC"/>
                </a:solidFill>
              </a:rPr>
              <a:t>субъекты</a:t>
            </a:r>
            <a:r>
              <a:rPr lang="ru-RU" b="0" dirty="0" smtClean="0">
                <a:solidFill>
                  <a:srgbClr val="0033CC"/>
                </a:solidFill>
              </a:rPr>
              <a:t> рынка) ограничения, не являющиеся необходимыми для достижения целей этих соглашений, и не создают возможность для устранения конкуренции на соответствующем товарном рынке и если хозяйствующие субъекты (</a:t>
            </a:r>
            <a:r>
              <a:rPr lang="ru-RU" b="0" dirty="0" err="1" smtClean="0">
                <a:solidFill>
                  <a:srgbClr val="0033CC"/>
                </a:solidFill>
              </a:rPr>
              <a:t>субъекты</a:t>
            </a:r>
            <a:r>
              <a:rPr lang="ru-RU" b="0" dirty="0" smtClean="0">
                <a:solidFill>
                  <a:srgbClr val="0033CC"/>
                </a:solidFill>
              </a:rPr>
              <a:t> рынка) докажут, что такие соглашения имеют или могут иметь своим результатом:</a:t>
            </a:r>
          </a:p>
          <a:p>
            <a:pPr algn="just"/>
            <a:r>
              <a:rPr lang="ru-RU" b="0" dirty="0" smtClean="0">
                <a:solidFill>
                  <a:srgbClr val="0033CC"/>
                </a:solidFill>
              </a:rPr>
              <a:t>1) совершенствование производства (реализации) товаров или стимулирование технического (экономического) прогресса либо повышение конкурентоспособности товаров производства </a:t>
            </a:r>
            <a:br>
              <a:rPr lang="ru-RU" b="0" dirty="0" smtClean="0">
                <a:solidFill>
                  <a:srgbClr val="0033CC"/>
                </a:solidFill>
              </a:rPr>
            </a:br>
            <a:r>
              <a:rPr lang="ru-RU" b="0" dirty="0" smtClean="0">
                <a:solidFill>
                  <a:srgbClr val="0033CC"/>
                </a:solidFill>
              </a:rPr>
              <a:t>государств-членов на мировом товарном рынке;</a:t>
            </a:r>
          </a:p>
          <a:p>
            <a:pPr algn="just"/>
            <a:r>
              <a:rPr lang="ru-RU" b="0" dirty="0" smtClean="0">
                <a:solidFill>
                  <a:srgbClr val="0033CC"/>
                </a:solidFill>
              </a:rPr>
              <a:t>2) получение потребителями соразмерной части преимуществ (выгод), которые приобретаются соответствующими лицами от совершения таких действий.</a:t>
            </a:r>
          </a:p>
        </p:txBody>
      </p:sp>
      <p:sp>
        <p:nvSpPr>
          <p:cNvPr id="2" name="Номер слайда 1"/>
          <p:cNvSpPr>
            <a:spLocks noGrp="1"/>
          </p:cNvSpPr>
          <p:nvPr>
            <p:ph type="sldNum" sz="quarter" idx="10"/>
          </p:nvPr>
        </p:nvSpPr>
        <p:spPr/>
        <p:txBody>
          <a:bodyPr/>
          <a:lstStyle/>
          <a:p>
            <a:fld id="{9D402C37-3C23-4DCB-8B93-3C4A860914E1}" type="slidenum">
              <a:rPr lang="ru-RU" smtClean="0"/>
              <a:pPr/>
              <a:t>29</a:t>
            </a:fld>
            <a:endParaRPr lang="ru-RU"/>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ЕВРАЗИЙСКИЙ ЭКОНОМИЧЕСКИЙ СОЮЗ. </a:t>
            </a:r>
          </a:p>
          <a:p>
            <a:pPr algn="ctr" eaLnBrk="1" hangingPunct="1">
              <a:lnSpc>
                <a:spcPct val="85000"/>
              </a:lnSpc>
            </a:pPr>
            <a:r>
              <a:rPr lang="ru-RU" sz="2600" dirty="0" smtClean="0">
                <a:latin typeface="+mj-lt"/>
                <a:ea typeface="+mj-ea"/>
                <a:cs typeface="+mj-cs"/>
              </a:rPr>
              <a:t>Протокол 19 к Договору о создании ЕАЭЗ(8)</a:t>
            </a:r>
            <a:endParaRPr lang="ru-RU" sz="2600" dirty="0">
              <a:latin typeface="+mj-lt"/>
              <a:ea typeface="+mj-ea"/>
              <a:cs typeface="+mj-cs"/>
            </a:endParaRPr>
          </a:p>
        </p:txBody>
      </p:sp>
    </p:spTree>
    <p:extLst>
      <p:ext uri="{BB962C8B-B14F-4D97-AF65-F5344CB8AC3E}">
        <p14:creationId xmlns:p14="http://schemas.microsoft.com/office/powerpoint/2010/main" xmlns="" val="711099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9"/>
          <p:cNvSpPr txBox="1">
            <a:spLocks noChangeArrowheads="1"/>
          </p:cNvSpPr>
          <p:nvPr/>
        </p:nvSpPr>
        <p:spPr bwMode="auto">
          <a:xfrm>
            <a:off x="395288" y="2663825"/>
            <a:ext cx="8353425" cy="2287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4800" dirty="0">
                <a:solidFill>
                  <a:srgbClr val="333399"/>
                </a:solidFill>
                <a:latin typeface="Arial" panose="020B0604020202020204" pitchFamily="34" charset="0"/>
              </a:rPr>
              <a:t>1. ПОНЯТИЕ АНТИКОНКУРЕНТНЫХ СОГЛАШЕНИЙ</a:t>
            </a:r>
          </a:p>
        </p:txBody>
      </p:sp>
      <p:sp>
        <p:nvSpPr>
          <p:cNvPr id="2" name="Номер слайда 1"/>
          <p:cNvSpPr>
            <a:spLocks noGrp="1"/>
          </p:cNvSpPr>
          <p:nvPr>
            <p:ph type="sldNum" sz="quarter" idx="10"/>
          </p:nvPr>
        </p:nvSpPr>
        <p:spPr/>
        <p:txBody>
          <a:bodyPr/>
          <a:lstStyle/>
          <a:p>
            <a:fld id="{9D402C37-3C23-4DCB-8B93-3C4A860914E1}" type="slidenum">
              <a:rPr lang="ru-RU" smtClean="0"/>
              <a:pPr/>
              <a:t>3</a:t>
            </a:fld>
            <a:endParaRPr lang="ru-RU"/>
          </a:p>
        </p:txBody>
      </p:sp>
    </p:spTree>
    <p:extLst>
      <p:ext uri="{BB962C8B-B14F-4D97-AF65-F5344CB8AC3E}">
        <p14:creationId xmlns:p14="http://schemas.microsoft.com/office/powerpoint/2010/main" xmlns="" val="35020204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Прямоугольник 2"/>
          <p:cNvSpPr>
            <a:spLocks noChangeArrowheads="1"/>
          </p:cNvSpPr>
          <p:nvPr/>
        </p:nvSpPr>
        <p:spPr bwMode="auto">
          <a:xfrm>
            <a:off x="142875" y="1125538"/>
            <a:ext cx="8786813"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lang="ru-RU" b="0" dirty="0" smtClean="0">
                <a:solidFill>
                  <a:srgbClr val="0033CC"/>
                </a:solidFill>
              </a:rPr>
              <a:t>6. Допускаются «вертикальные» соглашения, если:</a:t>
            </a:r>
          </a:p>
          <a:p>
            <a:pPr algn="just"/>
            <a:r>
              <a:rPr lang="ru-RU" b="0" dirty="0" smtClean="0">
                <a:solidFill>
                  <a:srgbClr val="0033CC"/>
                </a:solidFill>
              </a:rPr>
              <a:t>1) такие соглашения являются договорами коммерческой концессии;</a:t>
            </a:r>
          </a:p>
          <a:p>
            <a:pPr algn="just"/>
            <a:r>
              <a:rPr lang="ru-RU" b="0" dirty="0" smtClean="0">
                <a:solidFill>
                  <a:srgbClr val="0033CC"/>
                </a:solidFill>
              </a:rPr>
              <a:t>2) доля каждого хозяйствующего субъекта (</a:t>
            </a:r>
            <a:r>
              <a:rPr lang="ru-RU" b="0" dirty="0" err="1" smtClean="0">
                <a:solidFill>
                  <a:srgbClr val="0033CC"/>
                </a:solidFill>
              </a:rPr>
              <a:t>субъекта</a:t>
            </a:r>
            <a:r>
              <a:rPr lang="ru-RU" b="0" dirty="0" smtClean="0">
                <a:solidFill>
                  <a:srgbClr val="0033CC"/>
                </a:solidFill>
              </a:rPr>
              <a:t> рынка), являющегося участником такого соглашения, на товарном рынке товара, являющегося предметом «вертикального» соглашения, не превышает 20 процентов.</a:t>
            </a:r>
          </a:p>
          <a:p>
            <a:pPr algn="just"/>
            <a:r>
              <a:rPr lang="ru-RU" b="0" dirty="0" smtClean="0">
                <a:solidFill>
                  <a:srgbClr val="0033CC"/>
                </a:solidFill>
              </a:rPr>
              <a:t>7. Положения пунктов 3 – 6 статьи 76 Договора не распространяются на соглашения между хозяйствующими субъектами (</a:t>
            </a:r>
            <a:r>
              <a:rPr lang="ru-RU" b="0" dirty="0" err="1" smtClean="0">
                <a:solidFill>
                  <a:srgbClr val="0033CC"/>
                </a:solidFill>
              </a:rPr>
              <a:t>субъектами</a:t>
            </a:r>
            <a:r>
              <a:rPr lang="ru-RU" b="0" dirty="0" smtClean="0">
                <a:solidFill>
                  <a:srgbClr val="0033CC"/>
                </a:solidFill>
              </a:rPr>
              <a:t> рынка), входящими в одну группу лиц, если одним из таких хозяйствующих субъектов (</a:t>
            </a:r>
            <a:r>
              <a:rPr lang="ru-RU" b="0" dirty="0" err="1" smtClean="0">
                <a:solidFill>
                  <a:srgbClr val="0033CC"/>
                </a:solidFill>
              </a:rPr>
              <a:t>субъектов</a:t>
            </a:r>
            <a:r>
              <a:rPr lang="ru-RU" b="0" dirty="0" smtClean="0">
                <a:solidFill>
                  <a:srgbClr val="0033CC"/>
                </a:solidFill>
              </a:rPr>
              <a:t> рынка) в отношении другого хозяйствующего субъекта (</a:t>
            </a:r>
            <a:r>
              <a:rPr lang="ru-RU" b="0" dirty="0" err="1" smtClean="0">
                <a:solidFill>
                  <a:srgbClr val="0033CC"/>
                </a:solidFill>
              </a:rPr>
              <a:t>субъекта</a:t>
            </a:r>
            <a:r>
              <a:rPr lang="ru-RU" b="0" dirty="0" smtClean="0">
                <a:solidFill>
                  <a:srgbClr val="0033CC"/>
                </a:solidFill>
              </a:rPr>
              <a:t> рынка) установлен прямой или косвенный контроль либо если такие хозяйствующие субъекты (</a:t>
            </a:r>
            <a:r>
              <a:rPr lang="ru-RU" b="0" dirty="0" err="1" smtClean="0">
                <a:solidFill>
                  <a:srgbClr val="0033CC"/>
                </a:solidFill>
              </a:rPr>
              <a:t>субъекты</a:t>
            </a:r>
            <a:r>
              <a:rPr lang="ru-RU" b="0" dirty="0" smtClean="0">
                <a:solidFill>
                  <a:srgbClr val="0033CC"/>
                </a:solidFill>
              </a:rPr>
              <a:t> рынка) находятся под прямым или косвенным контролем одного лица, за исключением соглашений между хозяйствующими субъектами (</a:t>
            </a:r>
            <a:r>
              <a:rPr lang="ru-RU" b="0" dirty="0" err="1" smtClean="0">
                <a:solidFill>
                  <a:srgbClr val="0033CC"/>
                </a:solidFill>
              </a:rPr>
              <a:t>субъектами</a:t>
            </a:r>
            <a:r>
              <a:rPr lang="ru-RU" b="0" dirty="0" smtClean="0">
                <a:solidFill>
                  <a:srgbClr val="0033CC"/>
                </a:solidFill>
              </a:rPr>
              <a:t> рынка), осуществляющими виды деятельности, одновременное выполнение которых одним хозяйствующим субъектом (</a:t>
            </a:r>
            <a:r>
              <a:rPr lang="ru-RU" b="0" dirty="0" err="1" smtClean="0">
                <a:solidFill>
                  <a:srgbClr val="0033CC"/>
                </a:solidFill>
              </a:rPr>
              <a:t>субъектом</a:t>
            </a:r>
            <a:r>
              <a:rPr lang="ru-RU" b="0" dirty="0" smtClean="0">
                <a:solidFill>
                  <a:srgbClr val="0033CC"/>
                </a:solidFill>
              </a:rPr>
              <a:t> рынка) не допускается в соответствии с законодательством государств-членов.</a:t>
            </a:r>
          </a:p>
          <a:p>
            <a:pPr indent="446088" algn="just" eaLnBrk="1" hangingPunct="1"/>
            <a:endParaRPr lang="ru-RU" b="0" dirty="0" smtClean="0">
              <a:solidFill>
                <a:srgbClr val="333399"/>
              </a:solidFill>
            </a:endParaRPr>
          </a:p>
          <a:p>
            <a:pPr algn="just" eaLnBrk="1" hangingPunct="1"/>
            <a:endParaRPr lang="ru-RU" b="0" dirty="0">
              <a:solidFill>
                <a:srgbClr val="333399"/>
              </a:solidFill>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30</a:t>
            </a:fld>
            <a:endParaRPr lang="ru-RU"/>
          </a:p>
        </p:txBody>
      </p:sp>
      <p:sp>
        <p:nvSpPr>
          <p:cNvPr id="5" name="Rectangle 2"/>
          <p:cNvSpPr txBox="1">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ЕВРАЗИЙСКИЙ ЭКОНОМИЧЕСКИЙ СОЮЗ. </a:t>
            </a:r>
          </a:p>
          <a:p>
            <a:pPr algn="ctr" eaLnBrk="1" hangingPunct="1">
              <a:lnSpc>
                <a:spcPct val="85000"/>
              </a:lnSpc>
            </a:pPr>
            <a:r>
              <a:rPr lang="ru-RU" sz="2800" dirty="0" smtClean="0"/>
              <a:t>Протокол 19 к Договору о создании ЕАЭЗ </a:t>
            </a:r>
            <a:r>
              <a:rPr lang="ru-RU" sz="2600" dirty="0" smtClean="0">
                <a:latin typeface="+mj-lt"/>
                <a:ea typeface="+mj-ea"/>
                <a:cs typeface="+mj-cs"/>
              </a:rPr>
              <a:t>(9)</a:t>
            </a:r>
            <a:endParaRPr lang="ru-RU" sz="2600" dirty="0">
              <a:latin typeface="+mj-lt"/>
              <a:ea typeface="+mj-ea"/>
              <a:cs typeface="+mj-cs"/>
            </a:endParaRPr>
          </a:p>
        </p:txBody>
      </p:sp>
    </p:spTree>
    <p:extLst>
      <p:ext uri="{BB962C8B-B14F-4D97-AF65-F5344CB8AC3E}">
        <p14:creationId xmlns:p14="http://schemas.microsoft.com/office/powerpoint/2010/main" xmlns="" val="21741157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Text Box 5"/>
          <p:cNvSpPr txBox="1">
            <a:spLocks noChangeArrowheads="1"/>
          </p:cNvSpPr>
          <p:nvPr/>
        </p:nvSpPr>
        <p:spPr bwMode="auto">
          <a:xfrm>
            <a:off x="314325" y="2436813"/>
            <a:ext cx="8650288" cy="2287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4800" b="1" dirty="0">
                <a:solidFill>
                  <a:srgbClr val="333399"/>
                </a:solidFill>
              </a:rPr>
              <a:t>4. КЛАССИФИКАЦИЯ АНТИКОНКУРЕНТНЫХ СОГЛАШЕНИЙ </a:t>
            </a:r>
          </a:p>
        </p:txBody>
      </p:sp>
      <p:sp>
        <p:nvSpPr>
          <p:cNvPr id="2" name="Номер слайда 1"/>
          <p:cNvSpPr>
            <a:spLocks noGrp="1"/>
          </p:cNvSpPr>
          <p:nvPr>
            <p:ph type="sldNum" sz="quarter" idx="10"/>
          </p:nvPr>
        </p:nvSpPr>
        <p:spPr/>
        <p:txBody>
          <a:bodyPr/>
          <a:lstStyle/>
          <a:p>
            <a:fld id="{9D402C37-3C23-4DCB-8B93-3C4A860914E1}" type="slidenum">
              <a:rPr lang="ru-RU" smtClean="0"/>
              <a:pPr/>
              <a:t>31</a:t>
            </a:fld>
            <a:endParaRPr lang="ru-RU"/>
          </a:p>
        </p:txBody>
      </p:sp>
    </p:spTree>
    <p:extLst>
      <p:ext uri="{BB962C8B-B14F-4D97-AF65-F5344CB8AC3E}">
        <p14:creationId xmlns:p14="http://schemas.microsoft.com/office/powerpoint/2010/main" xmlns="" val="3853905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1"/>
          <p:cNvSpPr>
            <a:spLocks noChangeArrowheads="1"/>
          </p:cNvSpPr>
          <p:nvPr/>
        </p:nvSpPr>
        <p:spPr bwMode="auto">
          <a:xfrm>
            <a:off x="251520" y="1594685"/>
            <a:ext cx="8678168" cy="4912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1800" dirty="0">
                <a:solidFill>
                  <a:srgbClr val="008080"/>
                </a:solidFill>
              </a:rPr>
              <a:t>Статья 11. </a:t>
            </a:r>
            <a:r>
              <a:rPr kumimoji="1" lang="ru-RU" sz="1800" u="sng" dirty="0">
                <a:solidFill>
                  <a:srgbClr val="008080"/>
                </a:solidFill>
              </a:rPr>
              <a:t>Запрет на ограничивающие конкуренцию соглашения хозяйствующих субъектов</a:t>
            </a:r>
          </a:p>
          <a:p>
            <a:pPr algn="just" eaLnBrk="1" hangingPunct="1">
              <a:spcBef>
                <a:spcPct val="20000"/>
              </a:spcBef>
              <a:buClrTx/>
              <a:buFontTx/>
              <a:buNone/>
            </a:pPr>
            <a:r>
              <a:rPr lang="ru-RU" sz="1400" dirty="0">
                <a:solidFill>
                  <a:srgbClr val="333399"/>
                </a:solidFill>
                <a:latin typeface="Times New Roman" panose="02020603050405020304" pitchFamily="18" charset="0"/>
              </a:rPr>
              <a:t>1.</a:t>
            </a:r>
            <a:r>
              <a:rPr lang="ru-RU" sz="1400" b="0" dirty="0">
                <a:solidFill>
                  <a:srgbClr val="333399"/>
                </a:solidFill>
                <a:latin typeface="Times New Roman" panose="02020603050405020304" pitchFamily="18" charset="0"/>
              </a:rPr>
              <a:t> Признаются картелем и запрещаются соглашения между хозяйствующими субъектами-конкурентами, то есть между хозяйствующими субъектами, осуществляющими продажу товаров на одном товарном рынке, если такие соглашения приводят или могут привести к:</a:t>
            </a:r>
          </a:p>
          <a:p>
            <a:pPr algn="just" eaLnBrk="1" hangingPunct="1">
              <a:spcBef>
                <a:spcPct val="20000"/>
              </a:spcBef>
              <a:buClrTx/>
              <a:buFontTx/>
              <a:buNone/>
            </a:pPr>
            <a:r>
              <a:rPr lang="ru-RU" sz="1400" b="0" dirty="0">
                <a:solidFill>
                  <a:srgbClr val="333399"/>
                </a:solidFill>
                <a:latin typeface="Times New Roman" panose="02020603050405020304" pitchFamily="18" charset="0"/>
              </a:rPr>
              <a:t>1) установлению или поддержанию цен (тарифов), скидок, надбавок (доплат) и (или) наценок;</a:t>
            </a:r>
          </a:p>
          <a:p>
            <a:pPr algn="just" eaLnBrk="1" hangingPunct="1">
              <a:spcBef>
                <a:spcPct val="20000"/>
              </a:spcBef>
              <a:buClrTx/>
              <a:buFontTx/>
              <a:buNone/>
            </a:pPr>
            <a:r>
              <a:rPr lang="ru-RU" sz="1400" b="0" dirty="0">
                <a:solidFill>
                  <a:srgbClr val="333399"/>
                </a:solidFill>
                <a:latin typeface="Times New Roman" panose="02020603050405020304" pitchFamily="18" charset="0"/>
              </a:rPr>
              <a:t>2) повышению, снижению или поддержанию цен на торгах;</a:t>
            </a:r>
          </a:p>
          <a:p>
            <a:pPr algn="just" eaLnBrk="1" hangingPunct="1">
              <a:spcBef>
                <a:spcPct val="20000"/>
              </a:spcBef>
              <a:buClrTx/>
              <a:buFontTx/>
              <a:buNone/>
            </a:pPr>
            <a:r>
              <a:rPr lang="ru-RU" sz="1400" b="0" dirty="0">
                <a:solidFill>
                  <a:srgbClr val="333399"/>
                </a:solidFill>
                <a:latin typeface="Times New Roman" panose="02020603050405020304" pitchFamily="18" charset="0"/>
              </a:rPr>
              <a:t>3) разделу товарного рынка по территориальному принципу, объему продажи или покупки товаров, ассортименту реализуемых товаров либо составу продавцов или покупателей (заказчиков);</a:t>
            </a:r>
          </a:p>
          <a:p>
            <a:pPr algn="just" eaLnBrk="1" hangingPunct="1">
              <a:spcBef>
                <a:spcPct val="20000"/>
              </a:spcBef>
              <a:buClrTx/>
              <a:buFontTx/>
              <a:buNone/>
            </a:pPr>
            <a:r>
              <a:rPr lang="ru-RU" sz="1400" b="0" dirty="0">
                <a:solidFill>
                  <a:srgbClr val="333399"/>
                </a:solidFill>
                <a:latin typeface="Times New Roman" panose="02020603050405020304" pitchFamily="18" charset="0"/>
              </a:rPr>
              <a:t>4) сокращению или прекращению производства товаров;</a:t>
            </a:r>
          </a:p>
          <a:p>
            <a:pPr algn="just" eaLnBrk="1" hangingPunct="1">
              <a:spcBef>
                <a:spcPct val="20000"/>
              </a:spcBef>
              <a:buClrTx/>
              <a:buFontTx/>
              <a:buNone/>
            </a:pPr>
            <a:r>
              <a:rPr lang="ru-RU" sz="1400" b="0" dirty="0">
                <a:solidFill>
                  <a:srgbClr val="333399"/>
                </a:solidFill>
                <a:latin typeface="Times New Roman" panose="02020603050405020304" pitchFamily="18" charset="0"/>
              </a:rPr>
              <a:t>5) отказу от заключения договоров с определенными продавцами или покупателями (заказчиками).</a:t>
            </a:r>
          </a:p>
          <a:p>
            <a:pPr algn="just" eaLnBrk="1" hangingPunct="1">
              <a:spcBef>
                <a:spcPct val="20000"/>
              </a:spcBef>
              <a:buClrTx/>
              <a:buFontTx/>
              <a:buNone/>
            </a:pPr>
            <a:r>
              <a:rPr lang="ru-RU" sz="1400" dirty="0">
                <a:solidFill>
                  <a:srgbClr val="333399"/>
                </a:solidFill>
                <a:latin typeface="Times New Roman" panose="02020603050405020304" pitchFamily="18" charset="0"/>
              </a:rPr>
              <a:t>2.</a:t>
            </a:r>
            <a:r>
              <a:rPr lang="ru-RU" sz="1400" b="0" dirty="0">
                <a:solidFill>
                  <a:srgbClr val="333399"/>
                </a:solidFill>
                <a:latin typeface="Times New Roman" panose="02020603050405020304" pitchFamily="18" charset="0"/>
              </a:rPr>
              <a:t> Запрещаются "вертикальные" соглашения между хозяйствующими субъектами (за исключением "вертикальных" соглашений, которые признаются допустимыми в соответствии со статьей 12 настоящего Федерального закона), если: </a:t>
            </a:r>
          </a:p>
          <a:p>
            <a:pPr algn="just" eaLnBrk="1" hangingPunct="1">
              <a:spcBef>
                <a:spcPct val="20000"/>
              </a:spcBef>
              <a:buClrTx/>
              <a:buFontTx/>
              <a:buNone/>
            </a:pPr>
            <a:r>
              <a:rPr lang="ru-RU" sz="1400" b="0" dirty="0">
                <a:solidFill>
                  <a:srgbClr val="333399"/>
                </a:solidFill>
                <a:latin typeface="Times New Roman" panose="02020603050405020304" pitchFamily="18" charset="0"/>
              </a:rPr>
              <a:t>1) такие соглашения приводят или могут привести к установлению цены перепродажи товара, за исключением случая, если продавец устанавливает для покупателя максимальную цену перепродажи товара;</a:t>
            </a:r>
          </a:p>
          <a:p>
            <a:pPr algn="just" eaLnBrk="1" hangingPunct="1">
              <a:spcBef>
                <a:spcPct val="20000"/>
              </a:spcBef>
              <a:buClrTx/>
              <a:buFontTx/>
              <a:buNone/>
            </a:pPr>
            <a:r>
              <a:rPr lang="ru-RU" sz="1400" b="0" dirty="0">
                <a:solidFill>
                  <a:srgbClr val="333399"/>
                </a:solidFill>
                <a:latin typeface="Times New Roman" panose="02020603050405020304" pitchFamily="18" charset="0"/>
              </a:rPr>
              <a:t>2) такими соглашениями предусмотрено обязательство покупателя не продавать товар хозяйствующего субъекта, который является конкурентом продавца. Данный запрет не распространяется на соглашения об организации покупателем продажи товаров под товарным знаком либо иным средством индивидуализации продавца или производителя.</a:t>
            </a:r>
          </a:p>
        </p:txBody>
      </p:sp>
      <p:sp>
        <p:nvSpPr>
          <p:cNvPr id="113668"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800" dirty="0">
                <a:solidFill>
                  <a:srgbClr val="FFD147"/>
                </a:solidFill>
              </a:rPr>
              <a:t> </a:t>
            </a:r>
            <a:r>
              <a:rPr lang="ru-RU" sz="2600" b="1" dirty="0">
                <a:solidFill>
                  <a:schemeClr val="bg1"/>
                </a:solidFill>
                <a:latin typeface="+mj-lt"/>
                <a:ea typeface="+mj-ea"/>
                <a:cs typeface="+mj-cs"/>
              </a:rPr>
              <a:t>АНТИМОНОПОЛЬНОЕ  </a:t>
            </a:r>
            <a:r>
              <a:rPr lang="ru-RU" sz="2600" b="1" dirty="0" smtClean="0">
                <a:solidFill>
                  <a:schemeClr val="bg1"/>
                </a:solidFill>
                <a:latin typeface="+mj-lt"/>
                <a:ea typeface="+mj-ea"/>
                <a:cs typeface="+mj-cs"/>
              </a:rPr>
              <a:t>ЗАКОНОДАТЕЛЬСТВО (1)</a:t>
            </a:r>
            <a:endParaRPr lang="ru-RU" sz="2600" b="1" dirty="0">
              <a:solidFill>
                <a:schemeClr val="bg1"/>
              </a:solidFill>
              <a:latin typeface="+mj-lt"/>
              <a:ea typeface="+mj-ea"/>
              <a:cs typeface="+mj-cs"/>
            </a:endParaRPr>
          </a:p>
        </p:txBody>
      </p:sp>
      <p:sp>
        <p:nvSpPr>
          <p:cNvPr id="113669" name="Rectangle 8"/>
          <p:cNvSpPr>
            <a:spLocks noChangeArrowheads="1"/>
          </p:cNvSpPr>
          <p:nvPr/>
        </p:nvSpPr>
        <p:spPr bwMode="auto">
          <a:xfrm>
            <a:off x="77788" y="980728"/>
            <a:ext cx="895870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2000" dirty="0">
                <a:solidFill>
                  <a:srgbClr val="008080"/>
                </a:solidFill>
              </a:rPr>
              <a:t>Федеральный закон от 26.07.2006 № 135-ФЗ "О защите конкуренции" </a:t>
            </a:r>
          </a:p>
        </p:txBody>
      </p:sp>
      <p:sp>
        <p:nvSpPr>
          <p:cNvPr id="2" name="Номер слайда 1"/>
          <p:cNvSpPr>
            <a:spLocks noGrp="1"/>
          </p:cNvSpPr>
          <p:nvPr>
            <p:ph type="sldNum" sz="quarter" idx="10"/>
          </p:nvPr>
        </p:nvSpPr>
        <p:spPr/>
        <p:txBody>
          <a:bodyPr/>
          <a:lstStyle/>
          <a:p>
            <a:fld id="{9D402C37-3C23-4DCB-8B93-3C4A860914E1}" type="slidenum">
              <a:rPr lang="ru-RU" smtClean="0"/>
              <a:pPr/>
              <a:t>32</a:t>
            </a:fld>
            <a:endParaRPr lang="ru-RU"/>
          </a:p>
        </p:txBody>
      </p:sp>
    </p:spTree>
    <p:extLst>
      <p:ext uri="{BB962C8B-B14F-4D97-AF65-F5344CB8AC3E}">
        <p14:creationId xmlns:p14="http://schemas.microsoft.com/office/powerpoint/2010/main" xmlns="" val="18643369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1"/>
          <p:cNvSpPr>
            <a:spLocks noChangeArrowheads="1"/>
          </p:cNvSpPr>
          <p:nvPr/>
        </p:nvSpPr>
        <p:spPr bwMode="auto">
          <a:xfrm>
            <a:off x="142875" y="908720"/>
            <a:ext cx="8786813" cy="5678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1500" dirty="0">
                <a:solidFill>
                  <a:srgbClr val="333399"/>
                </a:solidFill>
                <a:latin typeface="Times New Roman" panose="02020603050405020304" pitchFamily="18" charset="0"/>
              </a:rPr>
              <a:t>3.</a:t>
            </a:r>
            <a:r>
              <a:rPr lang="ru-RU" sz="1500" b="0" dirty="0">
                <a:solidFill>
                  <a:srgbClr val="333399"/>
                </a:solidFill>
                <a:latin typeface="Times New Roman" panose="02020603050405020304" pitchFamily="18" charset="0"/>
              </a:rPr>
              <a:t> Запрещаются соглашения хозяйствующих субъектов, являющихся участниками оптового и (или) розничных рынков электрической энергии (мощности), организациями коммерческой инфраструктуры, организациями технологической инфраструктуры, сетевыми организациями, если такие соглашения приводят к манипулированию ценами на оптовом и (или) розничных рынках электрической энергии (мощности).</a:t>
            </a:r>
          </a:p>
          <a:p>
            <a:pPr algn="just" eaLnBrk="1" hangingPunct="1">
              <a:spcBef>
                <a:spcPct val="20000"/>
              </a:spcBef>
              <a:buClrTx/>
              <a:buFontTx/>
              <a:buNone/>
            </a:pPr>
            <a:r>
              <a:rPr lang="ru-RU" sz="1500" dirty="0">
                <a:solidFill>
                  <a:srgbClr val="333399"/>
                </a:solidFill>
                <a:latin typeface="Times New Roman" panose="02020603050405020304" pitchFamily="18" charset="0"/>
              </a:rPr>
              <a:t>4.</a:t>
            </a:r>
            <a:r>
              <a:rPr lang="ru-RU" sz="1500" b="0" dirty="0">
                <a:solidFill>
                  <a:srgbClr val="333399"/>
                </a:solidFill>
                <a:latin typeface="Times New Roman" panose="02020603050405020304" pitchFamily="18" charset="0"/>
              </a:rPr>
              <a:t> Запрещаются иные соглашения между хозяйствующими субъектами (за исключением "вертикальных" соглашений, которые признаются допустимыми в соответствии со статьей 12 настоящего Федерального закона), если установлено, что такие соглашения приводят или могут привести к ограничению конкуренции. К таким соглашениям могут быть отнесены, в частности, соглашения:</a:t>
            </a:r>
          </a:p>
          <a:p>
            <a:pPr algn="just" eaLnBrk="1" hangingPunct="1">
              <a:spcBef>
                <a:spcPct val="20000"/>
              </a:spcBef>
              <a:buClrTx/>
              <a:buFontTx/>
              <a:buNone/>
            </a:pPr>
            <a:r>
              <a:rPr lang="ru-RU" sz="1500" b="0" dirty="0">
                <a:solidFill>
                  <a:srgbClr val="333399"/>
                </a:solidFill>
                <a:latin typeface="Times New Roman" panose="02020603050405020304" pitchFamily="18" charset="0"/>
              </a:rPr>
              <a:t>1) о навязывании контрагенту условий договора, невыгодных для него или не относящихся к предмету договора (необоснованные требования о передаче финансовых средств, иного имущества, в том числе имущественных прав, а также согласие заключить договор при условии внесения в него положений относительно товаров, в которых контрагент не заинтересован, и другие требования);</a:t>
            </a:r>
          </a:p>
          <a:p>
            <a:pPr algn="just" eaLnBrk="1" hangingPunct="1">
              <a:spcBef>
                <a:spcPct val="20000"/>
              </a:spcBef>
              <a:buClrTx/>
              <a:buFontTx/>
              <a:buNone/>
            </a:pPr>
            <a:r>
              <a:rPr lang="ru-RU" sz="1500" b="0" dirty="0">
                <a:solidFill>
                  <a:srgbClr val="333399"/>
                </a:solidFill>
                <a:latin typeface="Times New Roman" panose="02020603050405020304" pitchFamily="18" charset="0"/>
              </a:rPr>
              <a:t>2) об экономически, технологически и иным образом не обоснованном установлении хозяйствующим субъектом различных цен (тарифов) на один и тот же товар;</a:t>
            </a:r>
          </a:p>
          <a:p>
            <a:pPr algn="just" eaLnBrk="1" hangingPunct="1">
              <a:spcBef>
                <a:spcPct val="20000"/>
              </a:spcBef>
              <a:buClrTx/>
              <a:buFontTx/>
              <a:buNone/>
            </a:pPr>
            <a:r>
              <a:rPr lang="ru-RU" sz="1500" b="0" dirty="0">
                <a:solidFill>
                  <a:srgbClr val="333399"/>
                </a:solidFill>
                <a:latin typeface="Times New Roman" panose="02020603050405020304" pitchFamily="18" charset="0"/>
              </a:rPr>
              <a:t>3) о создании другим хозяйствующим субъектам препятствий доступу на товарный рынок или выходу из товарного рынка;</a:t>
            </a:r>
          </a:p>
          <a:p>
            <a:pPr algn="just" eaLnBrk="1" hangingPunct="1">
              <a:spcBef>
                <a:spcPct val="20000"/>
              </a:spcBef>
              <a:buClrTx/>
              <a:buFontTx/>
              <a:buNone/>
            </a:pPr>
            <a:r>
              <a:rPr lang="ru-RU" sz="1500" b="0" dirty="0">
                <a:solidFill>
                  <a:srgbClr val="333399"/>
                </a:solidFill>
                <a:latin typeface="Times New Roman" panose="02020603050405020304" pitchFamily="18" charset="0"/>
              </a:rPr>
              <a:t>4) об установлении условий членства (участия) в профессиональных и иных объединениях.</a:t>
            </a:r>
          </a:p>
          <a:p>
            <a:pPr algn="just" eaLnBrk="1" hangingPunct="1">
              <a:spcBef>
                <a:spcPct val="20000"/>
              </a:spcBef>
              <a:buClrTx/>
              <a:buFontTx/>
              <a:buNone/>
            </a:pPr>
            <a:r>
              <a:rPr lang="ru-RU" sz="1500" dirty="0">
                <a:solidFill>
                  <a:srgbClr val="333399"/>
                </a:solidFill>
                <a:latin typeface="Times New Roman" panose="02020603050405020304" pitchFamily="18" charset="0"/>
              </a:rPr>
              <a:t>5.</a:t>
            </a:r>
            <a:r>
              <a:rPr lang="ru-RU" sz="1500" b="0" dirty="0">
                <a:solidFill>
                  <a:srgbClr val="333399"/>
                </a:solidFill>
                <a:latin typeface="Times New Roman" panose="02020603050405020304" pitchFamily="18" charset="0"/>
              </a:rPr>
              <a:t> Физическим лицам, коммерческим организациям и некоммерческим организациям запрещается осуществлять координацию экономической деятельности хозяйствующих субъектов, если такая координация приводит к любому из последствий, которые указаны в частях 1 - 3 настоящей статьи, которые не могут быть признаны допустимыми в соответствии со статьями 12 и 13 настоящего Федерального закона или которые не предусмотрены федеральными законами.</a:t>
            </a:r>
          </a:p>
        </p:txBody>
      </p:sp>
      <p:sp>
        <p:nvSpPr>
          <p:cNvPr id="5"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800" dirty="0">
                <a:solidFill>
                  <a:srgbClr val="FFD147"/>
                </a:solidFill>
              </a:rPr>
              <a:t> </a:t>
            </a:r>
            <a:r>
              <a:rPr lang="ru-RU" sz="2600" b="1" dirty="0">
                <a:solidFill>
                  <a:schemeClr val="bg1"/>
                </a:solidFill>
                <a:latin typeface="+mj-lt"/>
                <a:ea typeface="+mj-ea"/>
                <a:cs typeface="+mj-cs"/>
              </a:rPr>
              <a:t>АНТИМОНОПОЛЬНОЕ  </a:t>
            </a:r>
            <a:r>
              <a:rPr lang="ru-RU" sz="2600" b="1" dirty="0" smtClean="0">
                <a:solidFill>
                  <a:schemeClr val="bg1"/>
                </a:solidFill>
                <a:latin typeface="+mj-lt"/>
                <a:ea typeface="+mj-ea"/>
                <a:cs typeface="+mj-cs"/>
              </a:rPr>
              <a:t>ЗАКОНОДАТЕЛЬСТВО (2)</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33</a:t>
            </a:fld>
            <a:endParaRPr lang="ru-RU"/>
          </a:p>
        </p:txBody>
      </p:sp>
    </p:spTree>
    <p:extLst>
      <p:ext uri="{BB962C8B-B14F-4D97-AF65-F5344CB8AC3E}">
        <p14:creationId xmlns:p14="http://schemas.microsoft.com/office/powerpoint/2010/main" xmlns="" val="26262133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1"/>
          <p:cNvSpPr>
            <a:spLocks noChangeArrowheads="1"/>
          </p:cNvSpPr>
          <p:nvPr/>
        </p:nvSpPr>
        <p:spPr bwMode="auto">
          <a:xfrm>
            <a:off x="125189" y="980728"/>
            <a:ext cx="8893622" cy="550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1600" dirty="0">
                <a:solidFill>
                  <a:srgbClr val="333399"/>
                </a:solidFill>
                <a:latin typeface="Times New Roman" panose="02020603050405020304" pitchFamily="18" charset="0"/>
              </a:rPr>
              <a:t>6.</a:t>
            </a:r>
            <a:r>
              <a:rPr lang="ru-RU" sz="1600" b="0" dirty="0">
                <a:solidFill>
                  <a:srgbClr val="333399"/>
                </a:solidFill>
                <a:latin typeface="Times New Roman" panose="02020603050405020304" pitchFamily="18" charset="0"/>
              </a:rPr>
              <a:t> Хозяйствующий субъект вправе представить доказательства того, что заключенные им соглашения, предусмотренные частями 2 - 4 настоящей статьи, могут быть признаны допустимыми в соответствии со статьей 12 или с частью 1 статьи 13 настоящего Федерального закона.</a:t>
            </a:r>
          </a:p>
          <a:p>
            <a:pPr algn="just" eaLnBrk="1" hangingPunct="1">
              <a:spcBef>
                <a:spcPct val="20000"/>
              </a:spcBef>
              <a:buClrTx/>
              <a:buFontTx/>
              <a:buNone/>
            </a:pPr>
            <a:r>
              <a:rPr lang="ru-RU" sz="1600" dirty="0">
                <a:solidFill>
                  <a:srgbClr val="333399"/>
                </a:solidFill>
                <a:latin typeface="Times New Roman" panose="02020603050405020304" pitchFamily="18" charset="0"/>
              </a:rPr>
              <a:t>7.</a:t>
            </a:r>
            <a:r>
              <a:rPr lang="ru-RU" sz="1600" b="0" dirty="0">
                <a:solidFill>
                  <a:srgbClr val="333399"/>
                </a:solidFill>
                <a:latin typeface="Times New Roman" panose="02020603050405020304" pitchFamily="18" charset="0"/>
              </a:rPr>
              <a:t> Положения настоящей статьи не распространяются на соглашения между хозяйствующими субъектами, входящими в одну группу лиц, если одним из таких хозяйствующих субъектов в отношении другого хозяйствующего субъекта установлен контроль либо если такие хозяйствующие субъекты находятся под контролем одного лица, за исключением соглашений между хозяйствующими субъектами, осуществляющими виды деятельности, одновременное выполнение которых одним хозяйствующим субъектом не допускается в соответствии с законодательством Российской Федерации.</a:t>
            </a:r>
          </a:p>
          <a:p>
            <a:pPr algn="just" eaLnBrk="1" hangingPunct="1">
              <a:spcBef>
                <a:spcPct val="20000"/>
              </a:spcBef>
              <a:buClrTx/>
              <a:buFontTx/>
              <a:buNone/>
            </a:pPr>
            <a:r>
              <a:rPr lang="ru-RU" sz="1600" dirty="0">
                <a:solidFill>
                  <a:srgbClr val="333399"/>
                </a:solidFill>
                <a:latin typeface="Times New Roman" panose="02020603050405020304" pitchFamily="18" charset="0"/>
              </a:rPr>
              <a:t>8.</a:t>
            </a:r>
            <a:r>
              <a:rPr lang="ru-RU" sz="1600" b="0" dirty="0">
                <a:solidFill>
                  <a:srgbClr val="333399"/>
                </a:solidFill>
                <a:latin typeface="Times New Roman" panose="02020603050405020304" pitchFamily="18" charset="0"/>
              </a:rPr>
              <a:t> Под контролем в настоящей статье, в статьях 11.1 и 32 настоящего Федерального закона понимается возможность физического или юридического лица прямо или косвенно (через юридическое лицо или через несколько юридических лиц) определять решения, принимаемые другим юридическим лицом, посредством одного или нескольких следующих действий:</a:t>
            </a:r>
          </a:p>
          <a:p>
            <a:pPr algn="just" eaLnBrk="1" hangingPunct="1">
              <a:spcBef>
                <a:spcPct val="20000"/>
              </a:spcBef>
              <a:buClrTx/>
              <a:buFontTx/>
              <a:buNone/>
            </a:pPr>
            <a:r>
              <a:rPr lang="ru-RU" sz="1600" b="0" dirty="0">
                <a:solidFill>
                  <a:srgbClr val="333399"/>
                </a:solidFill>
                <a:latin typeface="Times New Roman" panose="02020603050405020304" pitchFamily="18" charset="0"/>
              </a:rPr>
              <a:t>1) распоряжение более чем пятьюдесятью процентами общего количества голосов, приходящихся на голосующие акции (доли), составляющие уставный (складочный) капитал юридического лица;</a:t>
            </a:r>
          </a:p>
          <a:p>
            <a:pPr algn="just" eaLnBrk="1" hangingPunct="1">
              <a:spcBef>
                <a:spcPct val="20000"/>
              </a:spcBef>
              <a:buClrTx/>
              <a:buFontTx/>
              <a:buNone/>
            </a:pPr>
            <a:r>
              <a:rPr lang="ru-RU" sz="1600" b="0" dirty="0">
                <a:solidFill>
                  <a:srgbClr val="333399"/>
                </a:solidFill>
                <a:latin typeface="Times New Roman" panose="02020603050405020304" pitchFamily="18" charset="0"/>
              </a:rPr>
              <a:t>2) осуществление функций исполнительного органа юридического лица.</a:t>
            </a:r>
          </a:p>
          <a:p>
            <a:pPr algn="just" eaLnBrk="1" hangingPunct="1">
              <a:spcBef>
                <a:spcPct val="20000"/>
              </a:spcBef>
              <a:buClrTx/>
              <a:buFontTx/>
              <a:buNone/>
            </a:pPr>
            <a:r>
              <a:rPr lang="ru-RU" sz="1600" dirty="0">
                <a:solidFill>
                  <a:srgbClr val="333399"/>
                </a:solidFill>
                <a:latin typeface="Times New Roman" panose="02020603050405020304" pitchFamily="18" charset="0"/>
              </a:rPr>
              <a:t>9.</a:t>
            </a:r>
            <a:r>
              <a:rPr lang="ru-RU" sz="1600" b="0" dirty="0">
                <a:solidFill>
                  <a:srgbClr val="333399"/>
                </a:solidFill>
                <a:latin typeface="Times New Roman" panose="02020603050405020304" pitchFamily="18" charset="0"/>
              </a:rPr>
              <a:t> Требования настоящей статьи не распространяются на соглашения о предоставлении и (или) об отчуждении права использования результата интеллектуальной деятельности или средства индивидуализации юридического лица, средства индивидуализации продукции, работ или услуг.</a:t>
            </a:r>
            <a:endParaRPr lang="ru-RU" sz="1600" b="0" dirty="0">
              <a:solidFill>
                <a:srgbClr val="333399"/>
              </a:solidFill>
            </a:endParaRPr>
          </a:p>
        </p:txBody>
      </p:sp>
      <p:sp>
        <p:nvSpPr>
          <p:cNvPr id="5"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800" dirty="0">
                <a:solidFill>
                  <a:srgbClr val="FFD147"/>
                </a:solidFill>
              </a:rPr>
              <a:t> </a:t>
            </a:r>
            <a:r>
              <a:rPr lang="ru-RU" sz="2600" b="1" dirty="0">
                <a:solidFill>
                  <a:schemeClr val="bg1"/>
                </a:solidFill>
                <a:latin typeface="+mj-lt"/>
                <a:ea typeface="+mj-ea"/>
                <a:cs typeface="+mj-cs"/>
              </a:rPr>
              <a:t>АНТИМОНОПОЛЬНОЕ  </a:t>
            </a:r>
            <a:r>
              <a:rPr lang="ru-RU" sz="2600" b="1" dirty="0" smtClean="0">
                <a:solidFill>
                  <a:schemeClr val="bg1"/>
                </a:solidFill>
                <a:latin typeface="+mj-lt"/>
                <a:ea typeface="+mj-ea"/>
                <a:cs typeface="+mj-cs"/>
              </a:rPr>
              <a:t>ЗАКОНОДАТЕЛЬСТВО (3)</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34</a:t>
            </a:fld>
            <a:endParaRPr lang="ru-RU"/>
          </a:p>
        </p:txBody>
      </p:sp>
    </p:spTree>
    <p:extLst>
      <p:ext uri="{BB962C8B-B14F-4D97-AF65-F5344CB8AC3E}">
        <p14:creationId xmlns:p14="http://schemas.microsoft.com/office/powerpoint/2010/main" xmlns="" val="12071298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1"/>
          <p:cNvSpPr>
            <a:spLocks noChangeArrowheads="1"/>
          </p:cNvSpPr>
          <p:nvPr/>
        </p:nvSpPr>
        <p:spPr bwMode="auto">
          <a:xfrm>
            <a:off x="0" y="764704"/>
            <a:ext cx="9144000" cy="626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2400" dirty="0">
                <a:solidFill>
                  <a:srgbClr val="008080"/>
                </a:solidFill>
              </a:rPr>
              <a:t>Статья 11.1. </a:t>
            </a:r>
            <a:r>
              <a:rPr kumimoji="1" lang="ru-RU" sz="2400" u="sng" dirty="0">
                <a:solidFill>
                  <a:srgbClr val="008080"/>
                </a:solidFill>
              </a:rPr>
              <a:t>Запрет на согласованные действия хозяйствующих субъектов, ограничивающих конкуренцию </a:t>
            </a:r>
          </a:p>
          <a:p>
            <a:pPr algn="just" eaLnBrk="1" hangingPunct="1">
              <a:spcBef>
                <a:spcPct val="20000"/>
              </a:spcBef>
              <a:buClrTx/>
              <a:buFontTx/>
              <a:buNone/>
            </a:pPr>
            <a:r>
              <a:rPr lang="ru-RU" sz="1800" dirty="0">
                <a:solidFill>
                  <a:srgbClr val="333399"/>
                </a:solidFill>
                <a:latin typeface="Times New Roman" panose="02020603050405020304" pitchFamily="18" charset="0"/>
              </a:rPr>
              <a:t>1.</a:t>
            </a:r>
            <a:r>
              <a:rPr lang="ru-RU" sz="1800" b="0" dirty="0">
                <a:solidFill>
                  <a:srgbClr val="333399"/>
                </a:solidFill>
                <a:latin typeface="Times New Roman" panose="02020603050405020304" pitchFamily="18" charset="0"/>
              </a:rPr>
              <a:t> Запрещаются согласованные действия хозяйствующих субъектов-конкурентов, если такие согласованные действия приводят к:</a:t>
            </a:r>
          </a:p>
          <a:p>
            <a:pPr algn="just" eaLnBrk="1" hangingPunct="1">
              <a:spcBef>
                <a:spcPct val="20000"/>
              </a:spcBef>
              <a:buClrTx/>
              <a:buFontTx/>
              <a:buNone/>
            </a:pPr>
            <a:r>
              <a:rPr lang="ru-RU" sz="1800" b="0" dirty="0">
                <a:solidFill>
                  <a:srgbClr val="333399"/>
                </a:solidFill>
                <a:latin typeface="Times New Roman" panose="02020603050405020304" pitchFamily="18" charset="0"/>
              </a:rPr>
              <a:t>1) установлению или поддержанию цен (тарифов), скидок, надбавок (доплат) и (или) наценок;</a:t>
            </a:r>
          </a:p>
          <a:p>
            <a:pPr algn="just" eaLnBrk="1" hangingPunct="1">
              <a:spcBef>
                <a:spcPct val="20000"/>
              </a:spcBef>
              <a:buClrTx/>
              <a:buFontTx/>
              <a:buNone/>
            </a:pPr>
            <a:r>
              <a:rPr lang="ru-RU" sz="1800" b="0" dirty="0">
                <a:solidFill>
                  <a:srgbClr val="333399"/>
                </a:solidFill>
                <a:latin typeface="Times New Roman" panose="02020603050405020304" pitchFamily="18" charset="0"/>
              </a:rPr>
              <a:t>2) повышению, снижению или поддержанию цен на торгах;</a:t>
            </a:r>
          </a:p>
          <a:p>
            <a:pPr algn="just" eaLnBrk="1" hangingPunct="1">
              <a:spcBef>
                <a:spcPct val="20000"/>
              </a:spcBef>
              <a:buClrTx/>
              <a:buFontTx/>
              <a:buNone/>
            </a:pPr>
            <a:r>
              <a:rPr lang="ru-RU" sz="1800" b="0" dirty="0">
                <a:solidFill>
                  <a:srgbClr val="333399"/>
                </a:solidFill>
                <a:latin typeface="Times New Roman" panose="02020603050405020304" pitchFamily="18" charset="0"/>
              </a:rPr>
              <a:t>3) разделу товарного рынка по территориальному принципу, объему продажи или покупки товаров, ассортименту реализуемых товаров либо составу продавцов или покупателей (заказчиков);</a:t>
            </a:r>
          </a:p>
          <a:p>
            <a:pPr algn="just" eaLnBrk="1" hangingPunct="1">
              <a:spcBef>
                <a:spcPct val="20000"/>
              </a:spcBef>
              <a:buClrTx/>
              <a:buFontTx/>
              <a:buNone/>
            </a:pPr>
            <a:r>
              <a:rPr lang="ru-RU" sz="1800" b="0" dirty="0">
                <a:solidFill>
                  <a:srgbClr val="333399"/>
                </a:solidFill>
                <a:latin typeface="Times New Roman" panose="02020603050405020304" pitchFamily="18" charset="0"/>
              </a:rPr>
              <a:t>4) сокращению или прекращению производства товаров;</a:t>
            </a:r>
          </a:p>
          <a:p>
            <a:pPr algn="just" eaLnBrk="1" hangingPunct="1">
              <a:spcBef>
                <a:spcPct val="20000"/>
              </a:spcBef>
              <a:buClrTx/>
              <a:buFontTx/>
              <a:buNone/>
            </a:pPr>
            <a:r>
              <a:rPr lang="ru-RU" sz="1800" b="0" dirty="0">
                <a:solidFill>
                  <a:srgbClr val="333399"/>
                </a:solidFill>
                <a:latin typeface="Times New Roman" panose="02020603050405020304" pitchFamily="18" charset="0"/>
              </a:rPr>
              <a:t>5) отказу от заключения договоров с определенными продавцами или покупателями (заказчиками), если такой отказ прямо не предусмотрен федеральными законами.</a:t>
            </a:r>
          </a:p>
          <a:p>
            <a:pPr algn="just" eaLnBrk="1" hangingPunct="1">
              <a:spcBef>
                <a:spcPct val="20000"/>
              </a:spcBef>
              <a:buClrTx/>
              <a:buFontTx/>
              <a:buNone/>
            </a:pPr>
            <a:r>
              <a:rPr lang="ru-RU" sz="1800" dirty="0">
                <a:solidFill>
                  <a:srgbClr val="333399"/>
                </a:solidFill>
                <a:latin typeface="Times New Roman" panose="02020603050405020304" pitchFamily="18" charset="0"/>
              </a:rPr>
              <a:t>2.</a:t>
            </a:r>
            <a:r>
              <a:rPr lang="ru-RU" sz="1800" b="0" dirty="0">
                <a:solidFill>
                  <a:srgbClr val="333399"/>
                </a:solidFill>
                <a:latin typeface="Times New Roman" panose="02020603050405020304" pitchFamily="18" charset="0"/>
              </a:rPr>
              <a:t> Запрещаются согласованные действия хозяйствующих субъектов, являющихся участниками оптового и (или) розничных рынков электрической энергии (мощности), организациями коммерческой инфраструктуры, организациями технологической инфраструктуры, сетевыми организациями, если такие согласованные действия приводят к манипулированию ценами на оптовом и (или) розничных рынках электрической энергии (мощности).</a:t>
            </a:r>
          </a:p>
          <a:p>
            <a:pPr algn="just" eaLnBrk="1" hangingPunct="1">
              <a:spcBef>
                <a:spcPct val="20000"/>
              </a:spcBef>
              <a:buClrTx/>
              <a:buFontTx/>
              <a:buNone/>
            </a:pPr>
            <a:endParaRPr lang="ru-RU" sz="1800" b="0" dirty="0">
              <a:solidFill>
                <a:srgbClr val="333399"/>
              </a:solidFill>
              <a:latin typeface="Times New Roman" panose="02020603050405020304" pitchFamily="18" charset="0"/>
            </a:endParaRPr>
          </a:p>
        </p:txBody>
      </p:sp>
      <p:sp>
        <p:nvSpPr>
          <p:cNvPr id="5"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800" dirty="0">
                <a:solidFill>
                  <a:srgbClr val="FFD147"/>
                </a:solidFill>
              </a:rPr>
              <a:t> </a:t>
            </a:r>
            <a:r>
              <a:rPr lang="ru-RU" sz="2600" b="1" dirty="0">
                <a:solidFill>
                  <a:schemeClr val="bg1"/>
                </a:solidFill>
                <a:latin typeface="+mj-lt"/>
                <a:ea typeface="+mj-ea"/>
                <a:cs typeface="+mj-cs"/>
              </a:rPr>
              <a:t>АНТИМОНОПОЛЬНОЕ  </a:t>
            </a:r>
            <a:r>
              <a:rPr lang="ru-RU" sz="2600" b="1" dirty="0" smtClean="0">
                <a:solidFill>
                  <a:schemeClr val="bg1"/>
                </a:solidFill>
                <a:latin typeface="+mj-lt"/>
                <a:ea typeface="+mj-ea"/>
                <a:cs typeface="+mj-cs"/>
              </a:rPr>
              <a:t>ЗАКОНОДАТЕЛЬСТВО (4)</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35</a:t>
            </a:fld>
            <a:endParaRPr lang="ru-RU"/>
          </a:p>
        </p:txBody>
      </p:sp>
    </p:spTree>
    <p:extLst>
      <p:ext uri="{BB962C8B-B14F-4D97-AF65-F5344CB8AC3E}">
        <p14:creationId xmlns:p14="http://schemas.microsoft.com/office/powerpoint/2010/main" xmlns="" val="7544442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1"/>
          <p:cNvSpPr>
            <a:spLocks noChangeArrowheads="1"/>
          </p:cNvSpPr>
          <p:nvPr/>
        </p:nvSpPr>
        <p:spPr bwMode="auto">
          <a:xfrm>
            <a:off x="1" y="836712"/>
            <a:ext cx="9144000" cy="6100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1600" dirty="0">
                <a:solidFill>
                  <a:srgbClr val="333399"/>
                </a:solidFill>
                <a:latin typeface="Times New Roman" panose="02020603050405020304" pitchFamily="18" charset="0"/>
              </a:rPr>
              <a:t>3.</a:t>
            </a:r>
            <a:r>
              <a:rPr lang="ru-RU" sz="1600" b="0" dirty="0">
                <a:solidFill>
                  <a:srgbClr val="333399"/>
                </a:solidFill>
                <a:latin typeface="Times New Roman" panose="02020603050405020304" pitchFamily="18" charset="0"/>
              </a:rPr>
              <a:t> Запрещаются иные, не предусмотренные частями 1 и 2 настоящей статьи, согласованные действия хозяйствующих субъектов-конкурентов, если установлено, что такие согласованные действия приводят к ограничению конкуренции. К таким согласованным действиям могут быть отнесены действия по:</a:t>
            </a:r>
          </a:p>
          <a:p>
            <a:pPr algn="just" eaLnBrk="1" hangingPunct="1">
              <a:spcBef>
                <a:spcPct val="20000"/>
              </a:spcBef>
              <a:buClrTx/>
              <a:buFontTx/>
              <a:buNone/>
            </a:pPr>
            <a:r>
              <a:rPr lang="ru-RU" sz="1600" b="0" dirty="0">
                <a:solidFill>
                  <a:srgbClr val="333399"/>
                </a:solidFill>
                <a:latin typeface="Times New Roman" panose="02020603050405020304" pitchFamily="18" charset="0"/>
              </a:rPr>
              <a:t>1) навязыванию контрагенту условий договора, невыгодных для него или не относящихся к предмету договора (необоснованные требования о передаче финансовых средств, иного имущества, в том числе имущественных прав, а также согласие заключить договор при условии внесения в него положений относительно товаров, в которых контрагент не заинтересован, и другие требования);</a:t>
            </a:r>
          </a:p>
          <a:p>
            <a:pPr algn="just" eaLnBrk="1" hangingPunct="1">
              <a:spcBef>
                <a:spcPct val="20000"/>
              </a:spcBef>
              <a:buClrTx/>
              <a:buFontTx/>
              <a:buNone/>
            </a:pPr>
            <a:r>
              <a:rPr lang="ru-RU" sz="1600" b="0" dirty="0">
                <a:solidFill>
                  <a:srgbClr val="333399"/>
                </a:solidFill>
                <a:latin typeface="Times New Roman" panose="02020603050405020304" pitchFamily="18" charset="0"/>
              </a:rPr>
              <a:t>2) экономически, технологически и иным образом не обоснованному установлению хозяйствующим субъектом различных цен (тарифов) на один и тот же товар;</a:t>
            </a:r>
          </a:p>
          <a:p>
            <a:pPr algn="just" eaLnBrk="1" hangingPunct="1">
              <a:spcBef>
                <a:spcPct val="20000"/>
              </a:spcBef>
              <a:buClrTx/>
              <a:buFontTx/>
              <a:buNone/>
            </a:pPr>
            <a:r>
              <a:rPr lang="ru-RU" sz="1600" b="0" dirty="0">
                <a:solidFill>
                  <a:srgbClr val="333399"/>
                </a:solidFill>
                <a:latin typeface="Times New Roman" panose="02020603050405020304" pitchFamily="18" charset="0"/>
              </a:rPr>
              <a:t>3) созданию другим хозяйствующим субъектам препятствий доступу на товарный рынок или выходу из товарного рынка.</a:t>
            </a:r>
          </a:p>
          <a:p>
            <a:pPr algn="just" eaLnBrk="1" hangingPunct="1">
              <a:spcBef>
                <a:spcPct val="20000"/>
              </a:spcBef>
              <a:buClrTx/>
              <a:buFontTx/>
              <a:buNone/>
            </a:pPr>
            <a:r>
              <a:rPr lang="ru-RU" sz="1600" dirty="0">
                <a:solidFill>
                  <a:srgbClr val="333399"/>
                </a:solidFill>
                <a:latin typeface="Times New Roman" panose="02020603050405020304" pitchFamily="18" charset="0"/>
              </a:rPr>
              <a:t>4.</a:t>
            </a:r>
            <a:r>
              <a:rPr lang="ru-RU" sz="1600" b="0" dirty="0">
                <a:solidFill>
                  <a:srgbClr val="333399"/>
                </a:solidFill>
                <a:latin typeface="Times New Roman" panose="02020603050405020304" pitchFamily="18" charset="0"/>
              </a:rPr>
              <a:t> Хозяйствующий субъект вправе представить доказательства того, что осуществленные им согласованные действия, предусмотренные частями 1 - 3 настоящей статьи, могут быть признаны допустимыми в соответствии с частью 1 статьи 13 настоящего Федерального закона.</a:t>
            </a:r>
          </a:p>
          <a:p>
            <a:pPr algn="just" eaLnBrk="1" hangingPunct="1">
              <a:spcBef>
                <a:spcPct val="20000"/>
              </a:spcBef>
              <a:buClrTx/>
              <a:buFontTx/>
              <a:buNone/>
            </a:pPr>
            <a:r>
              <a:rPr lang="ru-RU" sz="1600" dirty="0">
                <a:solidFill>
                  <a:srgbClr val="333399"/>
                </a:solidFill>
                <a:latin typeface="Times New Roman" panose="02020603050405020304" pitchFamily="18" charset="0"/>
              </a:rPr>
              <a:t>5.</a:t>
            </a:r>
            <a:r>
              <a:rPr lang="ru-RU" sz="1600" b="0" dirty="0">
                <a:solidFill>
                  <a:srgbClr val="333399"/>
                </a:solidFill>
                <a:latin typeface="Times New Roman" panose="02020603050405020304" pitchFamily="18" charset="0"/>
              </a:rPr>
              <a:t> Указанные в настоящей статье запреты не распространяются на согласованные действия хозяйствующих субъектов, совокупная доля которых на товарном рынке не превышает двадцать процентов и при этом доля каждого из которых на товарном рынке не превышает восемь процентов.</a:t>
            </a:r>
          </a:p>
          <a:p>
            <a:pPr algn="just" eaLnBrk="1" hangingPunct="1">
              <a:spcBef>
                <a:spcPct val="20000"/>
              </a:spcBef>
              <a:buClrTx/>
              <a:buFontTx/>
              <a:buNone/>
            </a:pPr>
            <a:r>
              <a:rPr lang="ru-RU" sz="1600" dirty="0">
                <a:solidFill>
                  <a:srgbClr val="333399"/>
                </a:solidFill>
                <a:latin typeface="Times New Roman" panose="02020603050405020304" pitchFamily="18" charset="0"/>
              </a:rPr>
              <a:t>6.</a:t>
            </a:r>
            <a:r>
              <a:rPr lang="ru-RU" sz="1600" b="0" dirty="0">
                <a:solidFill>
                  <a:srgbClr val="333399"/>
                </a:solidFill>
                <a:latin typeface="Times New Roman" panose="02020603050405020304" pitchFamily="18" charset="0"/>
              </a:rPr>
              <a:t> Положения настоящей статьи не распространяются на согласованные действия хозяйствующих субъектов, входящих в одну группу лиц, если одним из таких хозяйствующих субъектов в отношении другого хозяйствующего субъекта установлен контроль или если такие хозяйствующие субъекты находятся под контролем одного лица.</a:t>
            </a:r>
          </a:p>
          <a:p>
            <a:pPr algn="just" eaLnBrk="1" hangingPunct="1">
              <a:spcBef>
                <a:spcPct val="20000"/>
              </a:spcBef>
              <a:buClrTx/>
              <a:buFontTx/>
              <a:buNone/>
            </a:pPr>
            <a:endParaRPr lang="ru-RU" sz="1600" b="0" dirty="0">
              <a:solidFill>
                <a:srgbClr val="333399"/>
              </a:solidFill>
              <a:latin typeface="Times New Roman" panose="02020603050405020304" pitchFamily="18" charset="0"/>
            </a:endParaRPr>
          </a:p>
        </p:txBody>
      </p:sp>
      <p:sp>
        <p:nvSpPr>
          <p:cNvPr id="5"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800" dirty="0">
                <a:solidFill>
                  <a:srgbClr val="FFD147"/>
                </a:solidFill>
              </a:rPr>
              <a:t> </a:t>
            </a:r>
            <a:r>
              <a:rPr lang="ru-RU" sz="2600" b="1" dirty="0">
                <a:solidFill>
                  <a:schemeClr val="bg1"/>
                </a:solidFill>
                <a:latin typeface="+mj-lt"/>
                <a:ea typeface="+mj-ea"/>
                <a:cs typeface="+mj-cs"/>
              </a:rPr>
              <a:t>АНТИМОНОПОЛЬНОЕ  </a:t>
            </a:r>
            <a:r>
              <a:rPr lang="ru-RU" sz="2600" b="1" dirty="0" smtClean="0">
                <a:solidFill>
                  <a:schemeClr val="bg1"/>
                </a:solidFill>
                <a:latin typeface="+mj-lt"/>
                <a:ea typeface="+mj-ea"/>
                <a:cs typeface="+mj-cs"/>
              </a:rPr>
              <a:t>ЗАКОНОДАТЕЛЬСТВО (5)</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36</a:t>
            </a:fld>
            <a:endParaRPr lang="ru-RU"/>
          </a:p>
        </p:txBody>
      </p:sp>
    </p:spTree>
    <p:extLst>
      <p:ext uri="{BB962C8B-B14F-4D97-AF65-F5344CB8AC3E}">
        <p14:creationId xmlns:p14="http://schemas.microsoft.com/office/powerpoint/2010/main" xmlns="" val="15824599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1"/>
          <p:cNvSpPr>
            <a:spLocks noChangeArrowheads="1"/>
          </p:cNvSpPr>
          <p:nvPr/>
        </p:nvSpPr>
        <p:spPr bwMode="auto">
          <a:xfrm>
            <a:off x="142875" y="893613"/>
            <a:ext cx="8786813" cy="5847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1800" dirty="0">
                <a:solidFill>
                  <a:srgbClr val="008080"/>
                </a:solidFill>
              </a:rPr>
              <a:t>Статья 16. </a:t>
            </a:r>
            <a:r>
              <a:rPr kumimoji="1" lang="ru-RU" sz="1800" u="sng" dirty="0">
                <a:solidFill>
                  <a:srgbClr val="008080"/>
                </a:solidFill>
              </a:rPr>
              <a:t>Запрет на ограничивающие конкуренцию соглашения или согласованные действия федеральных органов исполнительной власти, органов государственной власти субъектов Российской Федерации, органов местного самоуправления, иных осуществляющих функции указанных органов </a:t>
            </a:r>
            <a:r>
              <a:rPr kumimoji="1" lang="ru-RU" sz="1800" u="sng" dirty="0" err="1">
                <a:solidFill>
                  <a:srgbClr val="008080"/>
                </a:solidFill>
              </a:rPr>
              <a:t>органов</a:t>
            </a:r>
            <a:r>
              <a:rPr kumimoji="1" lang="ru-RU" sz="1800" u="sng" dirty="0">
                <a:solidFill>
                  <a:srgbClr val="008080"/>
                </a:solidFill>
              </a:rPr>
              <a:t> или организаций, а также государственных внебюджетных фондов, Центрального банка Российской Федерации</a:t>
            </a:r>
          </a:p>
          <a:p>
            <a:pPr algn="just" eaLnBrk="1" hangingPunct="1">
              <a:spcBef>
                <a:spcPct val="20000"/>
              </a:spcBef>
              <a:buClrTx/>
              <a:buFontTx/>
              <a:buNone/>
            </a:pPr>
            <a:r>
              <a:rPr kumimoji="1" lang="ru-RU" sz="1400" b="0" dirty="0">
                <a:solidFill>
                  <a:srgbClr val="333399"/>
                </a:solidFill>
              </a:rPr>
              <a:t>     Запрещаются соглашения между федеральными органами исполнительной власти, органами государственной власти субъектов Российской Федерации, органами местного самоуправления, иными осуществляющими функции указанных органов органами или организациями, а также государственными внебюджетными фондами, Центральным банком Российской Федерации или между ними и хозяйствующими субъектами либо осуществление этими органами и организациями согласованных действий, если такие соглашения или такое осуществление согласованных действий приводят или могут привести к недопущению, ограничению, устранению конкуренции, в частности к:</a:t>
            </a:r>
          </a:p>
          <a:p>
            <a:pPr algn="just" eaLnBrk="1" hangingPunct="1">
              <a:spcBef>
                <a:spcPct val="20000"/>
              </a:spcBef>
              <a:buClrTx/>
              <a:buFontTx/>
              <a:buNone/>
            </a:pPr>
            <a:r>
              <a:rPr kumimoji="1" lang="ru-RU" sz="1400" b="0" dirty="0">
                <a:solidFill>
                  <a:srgbClr val="333399"/>
                </a:solidFill>
              </a:rPr>
              <a:t>    1) повышению, снижению или поддержанию цен (тарифов), за исключением случаев, если такие соглашения предусмотрены федеральными законами или нормативными правовыми актами Президента Российской Федерации, нормативными правовыми актами Правительства Российской Федерации;</a:t>
            </a:r>
          </a:p>
          <a:p>
            <a:pPr algn="just" eaLnBrk="1" hangingPunct="1">
              <a:spcBef>
                <a:spcPct val="20000"/>
              </a:spcBef>
              <a:buClrTx/>
              <a:buFontTx/>
              <a:buNone/>
            </a:pPr>
            <a:r>
              <a:rPr kumimoji="1" lang="ru-RU" sz="1400" b="0" dirty="0">
                <a:solidFill>
                  <a:srgbClr val="333399"/>
                </a:solidFill>
              </a:rPr>
              <a:t>    2) экономически, технологически и иным образом не обоснованному установлению различных цен (тарифов) на один и тот же товар;</a:t>
            </a:r>
          </a:p>
          <a:p>
            <a:pPr algn="just" eaLnBrk="1" hangingPunct="1">
              <a:spcBef>
                <a:spcPct val="20000"/>
              </a:spcBef>
              <a:buClrTx/>
              <a:buFontTx/>
              <a:buNone/>
            </a:pPr>
            <a:r>
              <a:rPr kumimoji="1" lang="ru-RU" sz="1400" b="0" dirty="0">
                <a:solidFill>
                  <a:srgbClr val="333399"/>
                </a:solidFill>
              </a:rPr>
              <a:t>    3) разделу товарного рынка по территориальному принципу, объему продажи или покупки товаров, ассортименту реализуемых товаров либо по составу продавцов или покупателей (заказчиков);</a:t>
            </a:r>
          </a:p>
          <a:p>
            <a:pPr algn="just" eaLnBrk="1" hangingPunct="1">
              <a:spcBef>
                <a:spcPct val="20000"/>
              </a:spcBef>
              <a:buClrTx/>
              <a:buFontTx/>
              <a:buNone/>
            </a:pPr>
            <a:r>
              <a:rPr kumimoji="1" lang="ru-RU" sz="1400" b="0" dirty="0">
                <a:solidFill>
                  <a:srgbClr val="333399"/>
                </a:solidFill>
              </a:rPr>
              <a:t>    4) ограничению доступа на товарный рынок, выхода из товарного рынка или устранению </a:t>
            </a:r>
            <a:r>
              <a:rPr kumimoji="1" lang="ru-RU" sz="1400" b="0" dirty="0" smtClean="0">
                <a:solidFill>
                  <a:srgbClr val="333399"/>
                </a:solidFill>
              </a:rPr>
              <a:t>с </a:t>
            </a:r>
            <a:r>
              <a:rPr kumimoji="1" lang="ru-RU" sz="1400" b="0" dirty="0">
                <a:solidFill>
                  <a:srgbClr val="333399"/>
                </a:solidFill>
              </a:rPr>
              <a:t>него хозяйствующих субъектов</a:t>
            </a:r>
            <a:r>
              <a:rPr kumimoji="1" lang="ru-RU" sz="1400" b="0" dirty="0" smtClean="0">
                <a:solidFill>
                  <a:srgbClr val="333399"/>
                </a:solidFill>
              </a:rPr>
              <a:t>.</a:t>
            </a:r>
            <a:endParaRPr kumimoji="1" lang="ru-RU" sz="1400" u="sng" dirty="0">
              <a:solidFill>
                <a:srgbClr val="333399"/>
              </a:solidFill>
            </a:endParaRPr>
          </a:p>
        </p:txBody>
      </p:sp>
      <p:sp>
        <p:nvSpPr>
          <p:cNvPr id="5"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800" dirty="0">
                <a:solidFill>
                  <a:srgbClr val="FFD147"/>
                </a:solidFill>
              </a:rPr>
              <a:t> </a:t>
            </a:r>
            <a:r>
              <a:rPr lang="ru-RU" sz="2600" b="1" dirty="0">
                <a:solidFill>
                  <a:schemeClr val="bg1"/>
                </a:solidFill>
                <a:latin typeface="+mj-lt"/>
                <a:ea typeface="+mj-ea"/>
                <a:cs typeface="+mj-cs"/>
              </a:rPr>
              <a:t>АНТИМОНОПОЛЬНОЕ  </a:t>
            </a:r>
            <a:r>
              <a:rPr lang="ru-RU" sz="2600" b="1" dirty="0" smtClean="0">
                <a:solidFill>
                  <a:schemeClr val="bg1"/>
                </a:solidFill>
                <a:latin typeface="+mj-lt"/>
                <a:ea typeface="+mj-ea"/>
                <a:cs typeface="+mj-cs"/>
              </a:rPr>
              <a:t>ЗАКОНОДАТЕЛЬСТВО (6)</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37</a:t>
            </a:fld>
            <a:endParaRPr lang="ru-RU"/>
          </a:p>
        </p:txBody>
      </p:sp>
    </p:spTree>
    <p:extLst>
      <p:ext uri="{BB962C8B-B14F-4D97-AF65-F5344CB8AC3E}">
        <p14:creationId xmlns:p14="http://schemas.microsoft.com/office/powerpoint/2010/main" xmlns="" val="2386681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Прямоугольник 9"/>
          <p:cNvSpPr>
            <a:spLocks noChangeArrowheads="1"/>
          </p:cNvSpPr>
          <p:nvPr/>
        </p:nvSpPr>
        <p:spPr bwMode="auto">
          <a:xfrm>
            <a:off x="2786063" y="1000125"/>
            <a:ext cx="34290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400" b="1" u="sng" dirty="0">
                <a:solidFill>
                  <a:srgbClr val="008080"/>
                </a:solidFill>
                <a:latin typeface="Times New Roman" panose="02020603050405020304" pitchFamily="18" charset="0"/>
              </a:rPr>
              <a:t>С О Г Л А Ш Е Н И Я</a:t>
            </a:r>
          </a:p>
        </p:txBody>
      </p:sp>
      <p:cxnSp>
        <p:nvCxnSpPr>
          <p:cNvPr id="125956" name="Прямая соединительная линия 14"/>
          <p:cNvCxnSpPr>
            <a:cxnSpLocks noChangeShapeType="1"/>
            <a:stCxn id="125955" idx="2"/>
            <a:endCxn id="125955" idx="2"/>
          </p:cNvCxnSpPr>
          <p:nvPr/>
        </p:nvCxnSpPr>
        <p:spPr bwMode="auto">
          <a:xfrm rot="5400000">
            <a:off x="4500563" y="1462088"/>
            <a:ext cx="1587" cy="1587"/>
          </a:xfrm>
          <a:prstGeom prst="line">
            <a:avLst/>
          </a:prstGeom>
          <a:noFill/>
          <a:ln w="9525" algn="ctr">
            <a:solidFill>
              <a:schemeClr val="tx1"/>
            </a:solidFill>
            <a:miter lim="800000"/>
            <a:headEnd/>
            <a:tailEnd/>
          </a:ln>
          <a:extLst>
            <a:ext uri="{909E8E84-426E-40DD-AFC4-6F175D3DCCD1}">
              <a14:hiddenFill xmlns:a14="http://schemas.microsoft.com/office/drawing/2010/main" xmlns="">
                <a:noFill/>
              </a14:hiddenFill>
            </a:ext>
          </a:extLst>
        </p:spPr>
      </p:cxnSp>
      <p:sp>
        <p:nvSpPr>
          <p:cNvPr id="125957" name="TextBox 13"/>
          <p:cNvSpPr txBox="1">
            <a:spLocks noChangeArrowheads="1"/>
          </p:cNvSpPr>
          <p:nvPr/>
        </p:nvSpPr>
        <p:spPr bwMode="auto">
          <a:xfrm>
            <a:off x="-285750" y="2060575"/>
            <a:ext cx="3128963" cy="74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«Горизонтальные» </a:t>
            </a:r>
          </a:p>
          <a:p>
            <a:pPr algn="ctr" eaLnBrk="1" hangingPunct="1">
              <a:spcBef>
                <a:spcPct val="20000"/>
              </a:spcBef>
              <a:buClrTx/>
              <a:buFontTx/>
              <a:buNone/>
            </a:pPr>
            <a:r>
              <a:rPr kumimoji="1" lang="ru-RU" sz="1800" b="1" dirty="0">
                <a:solidFill>
                  <a:srgbClr val="008080"/>
                </a:solidFill>
              </a:rPr>
              <a:t>(КАРТЕЛИ)</a:t>
            </a:r>
          </a:p>
        </p:txBody>
      </p:sp>
      <p:sp>
        <p:nvSpPr>
          <p:cNvPr id="125958" name="TextBox 15"/>
          <p:cNvSpPr txBox="1">
            <a:spLocks noChangeArrowheads="1"/>
          </p:cNvSpPr>
          <p:nvPr/>
        </p:nvSpPr>
        <p:spPr bwMode="auto">
          <a:xfrm>
            <a:off x="2268538" y="2060575"/>
            <a:ext cx="28082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«Вертикальные»</a:t>
            </a:r>
          </a:p>
        </p:txBody>
      </p:sp>
      <p:sp>
        <p:nvSpPr>
          <p:cNvPr id="125959" name="TextBox 16"/>
          <p:cNvSpPr txBox="1">
            <a:spLocks noChangeArrowheads="1"/>
          </p:cNvSpPr>
          <p:nvPr/>
        </p:nvSpPr>
        <p:spPr bwMode="auto">
          <a:xfrm>
            <a:off x="6381750" y="2060575"/>
            <a:ext cx="2714625"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Хозяйствующих субъектов и органов власти</a:t>
            </a:r>
          </a:p>
        </p:txBody>
      </p:sp>
      <p:sp>
        <p:nvSpPr>
          <p:cNvPr id="125960" name="TextBox 49"/>
          <p:cNvSpPr txBox="1">
            <a:spLocks noChangeArrowheads="1"/>
          </p:cNvSpPr>
          <p:nvPr/>
        </p:nvSpPr>
        <p:spPr bwMode="auto">
          <a:xfrm>
            <a:off x="6643688" y="3286125"/>
            <a:ext cx="2319337"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статья 16 Закона  </a:t>
            </a:r>
          </a:p>
          <a:p>
            <a:pPr algn="ctr" eaLnBrk="1" hangingPunct="1">
              <a:spcBef>
                <a:spcPct val="0"/>
              </a:spcBef>
              <a:buClrTx/>
              <a:buFontTx/>
              <a:buNone/>
            </a:pPr>
            <a:r>
              <a:rPr lang="ru-RU" sz="1600" b="1" dirty="0">
                <a:solidFill>
                  <a:srgbClr val="333399"/>
                </a:solidFill>
                <a:latin typeface="Times New Roman" panose="02020603050405020304" pitchFamily="18" charset="0"/>
              </a:rPr>
              <a:t>«О защите конкуренции» </a:t>
            </a:r>
          </a:p>
        </p:txBody>
      </p:sp>
      <p:sp>
        <p:nvSpPr>
          <p:cNvPr id="125961" name="TextBox 77"/>
          <p:cNvSpPr txBox="1">
            <a:spLocks noChangeArrowheads="1"/>
          </p:cNvSpPr>
          <p:nvPr/>
        </p:nvSpPr>
        <p:spPr bwMode="auto">
          <a:xfrm>
            <a:off x="214313" y="4357688"/>
            <a:ext cx="8572500" cy="695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Координация экономической деятельности</a:t>
            </a:r>
          </a:p>
          <a:p>
            <a:pPr algn="ctr" eaLnBrk="1" hangingPunct="1">
              <a:spcBef>
                <a:spcPct val="20000"/>
              </a:spcBef>
              <a:buClrTx/>
              <a:buFontTx/>
              <a:buNone/>
            </a:pPr>
            <a:r>
              <a:rPr lang="ru-RU" sz="1600" b="1" dirty="0">
                <a:solidFill>
                  <a:srgbClr val="333399"/>
                </a:solidFill>
                <a:latin typeface="Times New Roman" panose="02020603050405020304" pitchFamily="18" charset="0"/>
              </a:rPr>
              <a:t>часть 5 статьи 11, статьи 12, 13 Закона «О защите конкуренции»</a:t>
            </a:r>
          </a:p>
        </p:txBody>
      </p:sp>
      <p:cxnSp>
        <p:nvCxnSpPr>
          <p:cNvPr id="125962" name="Прямая соединительная линия 38"/>
          <p:cNvCxnSpPr>
            <a:cxnSpLocks noChangeShapeType="1"/>
          </p:cNvCxnSpPr>
          <p:nvPr/>
        </p:nvCxnSpPr>
        <p:spPr bwMode="auto">
          <a:xfrm rot="10800000">
            <a:off x="1254125" y="1712913"/>
            <a:ext cx="3143250" cy="1587"/>
          </a:xfrm>
          <a:prstGeom prst="line">
            <a:avLst/>
          </a:prstGeom>
          <a:noFill/>
          <a:ln w="38100" algn="ctr">
            <a:solidFill>
              <a:srgbClr val="000000"/>
            </a:solidFill>
            <a:round/>
            <a:headEnd/>
            <a:tailEnd/>
          </a:ln>
          <a:extLst>
            <a:ext uri="{909E8E84-426E-40DD-AFC4-6F175D3DCCD1}">
              <a14:hiddenFill xmlns:a14="http://schemas.microsoft.com/office/drawing/2010/main" xmlns="">
                <a:noFill/>
              </a14:hiddenFill>
            </a:ext>
          </a:extLst>
        </p:spPr>
      </p:cxnSp>
      <p:cxnSp>
        <p:nvCxnSpPr>
          <p:cNvPr id="125963" name="Прямая соединительная линия 43"/>
          <p:cNvCxnSpPr>
            <a:cxnSpLocks noChangeShapeType="1"/>
          </p:cNvCxnSpPr>
          <p:nvPr/>
        </p:nvCxnSpPr>
        <p:spPr bwMode="auto">
          <a:xfrm>
            <a:off x="4384675" y="1712913"/>
            <a:ext cx="3214688" cy="1587"/>
          </a:xfrm>
          <a:prstGeom prst="line">
            <a:avLst/>
          </a:prstGeom>
          <a:noFill/>
          <a:ln w="38100" algn="ctr">
            <a:solidFill>
              <a:srgbClr val="000000"/>
            </a:solidFill>
            <a:round/>
            <a:headEnd/>
            <a:tailEnd/>
          </a:ln>
          <a:extLst>
            <a:ext uri="{909E8E84-426E-40DD-AFC4-6F175D3DCCD1}">
              <a14:hiddenFill xmlns:a14="http://schemas.microsoft.com/office/drawing/2010/main" xmlns="">
                <a:noFill/>
              </a14:hiddenFill>
            </a:ext>
          </a:extLst>
        </p:spPr>
      </p:cxnSp>
      <p:cxnSp>
        <p:nvCxnSpPr>
          <p:cNvPr id="125964" name="Прямая со стрелкой 58"/>
          <p:cNvCxnSpPr>
            <a:cxnSpLocks noChangeShapeType="1"/>
          </p:cNvCxnSpPr>
          <p:nvPr/>
        </p:nvCxnSpPr>
        <p:spPr bwMode="auto">
          <a:xfrm>
            <a:off x="4500563" y="142875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xmlns="">
                <a:noFill/>
              </a14:hiddenFill>
            </a:ext>
          </a:extLst>
        </p:spPr>
      </p:cxnSp>
      <p:sp>
        <p:nvSpPr>
          <p:cNvPr id="12596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600" b="1" dirty="0">
                <a:solidFill>
                  <a:schemeClr val="bg1"/>
                </a:solidFill>
                <a:latin typeface="+mj-lt"/>
                <a:ea typeface="+mj-ea"/>
                <a:cs typeface="+mj-cs"/>
              </a:rPr>
              <a:t>АНТИМОНОПОЛЬНЫМ ЗАКОНОДАТЕЛЬСТВОМ ЗАПРЕЩЕНЫ:</a:t>
            </a:r>
          </a:p>
        </p:txBody>
      </p:sp>
      <p:sp>
        <p:nvSpPr>
          <p:cNvPr id="125966" name="TextBox 49"/>
          <p:cNvSpPr txBox="1">
            <a:spLocks noChangeArrowheads="1"/>
          </p:cNvSpPr>
          <p:nvPr/>
        </p:nvSpPr>
        <p:spPr bwMode="auto">
          <a:xfrm>
            <a:off x="0" y="3286125"/>
            <a:ext cx="2357438"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часть 1 статьи 11 Закона «О защите конкуренции» </a:t>
            </a:r>
          </a:p>
        </p:txBody>
      </p:sp>
      <p:sp>
        <p:nvSpPr>
          <p:cNvPr id="125967" name="TextBox 49"/>
          <p:cNvSpPr txBox="1">
            <a:spLocks noChangeArrowheads="1"/>
          </p:cNvSpPr>
          <p:nvPr/>
        </p:nvSpPr>
        <p:spPr bwMode="auto">
          <a:xfrm>
            <a:off x="2286000" y="3286125"/>
            <a:ext cx="235267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часть 2 статьи 11, статья 12 Закона</a:t>
            </a:r>
          </a:p>
          <a:p>
            <a:pPr algn="ctr" eaLnBrk="1" hangingPunct="1">
              <a:spcBef>
                <a:spcPct val="0"/>
              </a:spcBef>
              <a:buClrTx/>
              <a:buFontTx/>
              <a:buNone/>
            </a:pPr>
            <a:r>
              <a:rPr lang="ru-RU" sz="1600" b="1" dirty="0">
                <a:solidFill>
                  <a:srgbClr val="333399"/>
                </a:solidFill>
                <a:latin typeface="Times New Roman" panose="02020603050405020304" pitchFamily="18" charset="0"/>
              </a:rPr>
              <a:t>«О защите конкуренции» </a:t>
            </a:r>
          </a:p>
        </p:txBody>
      </p:sp>
      <p:sp>
        <p:nvSpPr>
          <p:cNvPr id="125968" name="TextBox 13"/>
          <p:cNvSpPr txBox="1">
            <a:spLocks noChangeArrowheads="1"/>
          </p:cNvSpPr>
          <p:nvPr/>
        </p:nvSpPr>
        <p:spPr bwMode="auto">
          <a:xfrm>
            <a:off x="142875" y="5201369"/>
            <a:ext cx="8821738"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ru-RU" sz="1600" dirty="0">
                <a:solidFill>
                  <a:srgbClr val="FF0000"/>
                </a:solidFill>
              </a:rPr>
              <a:t>Примечание: Статьи 11.1, 16 Федерального закона от 26.07.2006 № 135 «О защите конкуренции» также содержат запрет на согласованные действия, которые приводят (могут привести) к ограничивающим конкуренцию последствиям. Определение согласованных действий хозяйствующих субъектов дано в статье 8 Федерального закона от 26.07.2006 № 135 «О защите конкуренции».</a:t>
            </a:r>
          </a:p>
        </p:txBody>
      </p:sp>
      <p:cxnSp>
        <p:nvCxnSpPr>
          <p:cNvPr id="125969" name="Прямая со стрелкой 58"/>
          <p:cNvCxnSpPr>
            <a:cxnSpLocks noChangeShapeType="1"/>
          </p:cNvCxnSpPr>
          <p:nvPr/>
        </p:nvCxnSpPr>
        <p:spPr bwMode="auto">
          <a:xfrm>
            <a:off x="3563938" y="17018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xmlns="">
                <a:noFill/>
              </a14:hiddenFill>
            </a:ext>
          </a:extLst>
        </p:spPr>
      </p:cxnSp>
      <p:cxnSp>
        <p:nvCxnSpPr>
          <p:cNvPr id="125970" name="Прямая со стрелкой 58"/>
          <p:cNvCxnSpPr>
            <a:cxnSpLocks noChangeShapeType="1"/>
          </p:cNvCxnSpPr>
          <p:nvPr/>
        </p:nvCxnSpPr>
        <p:spPr bwMode="auto">
          <a:xfrm>
            <a:off x="7596188" y="17018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xmlns="">
                <a:noFill/>
              </a14:hiddenFill>
            </a:ext>
          </a:extLst>
        </p:spPr>
      </p:cxnSp>
      <p:cxnSp>
        <p:nvCxnSpPr>
          <p:cNvPr id="125971" name="Прямая со стрелкой 58"/>
          <p:cNvCxnSpPr>
            <a:cxnSpLocks noChangeShapeType="1"/>
          </p:cNvCxnSpPr>
          <p:nvPr/>
        </p:nvCxnSpPr>
        <p:spPr bwMode="auto">
          <a:xfrm>
            <a:off x="1258888" y="17018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xmlns="">
                <a:noFill/>
              </a14:hiddenFill>
            </a:ext>
          </a:extLst>
        </p:spPr>
      </p:cxnSp>
      <p:sp>
        <p:nvSpPr>
          <p:cNvPr id="125972" name="TextBox 15"/>
          <p:cNvSpPr txBox="1">
            <a:spLocks noChangeArrowheads="1"/>
          </p:cNvSpPr>
          <p:nvPr/>
        </p:nvSpPr>
        <p:spPr bwMode="auto">
          <a:xfrm>
            <a:off x="4429125" y="2071688"/>
            <a:ext cx="2339975"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Иные анти-конкурентные соглашения </a:t>
            </a:r>
            <a:r>
              <a:rPr kumimoji="1" lang="ru-RU" sz="2000" b="1" dirty="0" err="1">
                <a:solidFill>
                  <a:srgbClr val="008080"/>
                </a:solidFill>
              </a:rPr>
              <a:t>хоз.суб</a:t>
            </a:r>
            <a:r>
              <a:rPr kumimoji="1" lang="ru-RU" sz="2000" b="1" dirty="0">
                <a:solidFill>
                  <a:srgbClr val="008080"/>
                </a:solidFill>
              </a:rPr>
              <a:t>.</a:t>
            </a:r>
          </a:p>
        </p:txBody>
      </p:sp>
      <p:cxnSp>
        <p:nvCxnSpPr>
          <p:cNvPr id="125973" name="Прямая со стрелкой 58"/>
          <p:cNvCxnSpPr>
            <a:cxnSpLocks noChangeShapeType="1"/>
          </p:cNvCxnSpPr>
          <p:nvPr/>
        </p:nvCxnSpPr>
        <p:spPr bwMode="auto">
          <a:xfrm>
            <a:off x="5572125" y="17145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xmlns="">
                <a:noFill/>
              </a14:hiddenFill>
            </a:ext>
          </a:extLst>
        </p:spPr>
      </p:cxnSp>
      <p:sp>
        <p:nvSpPr>
          <p:cNvPr id="125974" name="TextBox 49"/>
          <p:cNvSpPr txBox="1">
            <a:spLocks noChangeArrowheads="1"/>
          </p:cNvSpPr>
          <p:nvPr/>
        </p:nvSpPr>
        <p:spPr bwMode="auto">
          <a:xfrm>
            <a:off x="4500563" y="3286125"/>
            <a:ext cx="223202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части 3, 4 статьи 11, статья 12 Закона </a:t>
            </a:r>
          </a:p>
          <a:p>
            <a:pPr algn="ctr" eaLnBrk="1" hangingPunct="1">
              <a:spcBef>
                <a:spcPct val="0"/>
              </a:spcBef>
              <a:buClrTx/>
              <a:buFontTx/>
              <a:buNone/>
            </a:pPr>
            <a:r>
              <a:rPr lang="ru-RU" sz="1600" b="1" dirty="0">
                <a:solidFill>
                  <a:srgbClr val="333399"/>
                </a:solidFill>
                <a:latin typeface="Times New Roman" panose="02020603050405020304" pitchFamily="18" charset="0"/>
              </a:rPr>
              <a:t>«О защите конкуренции» </a:t>
            </a:r>
          </a:p>
        </p:txBody>
      </p:sp>
      <p:sp>
        <p:nvSpPr>
          <p:cNvPr id="2" name="Номер слайда 1"/>
          <p:cNvSpPr>
            <a:spLocks noGrp="1"/>
          </p:cNvSpPr>
          <p:nvPr>
            <p:ph type="sldNum" sz="quarter" idx="10"/>
          </p:nvPr>
        </p:nvSpPr>
        <p:spPr/>
        <p:txBody>
          <a:bodyPr/>
          <a:lstStyle/>
          <a:p>
            <a:fld id="{9D402C37-3C23-4DCB-8B93-3C4A860914E1}" type="slidenum">
              <a:rPr lang="ru-RU" smtClean="0"/>
              <a:pPr/>
              <a:t>38</a:t>
            </a:fld>
            <a:endParaRPr lang="ru-RU"/>
          </a:p>
        </p:txBody>
      </p:sp>
    </p:spTree>
    <p:extLst>
      <p:ext uri="{BB962C8B-B14F-4D97-AF65-F5344CB8AC3E}">
        <p14:creationId xmlns:p14="http://schemas.microsoft.com/office/powerpoint/2010/main" xmlns="" val="15889438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1"/>
          <p:cNvSpPr>
            <a:spLocks noChangeArrowheads="1"/>
          </p:cNvSpPr>
          <p:nvPr/>
        </p:nvSpPr>
        <p:spPr bwMode="auto">
          <a:xfrm>
            <a:off x="251520" y="1158151"/>
            <a:ext cx="8713093"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2000" b="1" dirty="0">
                <a:solidFill>
                  <a:srgbClr val="008080"/>
                </a:solidFill>
                <a:latin typeface="Times New Roman" panose="02020603050405020304" pitchFamily="18" charset="0"/>
              </a:rPr>
              <a:t>Часть 1 статьи 11 Закона «О защите конкуренции»:</a:t>
            </a:r>
          </a:p>
          <a:p>
            <a:pPr algn="just" eaLnBrk="1" hangingPunct="1">
              <a:spcBef>
                <a:spcPct val="20000"/>
              </a:spcBef>
              <a:buClrTx/>
              <a:buFontTx/>
              <a:buNone/>
            </a:pPr>
            <a:r>
              <a:rPr kumimoji="1" lang="ru-RU" sz="2000" b="1" dirty="0">
                <a:solidFill>
                  <a:srgbClr val="333399"/>
                </a:solidFill>
                <a:latin typeface="Times New Roman" panose="02020603050405020304" pitchFamily="18" charset="0"/>
              </a:rPr>
              <a:t>Признаются </a:t>
            </a:r>
            <a:r>
              <a:rPr kumimoji="1" lang="ru-RU" b="1" dirty="0">
                <a:solidFill>
                  <a:srgbClr val="008080"/>
                </a:solidFill>
                <a:latin typeface="Times New Roman" panose="02020603050405020304" pitchFamily="18" charset="0"/>
              </a:rPr>
              <a:t>картелем</a:t>
            </a:r>
            <a:r>
              <a:rPr kumimoji="1" lang="ru-RU" sz="2000" b="1" dirty="0">
                <a:solidFill>
                  <a:srgbClr val="333399"/>
                </a:solidFill>
                <a:latin typeface="Times New Roman" panose="02020603050405020304" pitchFamily="18" charset="0"/>
              </a:rPr>
              <a:t> и запрещаются соглашения между хозяйствующими субъектами-конкурентами, то есть между хозяйствующими субъектами, осуществляющими продажу товаров на одном товарном рынке, если такие соглашения приводят или могут привести к:</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установлению или поддержанию цен (тарифов), скидок, надбавок (доплат) и (или) наценок;</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повышению, снижению или поддержанию цен на торгах;</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разделу товарного рынка по территориальному принципу, объему продажи или покупки товаров, ассортименту реализуемых товаров либо составу продавцов или покупателей (заказчиков);</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сокращению или прекращению производства товаров;</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отказу от заключения договоров с определенными продавцами или покупателями (заказчиками).</a:t>
            </a:r>
            <a:r>
              <a:rPr lang="ru-RU" sz="2000" b="1" dirty="0">
                <a:solidFill>
                  <a:srgbClr val="333399"/>
                </a:solidFill>
                <a:latin typeface="Times New Roman" panose="02020603050405020304" pitchFamily="18" charset="0"/>
              </a:rPr>
              <a:t> </a:t>
            </a:r>
          </a:p>
          <a:p>
            <a:pPr algn="just" eaLnBrk="1" hangingPunct="1">
              <a:spcBef>
                <a:spcPct val="20000"/>
              </a:spcBef>
              <a:buClrTx/>
              <a:buFontTx/>
              <a:buChar char="-"/>
            </a:pPr>
            <a:endParaRPr kumimoji="1" lang="ru-RU" sz="2000" dirty="0">
              <a:solidFill>
                <a:srgbClr val="333399"/>
              </a:solidFill>
            </a:endParaRPr>
          </a:p>
        </p:txBody>
      </p:sp>
      <p:sp>
        <p:nvSpPr>
          <p:cNvPr id="5"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a:t>
            </a:r>
            <a:r>
              <a:rPr lang="ru-RU" sz="2600" b="1" dirty="0">
                <a:solidFill>
                  <a:schemeClr val="bg1"/>
                </a:solidFill>
                <a:latin typeface="+mj-lt"/>
                <a:ea typeface="+mj-ea"/>
                <a:cs typeface="+mj-cs"/>
              </a:rPr>
              <a:t>ГОРИЗОНТАЛЬНЫЕ» АНТИКОНКУРЕНТНЫЕ СОГЛАШЕНИЯ – </a:t>
            </a:r>
            <a:r>
              <a:rPr lang="ru-RU" sz="2600" b="1" dirty="0" smtClean="0">
                <a:solidFill>
                  <a:schemeClr val="bg1"/>
                </a:solidFill>
                <a:latin typeface="+mj-lt"/>
                <a:ea typeface="+mj-ea"/>
                <a:cs typeface="+mj-cs"/>
              </a:rPr>
              <a:t>КАРТЕЛИ (5)</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39</a:t>
            </a:fld>
            <a:endParaRPr lang="ru-RU"/>
          </a:p>
        </p:txBody>
      </p:sp>
    </p:spTree>
    <p:extLst>
      <p:ext uri="{BB962C8B-B14F-4D97-AF65-F5344CB8AC3E}">
        <p14:creationId xmlns:p14="http://schemas.microsoft.com/office/powerpoint/2010/main" xmlns="" val="3719047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0" y="1"/>
            <a:ext cx="9144000" cy="620688"/>
          </a:xfrm>
        </p:spPr>
        <p:txBody>
          <a:bodyPr/>
          <a:lstStyle/>
          <a:p>
            <a:pPr eaLnBrk="1" hangingPunct="1">
              <a:lnSpc>
                <a:spcPct val="85000"/>
              </a:lnSpc>
              <a:defRPr/>
            </a:pPr>
            <a:r>
              <a:rPr lang="ru-RU" dirty="0" smtClean="0"/>
              <a:t> </a:t>
            </a:r>
            <a:r>
              <a:rPr lang="ru-RU" sz="2600" b="1" dirty="0">
                <a:solidFill>
                  <a:schemeClr val="bg1"/>
                </a:solidFill>
                <a:ea typeface="+mj-ea"/>
                <a:cs typeface="+mj-cs"/>
              </a:rPr>
              <a:t>ЧТО ТАКОЕ АНТИКОНКУРЕНТНОЕ СОГЛАШЕНИЕ</a:t>
            </a:r>
            <a:r>
              <a:rPr lang="ru-RU" sz="2600" b="1" dirty="0" smtClean="0">
                <a:solidFill>
                  <a:schemeClr val="bg1"/>
                </a:solidFill>
                <a:ea typeface="+mj-ea"/>
                <a:cs typeface="+mj-cs"/>
              </a:rPr>
              <a:t>? (1)</a:t>
            </a:r>
            <a:endParaRPr lang="ru-RU" sz="2600" b="1" dirty="0">
              <a:solidFill>
                <a:schemeClr val="bg1"/>
              </a:solidFill>
              <a:ea typeface="+mj-ea"/>
              <a:cs typeface="+mj-cs"/>
            </a:endParaRPr>
          </a:p>
        </p:txBody>
      </p:sp>
      <p:sp>
        <p:nvSpPr>
          <p:cNvPr id="10244" name="Rectangle 1"/>
          <p:cNvSpPr>
            <a:spLocks noChangeArrowheads="1"/>
          </p:cNvSpPr>
          <p:nvPr/>
        </p:nvSpPr>
        <p:spPr bwMode="auto">
          <a:xfrm>
            <a:off x="0" y="1557338"/>
            <a:ext cx="9001125"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sz="3000">
                <a:latin typeface="Arial" panose="020B0604020202020204" pitchFamily="34" charset="0"/>
              </a:rPr>
              <a:t> </a:t>
            </a:r>
          </a:p>
        </p:txBody>
      </p:sp>
      <p:sp>
        <p:nvSpPr>
          <p:cNvPr id="10245" name="Rectangle 1"/>
          <p:cNvSpPr>
            <a:spLocks noChangeArrowheads="1"/>
          </p:cNvSpPr>
          <p:nvPr/>
        </p:nvSpPr>
        <p:spPr bwMode="auto">
          <a:xfrm>
            <a:off x="0" y="1640989"/>
            <a:ext cx="896302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3000" dirty="0">
                <a:solidFill>
                  <a:srgbClr val="008080"/>
                </a:solidFill>
              </a:rPr>
              <a:t>АНТИКОНКУРЕНТНОЕ СОГЛАШЕНИЕ</a:t>
            </a:r>
            <a:r>
              <a:rPr lang="ru-RU" sz="3000" dirty="0">
                <a:solidFill>
                  <a:srgbClr val="333399"/>
                </a:solidFill>
              </a:rPr>
              <a:t> –</a:t>
            </a:r>
          </a:p>
          <a:p>
            <a:pPr algn="ctr" eaLnBrk="1" hangingPunct="1">
              <a:spcBef>
                <a:spcPct val="20000"/>
              </a:spcBef>
            </a:pPr>
            <a:r>
              <a:rPr lang="ru-RU" sz="3000" dirty="0">
                <a:solidFill>
                  <a:srgbClr val="333399"/>
                </a:solidFill>
              </a:rPr>
              <a:t>форма монополистического объединения хозяйствующих субъектов, результатом которого является их взаимовыгодное сотрудничество вместо ожидаемого потребителями соперничества между ними.</a:t>
            </a:r>
          </a:p>
          <a:p>
            <a:pPr algn="ctr" eaLnBrk="1" hangingPunct="1">
              <a:spcBef>
                <a:spcPct val="20000"/>
              </a:spcBef>
            </a:pPr>
            <a:endParaRPr lang="ru-RU" sz="3000" dirty="0">
              <a:solidFill>
                <a:srgbClr val="333399"/>
              </a:solidFill>
            </a:endParaRPr>
          </a:p>
          <a:p>
            <a:pPr algn="ctr" eaLnBrk="1" hangingPunct="1">
              <a:spcBef>
                <a:spcPct val="20000"/>
              </a:spcBef>
            </a:pPr>
            <a:r>
              <a:rPr kumimoji="1" lang="ru-RU" sz="3000" dirty="0">
                <a:solidFill>
                  <a:srgbClr val="008080"/>
                </a:solidFill>
                <a:latin typeface="Arial" panose="020B0604020202020204" pitchFamily="34" charset="0"/>
              </a:rPr>
              <a:t>АНТИКОНКУРЕНТНОЕ СОГЛАШЕНИЕ = </a:t>
            </a:r>
            <a:r>
              <a:rPr kumimoji="1" lang="ru-RU" sz="3000" dirty="0" smtClean="0">
                <a:solidFill>
                  <a:srgbClr val="008080"/>
                </a:solidFill>
                <a:latin typeface="Arial" panose="020B0604020202020204" pitchFamily="34" charset="0"/>
              </a:rPr>
              <a:t>СГОВОР.</a:t>
            </a:r>
            <a:r>
              <a:rPr kumimoji="1" lang="ru-RU" sz="3000" dirty="0" smtClean="0">
                <a:solidFill>
                  <a:srgbClr val="333399"/>
                </a:solidFill>
                <a:latin typeface="Arial" panose="020B0604020202020204" pitchFamily="34" charset="0"/>
              </a:rPr>
              <a:t> </a:t>
            </a:r>
            <a:endParaRPr kumimoji="1" lang="ru-RU" sz="3000" dirty="0">
              <a:solidFill>
                <a:srgbClr val="0033CC"/>
              </a:solidFill>
              <a:latin typeface="Arial" panose="020B0604020202020204" pitchFamily="34"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4</a:t>
            </a:fld>
            <a:endParaRPr lang="ru-RU"/>
          </a:p>
        </p:txBody>
      </p:sp>
    </p:spTree>
    <p:extLst>
      <p:ext uri="{BB962C8B-B14F-4D97-AF65-F5344CB8AC3E}">
        <p14:creationId xmlns:p14="http://schemas.microsoft.com/office/powerpoint/2010/main" xmlns="" val="9765133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
          <p:cNvSpPr>
            <a:spLocks noChangeArrowheads="1"/>
          </p:cNvSpPr>
          <p:nvPr/>
        </p:nvSpPr>
        <p:spPr bwMode="auto">
          <a:xfrm>
            <a:off x="179388" y="1214422"/>
            <a:ext cx="8821737" cy="5189113"/>
          </a:xfrm>
          <a:prstGeom prst="rect">
            <a:avLst/>
          </a:prstGeom>
          <a:noFill/>
          <a:ln w="9525">
            <a:noFill/>
            <a:miter lim="800000"/>
            <a:headEnd/>
            <a:tailEnd/>
          </a:ln>
        </p:spPr>
        <p:txBody>
          <a:bodyPr anchor="ctr">
            <a:spAutoFit/>
          </a:bodyPr>
          <a:lstStyle/>
          <a:p>
            <a:pPr indent="446088" algn="just" eaLnBrk="1" hangingPunct="1">
              <a:spcBef>
                <a:spcPct val="20000"/>
              </a:spcBef>
              <a:defRPr/>
            </a:pPr>
            <a:r>
              <a:rPr lang="ru-RU" sz="2400" b="0" dirty="0">
                <a:solidFill>
                  <a:srgbClr val="008080"/>
                </a:solidFill>
              </a:rPr>
              <a:t>Таким образом, картель – это противозаконное соглашение (сговор) между конкурентами, которое приводит или может привести к 5 видам последствий, являющихся </a:t>
            </a:r>
            <a:r>
              <a:rPr lang="ru-RU" sz="2400" b="0" u="sng" dirty="0">
                <a:solidFill>
                  <a:srgbClr val="008080"/>
                </a:solidFill>
              </a:rPr>
              <a:t>наиболее опасными для экономики</a:t>
            </a:r>
            <a:r>
              <a:rPr lang="ru-RU" sz="2400" b="0" dirty="0">
                <a:solidFill>
                  <a:srgbClr val="008080"/>
                </a:solidFill>
              </a:rPr>
              <a:t>.</a:t>
            </a:r>
          </a:p>
          <a:p>
            <a:pPr indent="446088" algn="ctr" eaLnBrk="1" hangingPunct="1">
              <a:spcBef>
                <a:spcPct val="20000"/>
              </a:spcBef>
              <a:defRPr/>
            </a:pPr>
            <a:r>
              <a:rPr lang="ru-RU" sz="2800" dirty="0">
                <a:solidFill>
                  <a:srgbClr val="333399"/>
                </a:solidFill>
              </a:rPr>
              <a:t>КАРТЕЛЬ </a:t>
            </a:r>
          </a:p>
          <a:p>
            <a:pPr indent="446088" algn="ctr" eaLnBrk="1" hangingPunct="1">
              <a:spcBef>
                <a:spcPct val="20000"/>
              </a:spcBef>
              <a:defRPr/>
            </a:pPr>
            <a:r>
              <a:rPr lang="ru-RU" sz="2800" dirty="0">
                <a:solidFill>
                  <a:srgbClr val="333399"/>
                </a:solidFill>
              </a:rPr>
              <a:t>– СОГЛАШЕНИЕ МЕЖДУ КОНКУРЕНТАМИ О: </a:t>
            </a:r>
          </a:p>
          <a:p>
            <a:pPr lvl="7" indent="446088">
              <a:spcBef>
                <a:spcPct val="20000"/>
              </a:spcBef>
              <a:buFont typeface="Wingdings" pitchFamily="2" charset="2"/>
              <a:buChar char="à"/>
              <a:defRPr/>
            </a:pPr>
            <a:r>
              <a:rPr lang="ru-RU" sz="2800" dirty="0">
                <a:solidFill>
                  <a:srgbClr val="333399"/>
                </a:solidFill>
              </a:rPr>
              <a:t>ценах; </a:t>
            </a:r>
          </a:p>
          <a:p>
            <a:pPr lvl="7" indent="446088">
              <a:spcBef>
                <a:spcPct val="20000"/>
              </a:spcBef>
              <a:buFont typeface="Wingdings" pitchFamily="2" charset="2"/>
              <a:buChar char="à"/>
              <a:defRPr/>
            </a:pPr>
            <a:r>
              <a:rPr lang="ru-RU" sz="2800" dirty="0">
                <a:solidFill>
                  <a:srgbClr val="333399"/>
                </a:solidFill>
              </a:rPr>
              <a:t>участии в торгах; </a:t>
            </a:r>
          </a:p>
          <a:p>
            <a:pPr lvl="7" indent="446088">
              <a:spcBef>
                <a:spcPct val="20000"/>
              </a:spcBef>
              <a:buFont typeface="Wingdings" pitchFamily="2" charset="2"/>
              <a:buChar char="à"/>
              <a:defRPr/>
            </a:pPr>
            <a:r>
              <a:rPr lang="ru-RU" sz="2800" dirty="0">
                <a:solidFill>
                  <a:srgbClr val="333399"/>
                </a:solidFill>
              </a:rPr>
              <a:t>разделе рынка; </a:t>
            </a:r>
          </a:p>
          <a:p>
            <a:pPr lvl="7" indent="446088">
              <a:spcBef>
                <a:spcPct val="20000"/>
              </a:spcBef>
              <a:buFont typeface="Wingdings" pitchFamily="2" charset="2"/>
              <a:buChar char="à"/>
              <a:defRPr/>
            </a:pPr>
            <a:r>
              <a:rPr lang="ru-RU" sz="2800" dirty="0">
                <a:solidFill>
                  <a:srgbClr val="333399"/>
                </a:solidFill>
              </a:rPr>
              <a:t>создании дефицита; </a:t>
            </a:r>
            <a:endParaRPr lang="en-US" sz="2800" dirty="0">
              <a:solidFill>
                <a:srgbClr val="333399"/>
              </a:solidFill>
            </a:endParaRPr>
          </a:p>
          <a:p>
            <a:pPr lvl="7" indent="446088">
              <a:spcBef>
                <a:spcPct val="20000"/>
              </a:spcBef>
              <a:buFont typeface="Wingdings" pitchFamily="2" charset="2"/>
              <a:buChar char="à"/>
              <a:defRPr/>
            </a:pPr>
            <a:r>
              <a:rPr lang="ru-RU" sz="2800" dirty="0">
                <a:solidFill>
                  <a:srgbClr val="333399"/>
                </a:solidFill>
              </a:rPr>
              <a:t>бойкоте. </a:t>
            </a:r>
          </a:p>
        </p:txBody>
      </p:sp>
      <p:sp>
        <p:nvSpPr>
          <p:cNvPr id="139268"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a:solidFill>
                  <a:schemeClr val="bg1"/>
                </a:solidFill>
                <a:latin typeface="+mj-lt"/>
                <a:ea typeface="+mj-ea"/>
                <a:cs typeface="+mj-cs"/>
              </a:rPr>
              <a:t>ЧТО ТАКОЕ «КАРТЕЛЬ»?</a:t>
            </a:r>
          </a:p>
        </p:txBody>
      </p:sp>
      <p:sp>
        <p:nvSpPr>
          <p:cNvPr id="2" name="Номер слайда 1"/>
          <p:cNvSpPr>
            <a:spLocks noGrp="1"/>
          </p:cNvSpPr>
          <p:nvPr>
            <p:ph type="sldNum" sz="quarter" idx="10"/>
          </p:nvPr>
        </p:nvSpPr>
        <p:spPr/>
        <p:txBody>
          <a:bodyPr/>
          <a:lstStyle/>
          <a:p>
            <a:fld id="{9D402C37-3C23-4DCB-8B93-3C4A860914E1}" type="slidenum">
              <a:rPr lang="ru-RU" smtClean="0"/>
              <a:pPr/>
              <a:t>40</a:t>
            </a:fld>
            <a:endParaRPr lang="ru-RU"/>
          </a:p>
        </p:txBody>
      </p:sp>
    </p:spTree>
    <p:extLst>
      <p:ext uri="{BB962C8B-B14F-4D97-AF65-F5344CB8AC3E}">
        <p14:creationId xmlns:p14="http://schemas.microsoft.com/office/powerpoint/2010/main" xmlns="" val="14112560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2"/>
          <p:cNvSpPr>
            <a:spLocks noGrp="1" noChangeArrowheads="1"/>
          </p:cNvSpPr>
          <p:nvPr>
            <p:ph type="title" idx="4294967295"/>
          </p:nvPr>
        </p:nvSpPr>
        <p:spPr>
          <a:xfrm>
            <a:off x="0" y="1"/>
            <a:ext cx="9144000" cy="620688"/>
          </a:xfrm>
        </p:spPr>
        <p:txBody>
          <a:bodyPr/>
          <a:lstStyle/>
          <a:p>
            <a:pPr algn="ctr" eaLnBrk="1" hangingPunct="1"/>
            <a:r>
              <a:rPr lang="ru-RU" sz="2600" b="1" kern="1200" dirty="0" smtClean="0">
                <a:solidFill>
                  <a:schemeClr val="bg1"/>
                </a:solidFill>
                <a:ea typeface="+mj-ea"/>
                <a:cs typeface="+mj-cs"/>
              </a:rPr>
              <a:t>ЧЕМ </a:t>
            </a:r>
            <a:r>
              <a:rPr lang="ru-RU" sz="2600" b="1" kern="1200" dirty="0">
                <a:solidFill>
                  <a:schemeClr val="bg1"/>
                </a:solidFill>
                <a:ea typeface="+mj-ea"/>
                <a:cs typeface="+mj-cs"/>
              </a:rPr>
              <a:t>ОПАСНЫ КАРТЕЛИ?</a:t>
            </a:r>
          </a:p>
        </p:txBody>
      </p:sp>
      <p:sp>
        <p:nvSpPr>
          <p:cNvPr id="141316" name="Rectangle 1"/>
          <p:cNvSpPr>
            <a:spLocks noChangeArrowheads="1"/>
          </p:cNvSpPr>
          <p:nvPr/>
        </p:nvSpPr>
        <p:spPr bwMode="auto">
          <a:xfrm>
            <a:off x="323528" y="3491838"/>
            <a:ext cx="8606160"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indent="3429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indent="0" algn="ctr" eaLnBrk="1" hangingPunct="1">
              <a:spcBef>
                <a:spcPct val="0"/>
              </a:spcBef>
              <a:buClrTx/>
              <a:buFontTx/>
              <a:buNone/>
            </a:pPr>
            <a:r>
              <a:rPr kumimoji="1" lang="ru-RU" sz="2400" b="1" dirty="0">
                <a:solidFill>
                  <a:srgbClr val="FF0000"/>
                </a:solidFill>
              </a:rPr>
              <a:t>КАРТЕЛИ ПРИВОДЯТ К:</a:t>
            </a:r>
          </a:p>
          <a:p>
            <a:pPr marL="0" lvl="3" indent="177800" algn="just" eaLnBrk="1" hangingPunct="1">
              <a:lnSpc>
                <a:spcPct val="100000"/>
              </a:lnSpc>
              <a:spcBef>
                <a:spcPct val="0"/>
              </a:spcBef>
              <a:buClrTx/>
              <a:buFontTx/>
              <a:buNone/>
            </a:pPr>
            <a:r>
              <a:rPr kumimoji="1" lang="ru-RU" sz="2400" b="0" dirty="0">
                <a:solidFill>
                  <a:srgbClr val="FF0000"/>
                </a:solidFill>
              </a:rPr>
              <a:t>- искусственному росту цен;</a:t>
            </a:r>
            <a:endParaRPr kumimoji="1" lang="en-US" sz="2400" b="0" dirty="0">
              <a:solidFill>
                <a:srgbClr val="FF0000"/>
              </a:solidFill>
            </a:endParaRPr>
          </a:p>
          <a:p>
            <a:pPr marL="0" lvl="3" indent="177800" algn="just" eaLnBrk="1" hangingPunct="1">
              <a:lnSpc>
                <a:spcPct val="100000"/>
              </a:lnSpc>
              <a:spcBef>
                <a:spcPct val="0"/>
              </a:spcBef>
              <a:buClrTx/>
              <a:buFontTx/>
              <a:buNone/>
            </a:pPr>
            <a:r>
              <a:rPr kumimoji="1" lang="ru-RU" sz="2400" b="0" dirty="0">
                <a:solidFill>
                  <a:srgbClr val="FF0000"/>
                </a:solidFill>
              </a:rPr>
              <a:t>- отсутствию новых, более качественных товаров, меньшему их выбору;</a:t>
            </a:r>
            <a:endParaRPr kumimoji="1" lang="en-US" sz="2400" b="0" dirty="0">
              <a:solidFill>
                <a:srgbClr val="FF0000"/>
              </a:solidFill>
            </a:endParaRPr>
          </a:p>
          <a:p>
            <a:pPr marL="0" lvl="3" indent="177800" algn="just" eaLnBrk="1" hangingPunct="1">
              <a:lnSpc>
                <a:spcPct val="100000"/>
              </a:lnSpc>
              <a:spcBef>
                <a:spcPct val="0"/>
              </a:spcBef>
              <a:buClrTx/>
              <a:buFontTx/>
              <a:buNone/>
            </a:pPr>
            <a:r>
              <a:rPr kumimoji="1" lang="ru-RU" sz="2400" b="0" dirty="0">
                <a:solidFill>
                  <a:srgbClr val="FF0000"/>
                </a:solidFill>
              </a:rPr>
              <a:t>- отсутствию у хозяйствующих субъектов мотивов для развития, инноваций, повышения эффективности;</a:t>
            </a:r>
            <a:endParaRPr kumimoji="1" lang="en-US" sz="2400" b="0" dirty="0">
              <a:solidFill>
                <a:srgbClr val="FF0000"/>
              </a:solidFill>
            </a:endParaRPr>
          </a:p>
          <a:p>
            <a:pPr marL="0" lvl="3" indent="177800" algn="just" eaLnBrk="1" hangingPunct="1">
              <a:lnSpc>
                <a:spcPct val="100000"/>
              </a:lnSpc>
              <a:spcBef>
                <a:spcPct val="0"/>
              </a:spcBef>
              <a:buClrTx/>
              <a:buFontTx/>
              <a:buNone/>
            </a:pPr>
            <a:r>
              <a:rPr kumimoji="1" lang="ru-RU" sz="2400" b="0" dirty="0">
                <a:solidFill>
                  <a:srgbClr val="FF0000"/>
                </a:solidFill>
              </a:rPr>
              <a:t>- недопущению на рынок новых игроков, стагнации рынка</a:t>
            </a:r>
            <a:r>
              <a:rPr kumimoji="1" lang="ru-RU" sz="2400" b="0" dirty="0" smtClean="0">
                <a:solidFill>
                  <a:srgbClr val="FF0000"/>
                </a:solidFill>
              </a:rPr>
              <a:t>.</a:t>
            </a:r>
            <a:endParaRPr kumimoji="1" lang="ru-RU" sz="2800" b="0" dirty="0">
              <a:solidFill>
                <a:srgbClr val="FF0000"/>
              </a:solidFill>
            </a:endParaRPr>
          </a:p>
        </p:txBody>
      </p:sp>
      <p:sp>
        <p:nvSpPr>
          <p:cNvPr id="141317" name="Прямоугольник 4"/>
          <p:cNvSpPr>
            <a:spLocks noChangeArrowheads="1"/>
          </p:cNvSpPr>
          <p:nvPr/>
        </p:nvSpPr>
        <p:spPr bwMode="auto">
          <a:xfrm>
            <a:off x="323528" y="956350"/>
            <a:ext cx="8606160" cy="2505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800" b="1" dirty="0">
                <a:solidFill>
                  <a:srgbClr val="008080"/>
                </a:solidFill>
              </a:rPr>
              <a:t>Картель – мощный ограничитель рыночной конкуренции.</a:t>
            </a:r>
          </a:p>
          <a:p>
            <a:pPr algn="ctr" eaLnBrk="1" hangingPunct="1">
              <a:spcBef>
                <a:spcPct val="20000"/>
              </a:spcBef>
              <a:buClrTx/>
              <a:buFontTx/>
              <a:buNone/>
            </a:pPr>
            <a:r>
              <a:rPr kumimoji="1" lang="ru-RU" sz="2400" b="1" dirty="0">
                <a:solidFill>
                  <a:srgbClr val="333399"/>
                </a:solidFill>
              </a:rPr>
              <a:t>Вступив в картель, формально независимые компании фактически образуют монополию, отказываясь от индивидуального поведения на рынке и соперничества с конкурентами.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41</a:t>
            </a:fld>
            <a:endParaRPr lang="ru-RU"/>
          </a:p>
        </p:txBody>
      </p:sp>
    </p:spTree>
    <p:extLst>
      <p:ext uri="{BB962C8B-B14F-4D97-AF65-F5344CB8AC3E}">
        <p14:creationId xmlns:p14="http://schemas.microsoft.com/office/powerpoint/2010/main" xmlns="" val="844402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Grp="1" noChangeArrowheads="1"/>
          </p:cNvSpPr>
          <p:nvPr>
            <p:ph type="title" idx="4294967295"/>
          </p:nvPr>
        </p:nvSpPr>
        <p:spPr>
          <a:xfrm>
            <a:off x="0" y="1"/>
            <a:ext cx="9144000" cy="620688"/>
          </a:xfrm>
        </p:spPr>
        <p:txBody>
          <a:bodyPr/>
          <a:lstStyle/>
          <a:p>
            <a:pPr algn="ctr" eaLnBrk="1" hangingPunct="1"/>
            <a:r>
              <a:rPr lang="ru-RU" sz="2600" b="1" kern="1200" dirty="0" smtClean="0">
                <a:solidFill>
                  <a:schemeClr val="bg1"/>
                </a:solidFill>
                <a:ea typeface="+mj-ea"/>
                <a:cs typeface="+mj-cs"/>
              </a:rPr>
              <a:t>ЗАПРЕТ </a:t>
            </a:r>
            <a:r>
              <a:rPr lang="en-US" sz="2600" b="1" kern="1200" dirty="0" smtClean="0">
                <a:solidFill>
                  <a:schemeClr val="bg1"/>
                </a:solidFill>
                <a:ea typeface="+mj-ea"/>
                <a:cs typeface="+mj-cs"/>
              </a:rPr>
              <a:t> </a:t>
            </a:r>
            <a:r>
              <a:rPr lang="en-US" sz="2600" b="1" kern="1200" dirty="0">
                <a:solidFill>
                  <a:schemeClr val="bg1"/>
                </a:solidFill>
                <a:ea typeface="+mj-ea"/>
                <a:cs typeface="+mj-cs"/>
              </a:rPr>
              <a:t>PER SE</a:t>
            </a:r>
            <a:endParaRPr lang="ru-RU" sz="2600" b="1" kern="1200" dirty="0">
              <a:solidFill>
                <a:schemeClr val="bg1"/>
              </a:solidFill>
              <a:ea typeface="+mj-ea"/>
              <a:cs typeface="+mj-cs"/>
            </a:endParaRPr>
          </a:p>
        </p:txBody>
      </p:sp>
      <p:sp>
        <p:nvSpPr>
          <p:cNvPr id="143364" name="Rectangle 1"/>
          <p:cNvSpPr>
            <a:spLocks noChangeArrowheads="1"/>
          </p:cNvSpPr>
          <p:nvPr/>
        </p:nvSpPr>
        <p:spPr bwMode="auto">
          <a:xfrm>
            <a:off x="179388" y="803139"/>
            <a:ext cx="8821737" cy="586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ts val="0"/>
              </a:spcBef>
              <a:buClrTx/>
              <a:buFontTx/>
              <a:buNone/>
            </a:pPr>
            <a:r>
              <a:rPr kumimoji="1" lang="ru-RU" sz="2800" b="1" dirty="0">
                <a:solidFill>
                  <a:srgbClr val="FF0000"/>
                </a:solidFill>
              </a:rPr>
              <a:t>Понятия «картель» в российском праве гармонизировано с нормами международного </a:t>
            </a:r>
            <a:r>
              <a:rPr kumimoji="1" lang="ru-RU" sz="2800" b="1" dirty="0" smtClean="0">
                <a:solidFill>
                  <a:srgbClr val="FF0000"/>
                </a:solidFill>
              </a:rPr>
              <a:t>права.</a:t>
            </a:r>
          </a:p>
          <a:p>
            <a:pPr algn="ctr" eaLnBrk="1" hangingPunct="1">
              <a:spcBef>
                <a:spcPts val="0"/>
              </a:spcBef>
              <a:buClrTx/>
              <a:buFontTx/>
              <a:buNone/>
            </a:pPr>
            <a:r>
              <a:rPr kumimoji="1" lang="ru-RU" sz="3600" dirty="0" smtClean="0">
                <a:solidFill>
                  <a:srgbClr val="333399"/>
                </a:solidFill>
              </a:rPr>
              <a:t>Картели </a:t>
            </a:r>
            <a:r>
              <a:rPr kumimoji="1" lang="ru-RU" sz="3600" dirty="0">
                <a:solidFill>
                  <a:srgbClr val="333399"/>
                </a:solidFill>
              </a:rPr>
              <a:t>запрещены безусловно </a:t>
            </a:r>
            <a:endParaRPr kumimoji="1" lang="ru-RU" sz="3600" dirty="0" smtClean="0">
              <a:solidFill>
                <a:srgbClr val="333399"/>
              </a:solidFill>
            </a:endParaRPr>
          </a:p>
          <a:p>
            <a:pPr algn="ctr" eaLnBrk="1" hangingPunct="1">
              <a:spcBef>
                <a:spcPts val="0"/>
              </a:spcBef>
              <a:buClrTx/>
              <a:buFontTx/>
              <a:buNone/>
            </a:pPr>
            <a:r>
              <a:rPr kumimoji="1" lang="ru-RU" sz="3600" dirty="0" smtClean="0">
                <a:solidFill>
                  <a:srgbClr val="333399"/>
                </a:solidFill>
              </a:rPr>
              <a:t>- </a:t>
            </a:r>
            <a:r>
              <a:rPr kumimoji="1" lang="en-US" sz="3600" dirty="0" smtClean="0">
                <a:solidFill>
                  <a:srgbClr val="333399"/>
                </a:solidFill>
              </a:rPr>
              <a:t>per</a:t>
            </a:r>
            <a:r>
              <a:rPr kumimoji="1" lang="ru-RU" sz="3600" dirty="0" smtClean="0">
                <a:solidFill>
                  <a:srgbClr val="333399"/>
                </a:solidFill>
              </a:rPr>
              <a:t> </a:t>
            </a:r>
            <a:r>
              <a:rPr kumimoji="1" lang="en-US" sz="3600" dirty="0">
                <a:solidFill>
                  <a:srgbClr val="333399"/>
                </a:solidFill>
              </a:rPr>
              <a:t>se</a:t>
            </a:r>
            <a:r>
              <a:rPr kumimoji="1" lang="ru-RU" sz="3600" dirty="0">
                <a:solidFill>
                  <a:srgbClr val="333399"/>
                </a:solidFill>
              </a:rPr>
              <a:t> («как таковые») </a:t>
            </a:r>
          </a:p>
          <a:p>
            <a:pPr algn="just" eaLnBrk="1" hangingPunct="1">
              <a:spcBef>
                <a:spcPct val="20000"/>
              </a:spcBef>
              <a:buClrTx/>
              <a:buFontTx/>
              <a:buNone/>
            </a:pPr>
            <a:r>
              <a:rPr kumimoji="1" lang="ru-RU" sz="2000" b="1" dirty="0">
                <a:solidFill>
                  <a:srgbClr val="333399"/>
                </a:solidFill>
              </a:rPr>
              <a:t>ТО ЕСТЬ: Антимонопольный орган или суд, применяющие такой запрет, </a:t>
            </a:r>
            <a:r>
              <a:rPr kumimoji="1" lang="ru-RU" sz="2000" b="1" dirty="0">
                <a:solidFill>
                  <a:srgbClr val="FF0000"/>
                </a:solidFill>
              </a:rPr>
              <a:t>НЕ УСТАНАВЛИВАЮТ</a:t>
            </a:r>
            <a:r>
              <a:rPr kumimoji="1" lang="ru-RU" sz="2000" b="1" dirty="0">
                <a:solidFill>
                  <a:srgbClr val="333399"/>
                </a:solidFill>
              </a:rPr>
              <a:t> вредоносное воздействие картеля на конкуренцию, а </a:t>
            </a:r>
            <a:r>
              <a:rPr kumimoji="1" lang="ru-RU" sz="2000" b="1" dirty="0">
                <a:solidFill>
                  <a:srgbClr val="FF0000"/>
                </a:solidFill>
              </a:rPr>
              <a:t>КВАЛИФИЦИРУЮТ ТАКОЕ СОГЛАШЕНИЕ КАК НЕЗАКОННОЕ ПО ФОРМАЛЬНЫМ ОСНОВАНИЯМ</a:t>
            </a:r>
            <a:r>
              <a:rPr kumimoji="1" lang="ru-RU" sz="2000" b="1" dirty="0">
                <a:solidFill>
                  <a:srgbClr val="333399"/>
                </a:solidFill>
              </a:rPr>
              <a:t>, то есть по цели соглашения и природе отношений, в которых состоят стороны соглашения – конкуренты. </a:t>
            </a:r>
          </a:p>
          <a:p>
            <a:pPr algn="just" eaLnBrk="1" hangingPunct="1">
              <a:spcBef>
                <a:spcPct val="20000"/>
              </a:spcBef>
              <a:buClrTx/>
              <a:buFontTx/>
              <a:buNone/>
            </a:pPr>
            <a:r>
              <a:rPr kumimoji="1" lang="ru-RU" sz="2000" b="1" dirty="0">
                <a:solidFill>
                  <a:srgbClr val="008080"/>
                </a:solidFill>
              </a:rPr>
              <a:t>АНАЛОГИЯ: Чемпионат по футболу – какими бы соображениями ни руководствовались команды, они не должны договариваться о результатах игр. </a:t>
            </a:r>
          </a:p>
          <a:p>
            <a:pPr algn="just" eaLnBrk="1" hangingPunct="1">
              <a:spcBef>
                <a:spcPct val="20000"/>
              </a:spcBef>
              <a:buClrTx/>
              <a:buFontTx/>
              <a:buNone/>
            </a:pPr>
            <a:r>
              <a:rPr kumimoji="1" lang="ru-RU" sz="2000" b="1" dirty="0">
                <a:solidFill>
                  <a:srgbClr val="008080"/>
                </a:solidFill>
              </a:rPr>
              <a:t>               КАРТЕЛЬ – ДОГОВОРНОЙ МАТЧ В ЭКОНОМИКЕ!</a:t>
            </a:r>
          </a:p>
        </p:txBody>
      </p:sp>
      <p:sp>
        <p:nvSpPr>
          <p:cNvPr id="2" name="Номер слайда 1"/>
          <p:cNvSpPr>
            <a:spLocks noGrp="1"/>
          </p:cNvSpPr>
          <p:nvPr>
            <p:ph type="sldNum" sz="quarter" idx="10"/>
          </p:nvPr>
        </p:nvSpPr>
        <p:spPr/>
        <p:txBody>
          <a:bodyPr/>
          <a:lstStyle/>
          <a:p>
            <a:fld id="{9D402C37-3C23-4DCB-8B93-3C4A860914E1}" type="slidenum">
              <a:rPr lang="ru-RU" smtClean="0"/>
              <a:pPr/>
              <a:t>42</a:t>
            </a:fld>
            <a:endParaRPr lang="ru-RU"/>
          </a:p>
        </p:txBody>
      </p:sp>
    </p:spTree>
    <p:extLst>
      <p:ext uri="{BB962C8B-B14F-4D97-AF65-F5344CB8AC3E}">
        <p14:creationId xmlns:p14="http://schemas.microsoft.com/office/powerpoint/2010/main" xmlns="" val="24175586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1"/>
          <p:cNvSpPr>
            <a:spLocks noChangeArrowheads="1"/>
          </p:cNvSpPr>
          <p:nvPr/>
        </p:nvSpPr>
        <p:spPr bwMode="auto">
          <a:xfrm>
            <a:off x="179388" y="1083002"/>
            <a:ext cx="8821737" cy="54476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indent="533400" algn="just" eaLnBrk="1" hangingPunct="1">
              <a:spcBef>
                <a:spcPct val="20000"/>
              </a:spcBef>
              <a:buClrTx/>
              <a:buFontTx/>
              <a:buNone/>
            </a:pPr>
            <a:r>
              <a:rPr lang="ru-RU" sz="2800" b="1" dirty="0">
                <a:solidFill>
                  <a:srgbClr val="FF0000"/>
                </a:solidFill>
                <a:latin typeface="Times New Roman" panose="02020603050405020304" pitchFamily="18" charset="0"/>
              </a:rPr>
              <a:t>В антимонопольном законодательстве  «соглашения» и «согласованные действия» это совершенно разные понятия, не находящиеся в причинно-следственной связи  друг с другом!</a:t>
            </a:r>
          </a:p>
          <a:p>
            <a:pPr algn="just" eaLnBrk="1" hangingPunct="1">
              <a:spcBef>
                <a:spcPct val="20000"/>
              </a:spcBef>
              <a:buClrTx/>
              <a:buFontTx/>
              <a:buNone/>
            </a:pPr>
            <a:endParaRPr lang="ru-RU" sz="2000" b="0" dirty="0">
              <a:solidFill>
                <a:srgbClr val="333399"/>
              </a:solidFill>
              <a:latin typeface="Times New Roman" panose="02020603050405020304" pitchFamily="18" charset="0"/>
            </a:endParaRPr>
          </a:p>
          <a:p>
            <a:pPr algn="just" eaLnBrk="1" hangingPunct="1">
              <a:spcBef>
                <a:spcPct val="20000"/>
              </a:spcBef>
              <a:buClrTx/>
              <a:buFontTx/>
              <a:buNone/>
            </a:pPr>
            <a:r>
              <a:rPr lang="ru-RU" sz="2000" b="0" dirty="0">
                <a:solidFill>
                  <a:srgbClr val="333399"/>
                </a:solidFill>
                <a:latin typeface="Times New Roman" panose="02020603050405020304" pitchFamily="18" charset="0"/>
              </a:rPr>
              <a:t> Учитывая, что эти понятия зачастую «смешивались» или «подменялись» одно другим в «третьем антимонопольном пакете</a:t>
            </a:r>
            <a:r>
              <a:rPr lang="ru-RU" sz="2000" b="1" dirty="0">
                <a:solidFill>
                  <a:srgbClr val="333399"/>
                </a:solidFill>
                <a:latin typeface="Times New Roman" panose="02020603050405020304" pitchFamily="18" charset="0"/>
              </a:rPr>
              <a:t>» понятие «согласованные действия» было уточнено и дополнено, статья 11 Закона о защите конкуренции (Запрет на ограничивающие конкуренцию соглашения и согласованные действия хозяйствующих субъектов) была «разделена» на две части: </a:t>
            </a:r>
          </a:p>
          <a:p>
            <a:pPr algn="just" eaLnBrk="1" hangingPunct="1">
              <a:spcBef>
                <a:spcPct val="20000"/>
              </a:spcBef>
              <a:buClrTx/>
              <a:buFontTx/>
              <a:buNone/>
            </a:pPr>
            <a:r>
              <a:rPr lang="ru-RU" sz="2000" b="1" dirty="0">
                <a:solidFill>
                  <a:srgbClr val="333399"/>
                </a:solidFill>
                <a:latin typeface="Times New Roman" panose="02020603050405020304" pitchFamily="18" charset="0"/>
              </a:rPr>
              <a:t>статья 11 (Запрет на ограничивающие конкуренцию соглашения хозяйствующих субъектов);</a:t>
            </a:r>
          </a:p>
          <a:p>
            <a:pPr algn="just" eaLnBrk="1" hangingPunct="1">
              <a:spcBef>
                <a:spcPct val="20000"/>
              </a:spcBef>
              <a:buClrTx/>
              <a:buFontTx/>
              <a:buNone/>
            </a:pPr>
            <a:r>
              <a:rPr lang="ru-RU" sz="2000" b="1" dirty="0">
                <a:solidFill>
                  <a:srgbClr val="333399"/>
                </a:solidFill>
                <a:latin typeface="Times New Roman" panose="02020603050405020304" pitchFamily="18" charset="0"/>
              </a:rPr>
              <a:t>статью 11.1 (Запрет на согласованные действия хозяйствующих субъектов. ограничивающие конкуренцию). </a:t>
            </a:r>
          </a:p>
        </p:txBody>
      </p:sp>
      <p:sp>
        <p:nvSpPr>
          <p:cNvPr id="145412"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a:solidFill>
                  <a:schemeClr val="bg1"/>
                </a:solidFill>
                <a:latin typeface="+mj-lt"/>
                <a:ea typeface="+mj-ea"/>
                <a:cs typeface="+mj-cs"/>
              </a:rPr>
              <a:t>ПОНЯТИЯ «СОГЛАШЕНИЕ» И «СОГЛАСОВАННЫЕ ДЕЙСТВИЯ»</a:t>
            </a:r>
          </a:p>
        </p:txBody>
      </p:sp>
      <p:sp>
        <p:nvSpPr>
          <p:cNvPr id="2" name="Номер слайда 1"/>
          <p:cNvSpPr>
            <a:spLocks noGrp="1"/>
          </p:cNvSpPr>
          <p:nvPr>
            <p:ph type="sldNum" sz="quarter" idx="10"/>
          </p:nvPr>
        </p:nvSpPr>
        <p:spPr/>
        <p:txBody>
          <a:bodyPr/>
          <a:lstStyle/>
          <a:p>
            <a:fld id="{9D402C37-3C23-4DCB-8B93-3C4A860914E1}" type="slidenum">
              <a:rPr lang="ru-RU" smtClean="0"/>
              <a:pPr/>
              <a:t>43</a:t>
            </a:fld>
            <a:endParaRPr lang="ru-RU"/>
          </a:p>
        </p:txBody>
      </p:sp>
    </p:spTree>
    <p:extLst>
      <p:ext uri="{BB962C8B-B14F-4D97-AF65-F5344CB8AC3E}">
        <p14:creationId xmlns:p14="http://schemas.microsoft.com/office/powerpoint/2010/main" xmlns="" val="35929662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Grp="1" noChangeArrowheads="1"/>
          </p:cNvSpPr>
          <p:nvPr>
            <p:ph type="title" idx="4294967295"/>
          </p:nvPr>
        </p:nvSpPr>
        <p:spPr>
          <a:xfrm>
            <a:off x="0" y="1"/>
            <a:ext cx="9144000" cy="620688"/>
          </a:xfrm>
        </p:spPr>
        <p:txBody>
          <a:bodyPr/>
          <a:lstStyle/>
          <a:p>
            <a:pPr algn="ctr" eaLnBrk="1" hangingPunct="1"/>
            <a:r>
              <a:rPr lang="ru-RU" sz="2600" b="1" kern="1200" dirty="0">
                <a:solidFill>
                  <a:schemeClr val="bg1"/>
                </a:solidFill>
                <a:ea typeface="+mj-ea"/>
                <a:cs typeface="+mj-cs"/>
              </a:rPr>
              <a:t>СОГЛАСОВАННЫЕ ДЕЙСТВИЯ</a:t>
            </a:r>
          </a:p>
        </p:txBody>
      </p:sp>
      <p:sp>
        <p:nvSpPr>
          <p:cNvPr id="147460" name="Rectangle 1"/>
          <p:cNvSpPr>
            <a:spLocks noChangeArrowheads="1"/>
          </p:cNvSpPr>
          <p:nvPr/>
        </p:nvSpPr>
        <p:spPr bwMode="auto">
          <a:xfrm>
            <a:off x="214313" y="1071563"/>
            <a:ext cx="8821737" cy="535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ru-RU" sz="1800" b="1" dirty="0">
                <a:solidFill>
                  <a:srgbClr val="333399"/>
                </a:solidFill>
              </a:rPr>
              <a:t>Определение понятию «согласованные действия хозяйствующих субъектов» дано в статье 8 Федерального закона от 26.07.2006 № 135 «О защите конкуренции»:</a:t>
            </a:r>
          </a:p>
          <a:p>
            <a:pPr algn="just" eaLnBrk="1" hangingPunct="1">
              <a:spcBef>
                <a:spcPct val="20000"/>
              </a:spcBef>
              <a:buClrTx/>
              <a:buFontTx/>
              <a:buNone/>
            </a:pPr>
            <a:r>
              <a:rPr lang="ru-RU" sz="1600" b="1" dirty="0">
                <a:solidFill>
                  <a:srgbClr val="333399"/>
                </a:solidFill>
                <a:latin typeface="Times New Roman" panose="02020603050405020304" pitchFamily="18" charset="0"/>
              </a:rPr>
              <a:t>«1. </a:t>
            </a:r>
            <a:r>
              <a:rPr lang="ru-RU" sz="1600" b="1" dirty="0">
                <a:solidFill>
                  <a:srgbClr val="FF0000"/>
                </a:solidFill>
                <a:latin typeface="Times New Roman" panose="02020603050405020304" pitchFamily="18" charset="0"/>
              </a:rPr>
              <a:t>Согласованными действиями</a:t>
            </a:r>
            <a:r>
              <a:rPr lang="ru-RU" sz="1600" b="1" dirty="0">
                <a:solidFill>
                  <a:srgbClr val="333399"/>
                </a:solidFill>
                <a:latin typeface="Times New Roman" panose="02020603050405020304" pitchFamily="18" charset="0"/>
              </a:rPr>
              <a:t> хозяйствующих субъектов </a:t>
            </a:r>
            <a:r>
              <a:rPr lang="ru-RU" sz="1600" b="1" dirty="0">
                <a:solidFill>
                  <a:srgbClr val="FF0101"/>
                </a:solidFill>
                <a:latin typeface="Times New Roman" panose="02020603050405020304" pitchFamily="18" charset="0"/>
              </a:rPr>
              <a:t>являются действия </a:t>
            </a:r>
            <a:r>
              <a:rPr lang="ru-RU" sz="1600" b="1" dirty="0">
                <a:solidFill>
                  <a:srgbClr val="333399"/>
                </a:solidFill>
                <a:latin typeface="Times New Roman" panose="02020603050405020304" pitchFamily="18" charset="0"/>
              </a:rPr>
              <a:t>хозяйствующих субъектов на товарном рынке </a:t>
            </a:r>
            <a:r>
              <a:rPr lang="ru-RU" sz="1600" b="1" dirty="0">
                <a:solidFill>
                  <a:srgbClr val="FF0000"/>
                </a:solidFill>
                <a:latin typeface="Times New Roman" panose="02020603050405020304" pitchFamily="18" charset="0"/>
              </a:rPr>
              <a:t>при отсутствии соглашения</a:t>
            </a:r>
            <a:r>
              <a:rPr lang="ru-RU" sz="1600" b="1" dirty="0">
                <a:solidFill>
                  <a:srgbClr val="333399"/>
                </a:solidFill>
                <a:latin typeface="Times New Roman" panose="02020603050405020304" pitchFamily="18" charset="0"/>
              </a:rPr>
              <a:t>, удовлетворяющие СОВОКУПНОСТИ следующих условий:</a:t>
            </a:r>
          </a:p>
          <a:p>
            <a:pPr algn="just" eaLnBrk="1" hangingPunct="1">
              <a:spcBef>
                <a:spcPct val="20000"/>
              </a:spcBef>
              <a:buClrTx/>
              <a:buFontTx/>
              <a:buNone/>
            </a:pPr>
            <a:r>
              <a:rPr lang="ru-RU" sz="1600" b="1" dirty="0">
                <a:solidFill>
                  <a:srgbClr val="333399"/>
                </a:solidFill>
                <a:latin typeface="Times New Roman" panose="02020603050405020304" pitchFamily="18" charset="0"/>
              </a:rPr>
              <a:t>1) </a:t>
            </a:r>
            <a:r>
              <a:rPr lang="ru-RU" sz="1600" b="1" u="sng" dirty="0">
                <a:solidFill>
                  <a:srgbClr val="333399"/>
                </a:solidFill>
                <a:latin typeface="Times New Roman" panose="02020603050405020304" pitchFamily="18" charset="0"/>
              </a:rPr>
              <a:t>результат</a:t>
            </a:r>
            <a:r>
              <a:rPr lang="ru-RU" sz="1600" b="1" dirty="0">
                <a:solidFill>
                  <a:srgbClr val="333399"/>
                </a:solidFill>
                <a:latin typeface="Times New Roman" panose="02020603050405020304" pitchFamily="18" charset="0"/>
              </a:rPr>
              <a:t> таких </a:t>
            </a:r>
            <a:r>
              <a:rPr lang="ru-RU" sz="1600" b="1" u="sng" dirty="0">
                <a:solidFill>
                  <a:srgbClr val="333399"/>
                </a:solidFill>
                <a:latin typeface="Times New Roman" panose="02020603050405020304" pitchFamily="18" charset="0"/>
              </a:rPr>
              <a:t>действий соответствует интересам каждого</a:t>
            </a:r>
            <a:r>
              <a:rPr lang="ru-RU" sz="1600" b="1" dirty="0">
                <a:solidFill>
                  <a:srgbClr val="333399"/>
                </a:solidFill>
                <a:latin typeface="Times New Roman" panose="02020603050405020304" pitchFamily="18" charset="0"/>
              </a:rPr>
              <a:t> из указанных хозяйствующих субъектов;</a:t>
            </a:r>
          </a:p>
          <a:p>
            <a:pPr algn="just" eaLnBrk="1" hangingPunct="1">
              <a:spcBef>
                <a:spcPct val="20000"/>
              </a:spcBef>
              <a:buClrTx/>
              <a:buFontTx/>
              <a:buNone/>
            </a:pPr>
            <a:r>
              <a:rPr lang="ru-RU" sz="1600" b="1" dirty="0">
                <a:solidFill>
                  <a:srgbClr val="333399"/>
                </a:solidFill>
                <a:latin typeface="Times New Roman" panose="02020603050405020304" pitchFamily="18" charset="0"/>
              </a:rPr>
              <a:t>2) </a:t>
            </a:r>
            <a:r>
              <a:rPr lang="ru-RU" sz="1600" b="1" u="sng" dirty="0">
                <a:solidFill>
                  <a:srgbClr val="333399"/>
                </a:solidFill>
                <a:latin typeface="Times New Roman" panose="02020603050405020304" pitchFamily="18" charset="0"/>
              </a:rPr>
              <a:t>действия заранее известны каждому </a:t>
            </a:r>
            <a:r>
              <a:rPr lang="ru-RU" sz="1600" b="1" dirty="0">
                <a:solidFill>
                  <a:srgbClr val="333399"/>
                </a:solidFill>
                <a:latin typeface="Times New Roman" panose="02020603050405020304" pitchFamily="18" charset="0"/>
              </a:rPr>
              <a:t>из участвующих в них хозяйствующих субъектов </a:t>
            </a:r>
            <a:r>
              <a:rPr lang="ru-RU" sz="1600" b="1" u="sng" dirty="0">
                <a:solidFill>
                  <a:srgbClr val="333399"/>
                </a:solidFill>
                <a:latin typeface="Times New Roman" panose="02020603050405020304" pitchFamily="18" charset="0"/>
              </a:rPr>
              <a:t>в связи с публичным заявлением </a:t>
            </a:r>
            <a:r>
              <a:rPr lang="ru-RU" sz="1600" b="1" dirty="0">
                <a:solidFill>
                  <a:srgbClr val="333399"/>
                </a:solidFill>
                <a:latin typeface="Times New Roman" panose="02020603050405020304" pitchFamily="18" charset="0"/>
              </a:rPr>
              <a:t>одного из них о совершении таких действий;</a:t>
            </a:r>
          </a:p>
          <a:p>
            <a:pPr algn="just" eaLnBrk="1" hangingPunct="1">
              <a:spcBef>
                <a:spcPct val="20000"/>
              </a:spcBef>
              <a:buClrTx/>
              <a:buFontTx/>
              <a:buNone/>
            </a:pPr>
            <a:r>
              <a:rPr lang="ru-RU" sz="1600" b="1" dirty="0">
                <a:solidFill>
                  <a:srgbClr val="333399"/>
                </a:solidFill>
                <a:latin typeface="Times New Roman" panose="02020603050405020304" pitchFamily="18" charset="0"/>
              </a:rPr>
              <a:t>3) </a:t>
            </a:r>
            <a:r>
              <a:rPr lang="ru-RU" sz="1600" b="1" u="sng" dirty="0">
                <a:solidFill>
                  <a:srgbClr val="333399"/>
                </a:solidFill>
                <a:latin typeface="Times New Roman" panose="02020603050405020304" pitchFamily="18" charset="0"/>
              </a:rPr>
              <a:t>действия каждого </a:t>
            </a:r>
            <a:r>
              <a:rPr lang="ru-RU" sz="1600" b="1" dirty="0">
                <a:solidFill>
                  <a:srgbClr val="333399"/>
                </a:solidFill>
                <a:latin typeface="Times New Roman" panose="02020603050405020304" pitchFamily="18" charset="0"/>
              </a:rPr>
              <a:t>из указанных хозяйствующих субъектов </a:t>
            </a:r>
            <a:r>
              <a:rPr lang="ru-RU" sz="1600" b="1" u="sng" dirty="0">
                <a:solidFill>
                  <a:srgbClr val="333399"/>
                </a:solidFill>
                <a:latin typeface="Times New Roman" panose="02020603050405020304" pitchFamily="18" charset="0"/>
              </a:rPr>
              <a:t>вызваны действиями иных хозяйствующих субъектов</a:t>
            </a:r>
            <a:r>
              <a:rPr lang="ru-RU" sz="1600" b="1" dirty="0">
                <a:solidFill>
                  <a:srgbClr val="333399"/>
                </a:solidFill>
                <a:latin typeface="Times New Roman" panose="02020603050405020304" pitchFamily="18" charset="0"/>
              </a:rPr>
              <a:t>, участвующих в согласованных действиях, </a:t>
            </a:r>
            <a:r>
              <a:rPr lang="ru-RU" sz="1600" b="1" u="sng" dirty="0">
                <a:solidFill>
                  <a:srgbClr val="333399"/>
                </a:solidFill>
                <a:latin typeface="Times New Roman" panose="02020603050405020304" pitchFamily="18" charset="0"/>
              </a:rPr>
              <a:t>и не являются следствием обстоятельств, в равной мере влияющих на все хозяйствующие субъекты</a:t>
            </a:r>
            <a:r>
              <a:rPr lang="ru-RU" sz="1600" b="1" dirty="0">
                <a:solidFill>
                  <a:srgbClr val="333399"/>
                </a:solidFill>
                <a:latin typeface="Times New Roman" panose="02020603050405020304" pitchFamily="18" charset="0"/>
              </a:rPr>
              <a:t> на соответствующем товарном рынке. Такими обстоятельствами, в частности, могут быть изменение регулируемых тарифов, изменение цен на сырье, используемое для производства товара, изменение цен на товар на мировых товарных рынках, существенное изменение спроса на товар в течение не менее чем один год или в течение срока существования соответствующего товарного рынка, если этот срок составляет менее чем один год.</a:t>
            </a:r>
          </a:p>
          <a:p>
            <a:pPr algn="just" eaLnBrk="1" hangingPunct="1">
              <a:spcBef>
                <a:spcPct val="20000"/>
              </a:spcBef>
              <a:buClrTx/>
              <a:buFontTx/>
              <a:buNone/>
            </a:pPr>
            <a:r>
              <a:rPr lang="ru-RU" sz="1600" b="1" dirty="0">
                <a:solidFill>
                  <a:srgbClr val="333399"/>
                </a:solidFill>
                <a:latin typeface="Times New Roman" panose="02020603050405020304" pitchFamily="18" charset="0"/>
              </a:rPr>
              <a:t>2. </a:t>
            </a:r>
            <a:r>
              <a:rPr lang="ru-RU" sz="1600" b="1" dirty="0">
                <a:solidFill>
                  <a:srgbClr val="FF0000"/>
                </a:solidFill>
                <a:latin typeface="Times New Roman" panose="02020603050405020304" pitchFamily="18" charset="0"/>
              </a:rPr>
              <a:t>Совершение </a:t>
            </a:r>
            <a:r>
              <a:rPr lang="ru-RU" sz="1600" b="1" dirty="0">
                <a:solidFill>
                  <a:srgbClr val="333399"/>
                </a:solidFill>
                <a:latin typeface="Times New Roman" panose="02020603050405020304" pitchFamily="18" charset="0"/>
              </a:rPr>
              <a:t>лицами, указанными в части 1 настоящей статьи, </a:t>
            </a:r>
            <a:r>
              <a:rPr lang="ru-RU" sz="1600" b="1" dirty="0">
                <a:solidFill>
                  <a:srgbClr val="FF0000"/>
                </a:solidFill>
                <a:latin typeface="Times New Roman" panose="02020603050405020304" pitchFamily="18" charset="0"/>
              </a:rPr>
              <a:t>действий по соглашению не относится к согласованным действиям, а является соглашением.</a:t>
            </a:r>
            <a:endParaRPr kumimoji="1" lang="ru-RU" sz="1600" b="1" dirty="0">
              <a:solidFill>
                <a:srgbClr val="FF0000"/>
              </a:solidFill>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44</a:t>
            </a:fld>
            <a:endParaRPr lang="ru-RU"/>
          </a:p>
        </p:txBody>
      </p:sp>
    </p:spTree>
    <p:extLst>
      <p:ext uri="{BB962C8B-B14F-4D97-AF65-F5344CB8AC3E}">
        <p14:creationId xmlns:p14="http://schemas.microsoft.com/office/powerpoint/2010/main" xmlns="" val="5507065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2"/>
          <p:cNvSpPr>
            <a:spLocks noGrp="1" noChangeArrowheads="1"/>
          </p:cNvSpPr>
          <p:nvPr>
            <p:ph type="title" idx="4294967295"/>
          </p:nvPr>
        </p:nvSpPr>
        <p:spPr>
          <a:xfrm>
            <a:off x="0" y="1"/>
            <a:ext cx="9144000" cy="692696"/>
          </a:xfrm>
        </p:spPr>
        <p:txBody>
          <a:bodyPr/>
          <a:lstStyle/>
          <a:p>
            <a:pPr algn="ctr" eaLnBrk="1" hangingPunct="1"/>
            <a:r>
              <a:rPr lang="ru-RU" sz="2600" b="1" kern="1200" dirty="0">
                <a:solidFill>
                  <a:schemeClr val="bg1"/>
                </a:solidFill>
                <a:ea typeface="+mj-ea"/>
                <a:cs typeface="+mj-cs"/>
              </a:rPr>
              <a:t>4.1.1. ЦЕНОВОЙ СГОВОР</a:t>
            </a:r>
          </a:p>
        </p:txBody>
      </p:sp>
      <p:sp>
        <p:nvSpPr>
          <p:cNvPr id="151556" name="Rectangle 1"/>
          <p:cNvSpPr>
            <a:spLocks noChangeArrowheads="1"/>
          </p:cNvSpPr>
          <p:nvPr/>
        </p:nvSpPr>
        <p:spPr bwMode="auto">
          <a:xfrm>
            <a:off x="179388" y="1119188"/>
            <a:ext cx="8821737" cy="1373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800" dirty="0">
                <a:solidFill>
                  <a:srgbClr val="008080"/>
                </a:solidFill>
                <a:latin typeface="Times New Roman" panose="02020603050405020304" pitchFamily="18" charset="0"/>
              </a:rPr>
              <a:t>ЦЕНОВОЙ СГОВОР – </a:t>
            </a:r>
          </a:p>
          <a:p>
            <a:pPr algn="ctr" eaLnBrk="1" hangingPunct="1">
              <a:spcBef>
                <a:spcPct val="0"/>
              </a:spcBef>
              <a:buClrTx/>
              <a:buFontTx/>
              <a:buNone/>
            </a:pPr>
            <a:r>
              <a:rPr kumimoji="1" lang="ru-RU" sz="2800" dirty="0">
                <a:solidFill>
                  <a:srgbClr val="008080"/>
                </a:solidFill>
                <a:latin typeface="Times New Roman" panose="02020603050405020304" pitchFamily="18" charset="0"/>
              </a:rPr>
              <a:t>соглашение между конкурентами </a:t>
            </a:r>
          </a:p>
          <a:p>
            <a:pPr algn="ctr" eaLnBrk="1" hangingPunct="1">
              <a:spcBef>
                <a:spcPct val="0"/>
              </a:spcBef>
              <a:buClrTx/>
              <a:buFontTx/>
              <a:buNone/>
            </a:pPr>
            <a:r>
              <a:rPr kumimoji="1" lang="ru-RU" sz="2800" dirty="0">
                <a:solidFill>
                  <a:srgbClr val="008080"/>
                </a:solidFill>
                <a:latin typeface="Times New Roman" panose="02020603050405020304" pitchFamily="18" charset="0"/>
              </a:rPr>
              <a:t>о единообразных манипуляциях с ценами</a:t>
            </a:r>
            <a:endParaRPr kumimoji="1" lang="ru-RU" sz="2800" b="0" dirty="0">
              <a:solidFill>
                <a:srgbClr val="008080"/>
              </a:solidFill>
              <a:latin typeface="Times New Roman" panose="02020603050405020304" pitchFamily="18" charset="0"/>
            </a:endParaRPr>
          </a:p>
        </p:txBody>
      </p:sp>
      <p:sp>
        <p:nvSpPr>
          <p:cNvPr id="151557" name="Rectangle 1"/>
          <p:cNvSpPr>
            <a:spLocks noChangeArrowheads="1"/>
          </p:cNvSpPr>
          <p:nvPr/>
        </p:nvSpPr>
        <p:spPr bwMode="auto">
          <a:xfrm>
            <a:off x="214313" y="2571750"/>
            <a:ext cx="8786812" cy="363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Char char="-"/>
            </a:pPr>
            <a:r>
              <a:rPr kumimoji="1" lang="ru-RU" sz="1800" dirty="0">
                <a:solidFill>
                  <a:srgbClr val="333399"/>
                </a:solidFill>
              </a:rPr>
              <a:t> Соглашение о соблюдении определенного уровня цен; </a:t>
            </a:r>
          </a:p>
          <a:p>
            <a:pPr algn="just" eaLnBrk="1" hangingPunct="1">
              <a:spcBef>
                <a:spcPct val="20000"/>
              </a:spcBef>
              <a:buClrTx/>
              <a:buFontTx/>
              <a:buChar char="-"/>
            </a:pPr>
            <a:r>
              <a:rPr kumimoji="1" lang="ru-RU" sz="1800" dirty="0">
                <a:solidFill>
                  <a:srgbClr val="333399"/>
                </a:solidFill>
              </a:rPr>
              <a:t> Соглашение об установлении минимальной цены;</a:t>
            </a:r>
          </a:p>
          <a:p>
            <a:pPr algn="just" eaLnBrk="1" hangingPunct="1">
              <a:spcBef>
                <a:spcPct val="20000"/>
              </a:spcBef>
              <a:buClrTx/>
              <a:buFontTx/>
              <a:buChar char="-"/>
            </a:pPr>
            <a:r>
              <a:rPr kumimoji="1" lang="ru-RU" sz="1800" dirty="0">
                <a:solidFill>
                  <a:srgbClr val="333399"/>
                </a:solidFill>
              </a:rPr>
              <a:t> Соглашение о наличии и уровне скидок;</a:t>
            </a:r>
          </a:p>
          <a:p>
            <a:pPr algn="just" eaLnBrk="1" hangingPunct="1">
              <a:spcBef>
                <a:spcPct val="20000"/>
              </a:spcBef>
              <a:buClrTx/>
              <a:buFontTx/>
              <a:buChar char="-"/>
            </a:pPr>
            <a:r>
              <a:rPr kumimoji="1" lang="ru-RU" sz="1800" dirty="0">
                <a:solidFill>
                  <a:srgbClr val="333399"/>
                </a:solidFill>
              </a:rPr>
              <a:t> Соглашение о типовой формуле расчёта цены;</a:t>
            </a:r>
          </a:p>
          <a:p>
            <a:pPr algn="just" eaLnBrk="1" hangingPunct="1">
              <a:spcBef>
                <a:spcPct val="20000"/>
              </a:spcBef>
              <a:buClrTx/>
              <a:buFontTx/>
              <a:buChar char="-"/>
            </a:pPr>
            <a:r>
              <a:rPr kumimoji="1" lang="ru-RU" sz="1800" dirty="0">
                <a:solidFill>
                  <a:srgbClr val="333399"/>
                </a:solidFill>
              </a:rPr>
              <a:t> Соглашение об уведомлении о предстоящем изменении цены;</a:t>
            </a:r>
          </a:p>
          <a:p>
            <a:pPr algn="just" eaLnBrk="1" hangingPunct="1">
              <a:spcBef>
                <a:spcPct val="20000"/>
              </a:spcBef>
              <a:buClrTx/>
              <a:buFontTx/>
              <a:buChar char="-"/>
            </a:pPr>
            <a:r>
              <a:rPr kumimoji="1" lang="ru-RU" sz="1800" dirty="0">
                <a:solidFill>
                  <a:srgbClr val="333399"/>
                </a:solidFill>
              </a:rPr>
              <a:t> Соглашение о расценках на доставку, монтаж, обслуживание, другие составляющие конечной цены.</a:t>
            </a:r>
          </a:p>
          <a:p>
            <a:pPr algn="ctr" eaLnBrk="1" hangingPunct="1">
              <a:spcBef>
                <a:spcPct val="20000"/>
              </a:spcBef>
              <a:buClrTx/>
              <a:buFontTx/>
              <a:buNone/>
            </a:pPr>
            <a:r>
              <a:rPr kumimoji="1" lang="ru-RU" sz="1800" dirty="0">
                <a:solidFill>
                  <a:srgbClr val="008080"/>
                </a:solidFill>
              </a:rPr>
              <a:t>П Р И З Н А К И   Ц Е Н О В О Г О   С Г О В О Р А :</a:t>
            </a:r>
          </a:p>
          <a:p>
            <a:pPr algn="just" eaLnBrk="1" hangingPunct="1">
              <a:spcBef>
                <a:spcPct val="20000"/>
              </a:spcBef>
              <a:buClrTx/>
              <a:buFontTx/>
              <a:buChar char="-"/>
            </a:pPr>
            <a:r>
              <a:rPr kumimoji="1" lang="ru-RU" sz="1800" dirty="0">
                <a:solidFill>
                  <a:srgbClr val="333399"/>
                </a:solidFill>
              </a:rPr>
              <a:t>Одинаковые или практически одинаковые цены;</a:t>
            </a:r>
          </a:p>
          <a:p>
            <a:pPr algn="just" eaLnBrk="1" hangingPunct="1">
              <a:spcBef>
                <a:spcPct val="20000"/>
              </a:spcBef>
              <a:buClrTx/>
              <a:buFontTx/>
              <a:buChar char="-"/>
            </a:pPr>
            <a:r>
              <a:rPr kumimoji="1" lang="ru-RU" sz="1800" dirty="0">
                <a:solidFill>
                  <a:srgbClr val="333399"/>
                </a:solidFill>
              </a:rPr>
              <a:t>Синхронное изменение цен;</a:t>
            </a:r>
          </a:p>
          <a:p>
            <a:pPr algn="just" eaLnBrk="1" hangingPunct="1">
              <a:spcBef>
                <a:spcPct val="20000"/>
              </a:spcBef>
              <a:buClrTx/>
              <a:buFontTx/>
              <a:buChar char="-"/>
            </a:pPr>
            <a:r>
              <a:rPr kumimoji="1" lang="ru-RU" sz="1800" dirty="0">
                <a:solidFill>
                  <a:srgbClr val="333399"/>
                </a:solidFill>
              </a:rPr>
              <a:t>Изменение цен на одинаковую величину.</a:t>
            </a:r>
          </a:p>
        </p:txBody>
      </p:sp>
      <p:sp>
        <p:nvSpPr>
          <p:cNvPr id="2" name="Номер слайда 1"/>
          <p:cNvSpPr>
            <a:spLocks noGrp="1"/>
          </p:cNvSpPr>
          <p:nvPr>
            <p:ph type="sldNum" sz="quarter" idx="10"/>
          </p:nvPr>
        </p:nvSpPr>
        <p:spPr/>
        <p:txBody>
          <a:bodyPr/>
          <a:lstStyle/>
          <a:p>
            <a:fld id="{9D402C37-3C23-4DCB-8B93-3C4A860914E1}" type="slidenum">
              <a:rPr lang="ru-RU" smtClean="0"/>
              <a:pPr/>
              <a:t>45</a:t>
            </a:fld>
            <a:endParaRPr lang="ru-RU"/>
          </a:p>
        </p:txBody>
      </p:sp>
    </p:spTree>
    <p:extLst>
      <p:ext uri="{BB962C8B-B14F-4D97-AF65-F5344CB8AC3E}">
        <p14:creationId xmlns:p14="http://schemas.microsoft.com/office/powerpoint/2010/main" xmlns="" val="31956069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1"/>
          <p:cNvSpPr>
            <a:spLocks noChangeArrowheads="1"/>
          </p:cNvSpPr>
          <p:nvPr/>
        </p:nvSpPr>
        <p:spPr bwMode="auto">
          <a:xfrm>
            <a:off x="214313" y="4725144"/>
            <a:ext cx="8786812" cy="1766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ru-RU" sz="1600" b="1" dirty="0" smtClean="0">
                <a:solidFill>
                  <a:srgbClr val="333399"/>
                </a:solidFill>
              </a:rPr>
              <a:t>Согласие на ограничение участия или </a:t>
            </a:r>
            <a:r>
              <a:rPr kumimoji="1" lang="ru-RU" sz="1600" b="1" dirty="0">
                <a:solidFill>
                  <a:srgbClr val="333399"/>
                </a:solidFill>
              </a:rPr>
              <a:t>неконкурентоспособное предложение </a:t>
            </a:r>
            <a:r>
              <a:rPr kumimoji="1" lang="ru-RU" sz="1600" b="1" dirty="0" smtClean="0">
                <a:solidFill>
                  <a:srgbClr val="333399"/>
                </a:solidFill>
              </a:rPr>
              <a:t>осуществляется </a:t>
            </a:r>
            <a:r>
              <a:rPr kumimoji="1" lang="ru-RU" sz="1600" b="1" dirty="0">
                <a:solidFill>
                  <a:srgbClr val="333399"/>
                </a:solidFill>
              </a:rPr>
              <a:t>в обмен на: </a:t>
            </a:r>
          </a:p>
          <a:p>
            <a:pPr algn="just" eaLnBrk="1" hangingPunct="1">
              <a:spcBef>
                <a:spcPct val="20000"/>
              </a:spcBef>
              <a:buClrTx/>
              <a:buFontTx/>
              <a:buNone/>
            </a:pPr>
            <a:r>
              <a:rPr kumimoji="1" lang="ru-RU" sz="1600" b="0" dirty="0">
                <a:solidFill>
                  <a:srgbClr val="333399"/>
                </a:solidFill>
              </a:rPr>
              <a:t>другой контракт (ротация конкурсных предложений); </a:t>
            </a:r>
          </a:p>
          <a:p>
            <a:pPr algn="just" eaLnBrk="1" hangingPunct="1">
              <a:spcBef>
                <a:spcPct val="20000"/>
              </a:spcBef>
              <a:buClrTx/>
              <a:buFontTx/>
              <a:buNone/>
            </a:pPr>
            <a:r>
              <a:rPr kumimoji="1" lang="ru-RU" sz="1600" b="0" dirty="0">
                <a:solidFill>
                  <a:srgbClr val="333399"/>
                </a:solidFill>
              </a:rPr>
              <a:t>субподряд; </a:t>
            </a:r>
          </a:p>
          <a:p>
            <a:pPr algn="just" eaLnBrk="1" hangingPunct="1">
              <a:spcBef>
                <a:spcPct val="20000"/>
              </a:spcBef>
              <a:buClrTx/>
              <a:buFontTx/>
              <a:buNone/>
            </a:pPr>
            <a:r>
              <a:rPr kumimoji="1" lang="ru-RU" sz="1600" b="0" dirty="0">
                <a:solidFill>
                  <a:srgbClr val="333399"/>
                </a:solidFill>
              </a:rPr>
              <a:t>денежные выплаты; </a:t>
            </a:r>
          </a:p>
          <a:p>
            <a:pPr algn="just" eaLnBrk="1" hangingPunct="1">
              <a:spcBef>
                <a:spcPct val="20000"/>
              </a:spcBef>
              <a:buClrTx/>
              <a:buFontTx/>
              <a:buNone/>
            </a:pPr>
            <a:r>
              <a:rPr kumimoji="1" lang="ru-RU" sz="1600" b="0" dirty="0">
                <a:solidFill>
                  <a:srgbClr val="333399"/>
                </a:solidFill>
              </a:rPr>
              <a:t>другое возмещение. </a:t>
            </a:r>
            <a:endParaRPr kumimoji="1" lang="ru-RU" sz="1600" b="0" dirty="0">
              <a:solidFill>
                <a:schemeClr val="bg1"/>
              </a:solidFill>
            </a:endParaRPr>
          </a:p>
        </p:txBody>
      </p:sp>
      <p:sp>
        <p:nvSpPr>
          <p:cNvPr id="154628" name="Rectangle 2"/>
          <p:cNvSpPr>
            <a:spLocks noGrp="1" noChangeArrowheads="1"/>
          </p:cNvSpPr>
          <p:nvPr>
            <p:ph type="title" idx="4294967295"/>
          </p:nvPr>
        </p:nvSpPr>
        <p:spPr>
          <a:xfrm>
            <a:off x="0" y="0"/>
            <a:ext cx="9144000" cy="692696"/>
          </a:xfrm>
        </p:spPr>
        <p:txBody>
          <a:bodyPr/>
          <a:lstStyle/>
          <a:p>
            <a:pPr algn="ctr" eaLnBrk="1" hangingPunct="1"/>
            <a:r>
              <a:rPr lang="ru-RU" sz="2600" b="1" kern="1200" dirty="0">
                <a:solidFill>
                  <a:schemeClr val="bg1"/>
                </a:solidFill>
                <a:ea typeface="+mj-ea"/>
                <a:cs typeface="+mj-cs"/>
              </a:rPr>
              <a:t>4.1.2. СГОВОР НА ТОРГАХ</a:t>
            </a:r>
          </a:p>
        </p:txBody>
      </p:sp>
      <p:sp>
        <p:nvSpPr>
          <p:cNvPr id="154629" name="Rectangle 1"/>
          <p:cNvSpPr>
            <a:spLocks noChangeArrowheads="1"/>
          </p:cNvSpPr>
          <p:nvPr/>
        </p:nvSpPr>
        <p:spPr bwMode="auto">
          <a:xfrm>
            <a:off x="214313" y="928688"/>
            <a:ext cx="8786812"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800" dirty="0">
                <a:solidFill>
                  <a:srgbClr val="008080"/>
                </a:solidFill>
                <a:latin typeface="Times New Roman" panose="02020603050405020304" pitchFamily="18" charset="0"/>
              </a:rPr>
              <a:t>СГОВОР НА ТОРГАХ – </a:t>
            </a:r>
          </a:p>
          <a:p>
            <a:pPr algn="ctr" eaLnBrk="1" hangingPunct="1">
              <a:spcBef>
                <a:spcPct val="0"/>
              </a:spcBef>
              <a:buClrTx/>
              <a:buFontTx/>
              <a:buNone/>
            </a:pPr>
            <a:r>
              <a:rPr kumimoji="1" lang="ru-RU" sz="2800" dirty="0">
                <a:solidFill>
                  <a:srgbClr val="008080"/>
                </a:solidFill>
                <a:latin typeface="Times New Roman" panose="02020603050405020304" pitchFamily="18" charset="0"/>
              </a:rPr>
              <a:t>соглашение между конкурентами об условиях участия в торгах.</a:t>
            </a:r>
          </a:p>
          <a:p>
            <a:pPr algn="ctr" eaLnBrk="1" hangingPunct="1">
              <a:spcBef>
                <a:spcPct val="0"/>
              </a:spcBef>
              <a:buClrTx/>
              <a:buFontTx/>
              <a:buNone/>
            </a:pPr>
            <a:endParaRPr kumimoji="1" lang="ru-RU" sz="2800" b="0" dirty="0">
              <a:solidFill>
                <a:srgbClr val="008080"/>
              </a:solidFill>
              <a:latin typeface="Times New Roman" panose="02020603050405020304" pitchFamily="18" charset="0"/>
            </a:endParaRPr>
          </a:p>
        </p:txBody>
      </p:sp>
      <p:sp>
        <p:nvSpPr>
          <p:cNvPr id="154630" name="Rectangle 1"/>
          <p:cNvSpPr>
            <a:spLocks noChangeArrowheads="1"/>
          </p:cNvSpPr>
          <p:nvPr/>
        </p:nvSpPr>
        <p:spPr bwMode="auto">
          <a:xfrm>
            <a:off x="142875" y="1928813"/>
            <a:ext cx="8858250" cy="1963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endParaRPr kumimoji="1" lang="ru-RU" sz="1600" b="0" dirty="0">
              <a:solidFill>
                <a:srgbClr val="333399"/>
              </a:solidFill>
            </a:endParaRPr>
          </a:p>
          <a:p>
            <a:pPr algn="just" eaLnBrk="1" hangingPunct="1">
              <a:spcBef>
                <a:spcPct val="20000"/>
              </a:spcBef>
              <a:buClrTx/>
              <a:buFontTx/>
              <a:buNone/>
            </a:pPr>
            <a:r>
              <a:rPr kumimoji="1" lang="ru-RU" sz="1600" b="1" dirty="0" smtClean="0">
                <a:solidFill>
                  <a:srgbClr val="333399"/>
                </a:solidFill>
              </a:rPr>
              <a:t>Реализуется </a:t>
            </a:r>
            <a:r>
              <a:rPr kumimoji="1" lang="ru-RU" sz="1600" b="1" dirty="0">
                <a:solidFill>
                  <a:srgbClr val="333399"/>
                </a:solidFill>
              </a:rPr>
              <a:t>путем:  </a:t>
            </a:r>
          </a:p>
          <a:p>
            <a:pPr algn="just" eaLnBrk="1" hangingPunct="1">
              <a:spcBef>
                <a:spcPct val="20000"/>
              </a:spcBef>
              <a:buClrTx/>
              <a:buFontTx/>
              <a:buChar char="-"/>
            </a:pPr>
            <a:r>
              <a:rPr kumimoji="1" lang="ru-RU" sz="1600" b="1" dirty="0">
                <a:solidFill>
                  <a:srgbClr val="008080"/>
                </a:solidFill>
              </a:rPr>
              <a:t>Ограничения участия</a:t>
            </a:r>
            <a:r>
              <a:rPr kumimoji="1" lang="ru-RU" sz="1600" b="1" dirty="0">
                <a:solidFill>
                  <a:srgbClr val="333399"/>
                </a:solidFill>
              </a:rPr>
              <a:t> </a:t>
            </a:r>
            <a:r>
              <a:rPr kumimoji="1" lang="ru-RU" sz="1600" dirty="0">
                <a:solidFill>
                  <a:srgbClr val="333399"/>
                </a:solidFill>
              </a:rPr>
              <a:t>-</a:t>
            </a:r>
            <a:r>
              <a:rPr kumimoji="1" lang="ru-RU" sz="1600" b="0" dirty="0">
                <a:solidFill>
                  <a:srgbClr val="333399"/>
                </a:solidFill>
              </a:rPr>
              <a:t> конкуренты соглашаются воздержаться от участия в торгах или отозвать своё предложение, чтобы победил определённый участник. </a:t>
            </a:r>
          </a:p>
          <a:p>
            <a:pPr algn="just" eaLnBrk="1" hangingPunct="1">
              <a:spcBef>
                <a:spcPct val="20000"/>
              </a:spcBef>
              <a:buClrTx/>
              <a:buFontTx/>
              <a:buChar char="-"/>
            </a:pPr>
            <a:r>
              <a:rPr kumimoji="1" lang="ru-RU" sz="1600" b="1" dirty="0">
                <a:solidFill>
                  <a:srgbClr val="008080"/>
                </a:solidFill>
              </a:rPr>
              <a:t>Подачи неконкурентоспособного предложения</a:t>
            </a:r>
            <a:r>
              <a:rPr kumimoji="1" lang="ru-RU" sz="1600" dirty="0">
                <a:solidFill>
                  <a:srgbClr val="333399"/>
                </a:solidFill>
              </a:rPr>
              <a:t> - </a:t>
            </a:r>
            <a:r>
              <a:rPr kumimoji="1" lang="ru-RU" sz="1600" b="0" dirty="0">
                <a:solidFill>
                  <a:srgbClr val="333399"/>
                </a:solidFill>
              </a:rPr>
              <a:t>конкуренты соглашаются подать предложение с заведомо проигрышной ценой или неприемлемыми условиями, , чтобы победил определённый участник.</a:t>
            </a:r>
          </a:p>
        </p:txBody>
      </p:sp>
      <p:sp>
        <p:nvSpPr>
          <p:cNvPr id="154631" name="Rectangle 1"/>
          <p:cNvSpPr>
            <a:spLocks noChangeArrowheads="1"/>
          </p:cNvSpPr>
          <p:nvPr/>
        </p:nvSpPr>
        <p:spPr bwMode="auto">
          <a:xfrm>
            <a:off x="214313" y="3857625"/>
            <a:ext cx="8786812"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400" dirty="0">
                <a:solidFill>
                  <a:srgbClr val="FF0000"/>
                </a:solidFill>
                <a:latin typeface="Times New Roman" panose="02020603050405020304" pitchFamily="18" charset="0"/>
              </a:rPr>
              <a:t>Взаимная выгода обеспечивается по принципу </a:t>
            </a:r>
          </a:p>
          <a:p>
            <a:pPr algn="ctr" eaLnBrk="1" hangingPunct="1">
              <a:spcBef>
                <a:spcPct val="0"/>
              </a:spcBef>
              <a:buClrTx/>
              <a:buFontTx/>
              <a:buNone/>
            </a:pPr>
            <a:r>
              <a:rPr kumimoji="1" lang="ru-RU" sz="2400" dirty="0">
                <a:solidFill>
                  <a:srgbClr val="FF0000"/>
                </a:solidFill>
                <a:latin typeface="Times New Roman" panose="02020603050405020304" pitchFamily="18" charset="0"/>
              </a:rPr>
              <a:t>«ТЫ МНЕ – Я ТЕБЕ»</a:t>
            </a:r>
            <a:endParaRPr kumimoji="1" lang="ru-RU" sz="2400" b="0" dirty="0">
              <a:solidFill>
                <a:srgbClr val="FF0000"/>
              </a:solidFill>
              <a:latin typeface="Times New Roman" panose="02020603050405020304" pitchFamily="18"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46</a:t>
            </a:fld>
            <a:endParaRPr lang="ru-RU"/>
          </a:p>
        </p:txBody>
      </p:sp>
    </p:spTree>
    <p:extLst>
      <p:ext uri="{BB962C8B-B14F-4D97-AF65-F5344CB8AC3E}">
        <p14:creationId xmlns:p14="http://schemas.microsoft.com/office/powerpoint/2010/main" xmlns="" val="1115098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ChangeArrowheads="1"/>
          </p:cNvSpPr>
          <p:nvPr/>
        </p:nvSpPr>
        <p:spPr bwMode="auto">
          <a:xfrm>
            <a:off x="179388" y="1064876"/>
            <a:ext cx="8821737" cy="5355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Char char="-"/>
            </a:pPr>
            <a:r>
              <a:rPr kumimoji="1" lang="ru-RU" sz="1800" b="1" dirty="0">
                <a:solidFill>
                  <a:srgbClr val="333399"/>
                </a:solidFill>
              </a:rPr>
              <a:t>Большинство торгов выигрывает одна и та же компания;</a:t>
            </a:r>
          </a:p>
          <a:p>
            <a:pPr algn="just" eaLnBrk="1" hangingPunct="1">
              <a:spcBef>
                <a:spcPct val="0"/>
              </a:spcBef>
              <a:buClrTx/>
              <a:buFontTx/>
              <a:buNone/>
            </a:pPr>
            <a:r>
              <a:rPr kumimoji="1" lang="ru-RU" sz="1800" b="1" dirty="0">
                <a:solidFill>
                  <a:srgbClr val="333399"/>
                </a:solidFill>
              </a:rPr>
              <a:t> </a:t>
            </a:r>
          </a:p>
          <a:p>
            <a:pPr algn="just" eaLnBrk="1" hangingPunct="1">
              <a:spcBef>
                <a:spcPct val="0"/>
              </a:spcBef>
              <a:buClrTx/>
              <a:buFontTx/>
              <a:buChar char="-"/>
            </a:pPr>
            <a:r>
              <a:rPr kumimoji="1" lang="ru-RU" sz="1800" b="1" dirty="0">
                <a:solidFill>
                  <a:srgbClr val="333399"/>
                </a:solidFill>
              </a:rPr>
              <a:t>Ряд компаний выигрывают торги по очереди;</a:t>
            </a:r>
          </a:p>
          <a:p>
            <a:pPr algn="just" eaLnBrk="1" hangingPunct="1">
              <a:spcBef>
                <a:spcPct val="0"/>
              </a:spcBef>
              <a:buClrTx/>
              <a:buFontTx/>
              <a:buNone/>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Минимальное число участников торгов;</a:t>
            </a:r>
          </a:p>
          <a:p>
            <a:pPr lvl="2" algn="just" eaLnBrk="1" hangingPunct="1">
              <a:lnSpc>
                <a:spcPct val="100000"/>
              </a:lnSpc>
              <a:spcBef>
                <a:spcPct val="0"/>
              </a:spcBef>
              <a:buClrTx/>
              <a:buFontTx/>
              <a:buNone/>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Участники торгов хорошо осведомлены о конкурентах и их предложениях;</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Минимальное снижение начальной цены;</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Неявка участников торгов на процедуру торгов;</a:t>
            </a:r>
          </a:p>
          <a:p>
            <a:pPr algn="just" eaLnBrk="1" hangingPunct="1">
              <a:spcBef>
                <a:spcPct val="0"/>
              </a:spcBef>
              <a:buClrTx/>
              <a:buFontTx/>
              <a:buNone/>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Присутствие на торгах участников, ни разу не заявивших своего предложения;</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Ограничение доступа к информации о предстоящих торгах;</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Отличие цен на торгах от рыночной цены</a:t>
            </a:r>
            <a:r>
              <a:rPr kumimoji="1" lang="ru-RU" sz="1800" dirty="0">
                <a:solidFill>
                  <a:schemeClr val="bg1"/>
                </a:solidFill>
              </a:rPr>
              <a:t>.</a:t>
            </a:r>
          </a:p>
        </p:txBody>
      </p:sp>
      <p:sp>
        <p:nvSpPr>
          <p:cNvPr id="156676" name="Rectangle 2"/>
          <p:cNvSpPr>
            <a:spLocks noGrp="1" noChangeArrowheads="1"/>
          </p:cNvSpPr>
          <p:nvPr>
            <p:ph type="title" idx="4294967295"/>
          </p:nvPr>
        </p:nvSpPr>
        <p:spPr>
          <a:xfrm>
            <a:off x="0" y="0"/>
            <a:ext cx="9144000" cy="685800"/>
          </a:xfrm>
        </p:spPr>
        <p:txBody>
          <a:bodyPr/>
          <a:lstStyle/>
          <a:p>
            <a:pPr algn="ctr" eaLnBrk="1" hangingPunct="1"/>
            <a:r>
              <a:rPr lang="ru-RU" sz="2600" b="1" kern="1200" dirty="0" smtClean="0">
                <a:solidFill>
                  <a:schemeClr val="bg1"/>
                </a:solidFill>
                <a:ea typeface="+mj-ea"/>
                <a:cs typeface="+mj-cs"/>
              </a:rPr>
              <a:t>ПРИЗНАКИ </a:t>
            </a:r>
            <a:r>
              <a:rPr lang="ru-RU" sz="2600" b="1" kern="1200" dirty="0">
                <a:solidFill>
                  <a:schemeClr val="bg1"/>
                </a:solidFill>
                <a:ea typeface="+mj-ea"/>
                <a:cs typeface="+mj-cs"/>
              </a:rPr>
              <a:t>СГОВОРА НА ТОРГАХ</a:t>
            </a:r>
          </a:p>
        </p:txBody>
      </p:sp>
      <p:sp>
        <p:nvSpPr>
          <p:cNvPr id="2" name="Номер слайда 1"/>
          <p:cNvSpPr>
            <a:spLocks noGrp="1"/>
          </p:cNvSpPr>
          <p:nvPr>
            <p:ph type="sldNum" sz="quarter" idx="10"/>
          </p:nvPr>
        </p:nvSpPr>
        <p:spPr/>
        <p:txBody>
          <a:bodyPr/>
          <a:lstStyle/>
          <a:p>
            <a:fld id="{9D402C37-3C23-4DCB-8B93-3C4A860914E1}" type="slidenum">
              <a:rPr lang="ru-RU" smtClean="0"/>
              <a:pPr/>
              <a:t>47</a:t>
            </a:fld>
            <a:endParaRPr lang="ru-RU"/>
          </a:p>
        </p:txBody>
      </p:sp>
    </p:spTree>
    <p:extLst>
      <p:ext uri="{BB962C8B-B14F-4D97-AF65-F5344CB8AC3E}">
        <p14:creationId xmlns:p14="http://schemas.microsoft.com/office/powerpoint/2010/main" xmlns="" val="13458454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2"/>
          <p:cNvSpPr>
            <a:spLocks noGrp="1" noChangeArrowheads="1"/>
          </p:cNvSpPr>
          <p:nvPr>
            <p:ph type="title" idx="4294967295"/>
          </p:nvPr>
        </p:nvSpPr>
        <p:spPr>
          <a:xfrm>
            <a:off x="0" y="0"/>
            <a:ext cx="9144000" cy="692696"/>
          </a:xfrm>
        </p:spPr>
        <p:txBody>
          <a:bodyPr/>
          <a:lstStyle/>
          <a:p>
            <a:pPr algn="ctr" eaLnBrk="1" hangingPunct="1"/>
            <a:r>
              <a:rPr lang="ru-RU" sz="2600" b="1" kern="1200" dirty="0">
                <a:solidFill>
                  <a:schemeClr val="bg1"/>
                </a:solidFill>
                <a:ea typeface="+mj-ea"/>
                <a:cs typeface="+mj-cs"/>
              </a:rPr>
              <a:t>4.1.3. СГОВОР ПО РАЗДЕЛУ РЫНКОВ</a:t>
            </a:r>
          </a:p>
        </p:txBody>
      </p:sp>
      <p:sp>
        <p:nvSpPr>
          <p:cNvPr id="159748" name="Rectangle 1"/>
          <p:cNvSpPr>
            <a:spLocks noChangeArrowheads="1"/>
          </p:cNvSpPr>
          <p:nvPr/>
        </p:nvSpPr>
        <p:spPr bwMode="auto">
          <a:xfrm>
            <a:off x="179388" y="1052513"/>
            <a:ext cx="8821737" cy="3081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800" b="1" dirty="0">
                <a:solidFill>
                  <a:srgbClr val="008080"/>
                </a:solidFill>
                <a:latin typeface="Times New Roman" panose="02020603050405020304" pitchFamily="18" charset="0"/>
              </a:rPr>
              <a:t>СГОВОР ПО РАЗДЕЛУ РЫНКОВ – </a:t>
            </a:r>
          </a:p>
          <a:p>
            <a:pPr algn="ctr" eaLnBrk="1" hangingPunct="1">
              <a:spcBef>
                <a:spcPct val="0"/>
              </a:spcBef>
              <a:buClrTx/>
              <a:buFontTx/>
              <a:buNone/>
            </a:pPr>
            <a:r>
              <a:rPr kumimoji="1" lang="ru-RU" sz="2800" b="1" dirty="0">
                <a:solidFill>
                  <a:srgbClr val="008080"/>
                </a:solidFill>
                <a:latin typeface="Times New Roman" panose="02020603050405020304" pitchFamily="18" charset="0"/>
              </a:rPr>
              <a:t>соглашение между конкурентами </a:t>
            </a:r>
          </a:p>
          <a:p>
            <a:pPr algn="ctr" eaLnBrk="1" hangingPunct="1">
              <a:spcBef>
                <a:spcPct val="0"/>
              </a:spcBef>
              <a:buClrTx/>
              <a:buFontTx/>
              <a:buNone/>
            </a:pPr>
            <a:r>
              <a:rPr kumimoji="1" lang="ru-RU" sz="2800" b="1" dirty="0">
                <a:solidFill>
                  <a:srgbClr val="008080"/>
                </a:solidFill>
                <a:latin typeface="Times New Roman" panose="02020603050405020304" pitchFamily="18" charset="0"/>
              </a:rPr>
              <a:t>о распределении между собой:</a:t>
            </a:r>
          </a:p>
          <a:p>
            <a:pPr algn="just" eaLnBrk="1" hangingPunct="1">
              <a:spcBef>
                <a:spcPct val="0"/>
              </a:spcBef>
              <a:buClrTx/>
            </a:pPr>
            <a:r>
              <a:rPr kumimoji="1" lang="ru-RU" sz="2800" b="1" dirty="0">
                <a:solidFill>
                  <a:srgbClr val="333399"/>
                </a:solidFill>
                <a:latin typeface="Times New Roman" panose="02020603050405020304" pitchFamily="18" charset="0"/>
              </a:rPr>
              <a:t>клиентов; </a:t>
            </a:r>
          </a:p>
          <a:p>
            <a:pPr algn="just" eaLnBrk="1" hangingPunct="1">
              <a:spcBef>
                <a:spcPct val="0"/>
              </a:spcBef>
              <a:buClrTx/>
            </a:pPr>
            <a:r>
              <a:rPr kumimoji="1" lang="ru-RU" sz="2800" b="1" dirty="0">
                <a:solidFill>
                  <a:srgbClr val="333399"/>
                </a:solidFill>
                <a:latin typeface="Times New Roman" panose="02020603050405020304" pitchFamily="18" charset="0"/>
              </a:rPr>
              <a:t>территорий; </a:t>
            </a:r>
          </a:p>
          <a:p>
            <a:pPr algn="just" eaLnBrk="1" hangingPunct="1">
              <a:spcBef>
                <a:spcPct val="0"/>
              </a:spcBef>
              <a:buClrTx/>
            </a:pPr>
            <a:r>
              <a:rPr kumimoji="1" lang="ru-RU" sz="2800" b="1" dirty="0">
                <a:solidFill>
                  <a:srgbClr val="333399"/>
                </a:solidFill>
                <a:latin typeface="Times New Roman" panose="02020603050405020304" pitchFamily="18" charset="0"/>
              </a:rPr>
              <a:t>объёмов продаж или закупок; </a:t>
            </a:r>
          </a:p>
          <a:p>
            <a:pPr algn="just" eaLnBrk="1" hangingPunct="1">
              <a:spcBef>
                <a:spcPct val="0"/>
              </a:spcBef>
              <a:buClrTx/>
            </a:pPr>
            <a:r>
              <a:rPr kumimoji="1" lang="ru-RU" sz="2800" b="1" dirty="0">
                <a:solidFill>
                  <a:srgbClr val="333399"/>
                </a:solidFill>
                <a:latin typeface="Times New Roman" panose="02020603050405020304" pitchFamily="18" charset="0"/>
              </a:rPr>
              <a:t>ассортимента реализуемых товаров.</a:t>
            </a:r>
          </a:p>
        </p:txBody>
      </p:sp>
      <p:sp>
        <p:nvSpPr>
          <p:cNvPr id="159749" name="Rectangle 1"/>
          <p:cNvSpPr>
            <a:spLocks noChangeArrowheads="1"/>
          </p:cNvSpPr>
          <p:nvPr/>
        </p:nvSpPr>
        <p:spPr bwMode="auto">
          <a:xfrm>
            <a:off x="179388" y="4288556"/>
            <a:ext cx="8821737" cy="2236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1800" b="1" dirty="0">
                <a:solidFill>
                  <a:srgbClr val="008080"/>
                </a:solidFill>
              </a:rPr>
              <a:t>П Р И З Н А К И   Р А З Д Е Л А  Р Ы Н К О В :</a:t>
            </a:r>
          </a:p>
          <a:p>
            <a:pPr algn="just" eaLnBrk="1" hangingPunct="1">
              <a:spcBef>
                <a:spcPct val="20000"/>
              </a:spcBef>
              <a:buClrTx/>
              <a:buFontTx/>
              <a:buChar char="-"/>
            </a:pPr>
            <a:r>
              <a:rPr kumimoji="1" lang="ru-RU" sz="1800" b="1" dirty="0">
                <a:solidFill>
                  <a:srgbClr val="333399"/>
                </a:solidFill>
              </a:rPr>
              <a:t>Конкуренты делят клиентов по принципу «свой – чужой»; </a:t>
            </a:r>
          </a:p>
          <a:p>
            <a:pPr algn="just" eaLnBrk="1" hangingPunct="1">
              <a:spcBef>
                <a:spcPct val="20000"/>
              </a:spcBef>
              <a:buClrTx/>
              <a:buFontTx/>
              <a:buChar char="-"/>
            </a:pPr>
            <a:r>
              <a:rPr kumimoji="1" lang="ru-RU" sz="1800" b="1" dirty="0">
                <a:solidFill>
                  <a:srgbClr val="333399"/>
                </a:solidFill>
              </a:rPr>
              <a:t>Конкуренты «работают» в определённых географических районах;</a:t>
            </a:r>
          </a:p>
          <a:p>
            <a:pPr algn="just" eaLnBrk="1" hangingPunct="1">
              <a:spcBef>
                <a:spcPct val="20000"/>
              </a:spcBef>
              <a:buClrTx/>
              <a:buFontTx/>
              <a:buChar char="-"/>
            </a:pPr>
            <a:r>
              <a:rPr kumimoji="1" lang="ru-RU" sz="1800" b="1" dirty="0">
                <a:solidFill>
                  <a:srgbClr val="333399"/>
                </a:solidFill>
              </a:rPr>
              <a:t>Компании не проявляют интереса к определённым клиентам, территориям, подрядам;</a:t>
            </a:r>
          </a:p>
          <a:p>
            <a:pPr algn="just" eaLnBrk="1" hangingPunct="1">
              <a:spcBef>
                <a:spcPct val="20000"/>
              </a:spcBef>
              <a:buClrTx/>
              <a:buFontTx/>
              <a:buChar char="-"/>
            </a:pPr>
            <a:r>
              <a:rPr kumimoji="1" lang="ru-RU" sz="1800" b="1" dirty="0">
                <a:solidFill>
                  <a:srgbClr val="333399"/>
                </a:solidFill>
              </a:rPr>
              <a:t>Компании не увеличивают предложение товаров, несмотря на наличие спроса.</a:t>
            </a:r>
          </a:p>
        </p:txBody>
      </p:sp>
      <p:sp>
        <p:nvSpPr>
          <p:cNvPr id="2" name="Номер слайда 1"/>
          <p:cNvSpPr>
            <a:spLocks noGrp="1"/>
          </p:cNvSpPr>
          <p:nvPr>
            <p:ph type="sldNum" sz="quarter" idx="10"/>
          </p:nvPr>
        </p:nvSpPr>
        <p:spPr/>
        <p:txBody>
          <a:bodyPr/>
          <a:lstStyle/>
          <a:p>
            <a:fld id="{9D402C37-3C23-4DCB-8B93-3C4A860914E1}" type="slidenum">
              <a:rPr lang="ru-RU" smtClean="0"/>
              <a:pPr/>
              <a:t>48</a:t>
            </a:fld>
            <a:endParaRPr lang="ru-RU"/>
          </a:p>
        </p:txBody>
      </p:sp>
    </p:spTree>
    <p:extLst>
      <p:ext uri="{BB962C8B-B14F-4D97-AF65-F5344CB8AC3E}">
        <p14:creationId xmlns:p14="http://schemas.microsoft.com/office/powerpoint/2010/main" xmlns="" val="15153728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2"/>
          <p:cNvSpPr>
            <a:spLocks noGrp="1" noChangeArrowheads="1"/>
          </p:cNvSpPr>
          <p:nvPr>
            <p:ph type="title" idx="4294967295"/>
          </p:nvPr>
        </p:nvSpPr>
        <p:spPr>
          <a:xfrm>
            <a:off x="0" y="0"/>
            <a:ext cx="9144000" cy="692696"/>
          </a:xfrm>
        </p:spPr>
        <p:txBody>
          <a:bodyPr/>
          <a:lstStyle/>
          <a:p>
            <a:pPr algn="ctr" eaLnBrk="1" hangingPunct="1"/>
            <a:r>
              <a:rPr lang="ru-RU" sz="2600" b="1" kern="1200" dirty="0">
                <a:solidFill>
                  <a:schemeClr val="bg1"/>
                </a:solidFill>
                <a:ea typeface="+mj-ea"/>
                <a:cs typeface="+mj-cs"/>
              </a:rPr>
              <a:t>4.1.4. СГОВОР ПО СОЗДАНИЮ ДЕФИЦИТА</a:t>
            </a:r>
          </a:p>
        </p:txBody>
      </p:sp>
      <p:sp>
        <p:nvSpPr>
          <p:cNvPr id="162820" name="Rectangle 1"/>
          <p:cNvSpPr>
            <a:spLocks noChangeArrowheads="1"/>
          </p:cNvSpPr>
          <p:nvPr/>
        </p:nvSpPr>
        <p:spPr bwMode="auto">
          <a:xfrm>
            <a:off x="179388" y="5149850"/>
            <a:ext cx="8821737"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1800">
                <a:solidFill>
                  <a:schemeClr val="bg1"/>
                </a:solidFill>
              </a:rPr>
              <a:t> </a:t>
            </a:r>
          </a:p>
        </p:txBody>
      </p:sp>
      <p:sp>
        <p:nvSpPr>
          <p:cNvPr id="162821" name="Прямоугольник 4"/>
          <p:cNvSpPr>
            <a:spLocks noChangeArrowheads="1"/>
          </p:cNvSpPr>
          <p:nvPr/>
        </p:nvSpPr>
        <p:spPr bwMode="auto">
          <a:xfrm>
            <a:off x="214313" y="1071563"/>
            <a:ext cx="8643937" cy="37548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b="1" dirty="0">
                <a:solidFill>
                  <a:srgbClr val="008080"/>
                </a:solidFill>
                <a:latin typeface="Times New Roman" panose="02020603050405020304" pitchFamily="18" charset="0"/>
              </a:rPr>
              <a:t>СГОВОР ПО СОЗДАНИЮ ДЕФИЦИТА – </a:t>
            </a:r>
          </a:p>
          <a:p>
            <a:pPr algn="ctr" eaLnBrk="1" hangingPunct="1">
              <a:spcBef>
                <a:spcPct val="0"/>
              </a:spcBef>
              <a:buClrTx/>
              <a:buFontTx/>
              <a:buNone/>
            </a:pPr>
            <a:r>
              <a:rPr kumimoji="1" lang="ru-RU" sz="2400" b="1" dirty="0">
                <a:solidFill>
                  <a:srgbClr val="008080"/>
                </a:solidFill>
                <a:latin typeface="Times New Roman" panose="02020603050405020304" pitchFamily="18" charset="0"/>
              </a:rPr>
              <a:t>соглашение между конкурентами о сокращении или прекращении производства (реализации) товаров. </a:t>
            </a:r>
          </a:p>
          <a:p>
            <a:pPr algn="ctr" eaLnBrk="1" hangingPunct="1">
              <a:spcBef>
                <a:spcPct val="0"/>
              </a:spcBef>
              <a:buClrTx/>
              <a:buFontTx/>
              <a:buNone/>
            </a:pPr>
            <a:endParaRPr kumimoji="1" lang="ru-RU" sz="2000" b="1" dirty="0">
              <a:solidFill>
                <a:srgbClr val="333399"/>
              </a:solidFill>
              <a:latin typeface="Times New Roman" panose="02020603050405020304" pitchFamily="18" charset="0"/>
            </a:endParaRPr>
          </a:p>
          <a:p>
            <a:pPr algn="ctr" eaLnBrk="1" hangingPunct="1">
              <a:spcBef>
                <a:spcPct val="0"/>
              </a:spcBef>
              <a:buClrTx/>
              <a:buFontTx/>
              <a:buNone/>
            </a:pPr>
            <a:r>
              <a:rPr kumimoji="1" lang="ru-RU" sz="2000" b="1" dirty="0" smtClean="0">
                <a:solidFill>
                  <a:srgbClr val="008080"/>
                </a:solidFill>
                <a:latin typeface="Times New Roman" panose="02020603050405020304" pitchFamily="18" charset="0"/>
              </a:rPr>
              <a:t>ЦЕЛЬ: </a:t>
            </a:r>
          </a:p>
          <a:p>
            <a:pPr marL="892175" indent="0" eaLnBrk="1" hangingPunct="1">
              <a:spcBef>
                <a:spcPct val="0"/>
              </a:spcBef>
              <a:buClrTx/>
              <a:buFontTx/>
              <a:buNone/>
            </a:pPr>
            <a:r>
              <a:rPr kumimoji="1" lang="ru-RU" sz="2000" b="1" dirty="0" smtClean="0">
                <a:solidFill>
                  <a:srgbClr val="333399"/>
                </a:solidFill>
                <a:latin typeface="Times New Roman" panose="02020603050405020304" pitchFamily="18" charset="0"/>
              </a:rPr>
              <a:t>1</a:t>
            </a:r>
            <a:r>
              <a:rPr kumimoji="1" lang="ru-RU" sz="2000" b="1" dirty="0">
                <a:solidFill>
                  <a:srgbClr val="333399"/>
                </a:solidFill>
                <a:latin typeface="Times New Roman" panose="02020603050405020304" pitchFamily="18" charset="0"/>
              </a:rPr>
              <a:t>. Создание условий для роста цен на товар. </a:t>
            </a:r>
          </a:p>
          <a:p>
            <a:pPr marL="892175" indent="0" eaLnBrk="1" hangingPunct="1">
              <a:spcBef>
                <a:spcPct val="0"/>
              </a:spcBef>
              <a:buClrTx/>
              <a:buFontTx/>
              <a:buNone/>
            </a:pPr>
            <a:r>
              <a:rPr kumimoji="1" lang="ru-RU" sz="2000" b="1" dirty="0">
                <a:solidFill>
                  <a:srgbClr val="333399"/>
                </a:solidFill>
                <a:latin typeface="Times New Roman" panose="02020603050405020304" pitchFamily="18" charset="0"/>
              </a:rPr>
              <a:t>2. Оказание давления на органы власти. </a:t>
            </a:r>
          </a:p>
          <a:p>
            <a:pPr marL="892175" indent="0" eaLnBrk="1" hangingPunct="1">
              <a:spcBef>
                <a:spcPct val="0"/>
              </a:spcBef>
              <a:buClrTx/>
              <a:buFontTx/>
              <a:buNone/>
            </a:pPr>
            <a:r>
              <a:rPr kumimoji="1" lang="ru-RU" sz="2000" b="1" dirty="0">
                <a:solidFill>
                  <a:srgbClr val="333399"/>
                </a:solidFill>
                <a:latin typeface="Times New Roman" panose="02020603050405020304" pitchFamily="18" charset="0"/>
              </a:rPr>
              <a:t>3. «Выдавливание» с рынка не входящих в картель конкурентов.</a:t>
            </a:r>
          </a:p>
          <a:p>
            <a:pPr algn="ctr" eaLnBrk="1" hangingPunct="1">
              <a:spcBef>
                <a:spcPct val="0"/>
              </a:spcBef>
              <a:buClrTx/>
              <a:buFontTx/>
              <a:buNone/>
            </a:pPr>
            <a:r>
              <a:rPr kumimoji="1" lang="ru-RU" dirty="0">
                <a:solidFill>
                  <a:srgbClr val="333399"/>
                </a:solidFill>
                <a:latin typeface="Times New Roman" panose="02020603050405020304" pitchFamily="18" charset="0"/>
              </a:rPr>
              <a:t> </a:t>
            </a:r>
          </a:p>
          <a:p>
            <a:pPr algn="ctr" eaLnBrk="1" hangingPunct="1">
              <a:spcBef>
                <a:spcPct val="0"/>
              </a:spcBef>
              <a:buClrTx/>
              <a:buFontTx/>
              <a:buNone/>
            </a:pPr>
            <a:endParaRPr kumimoji="1" lang="ru-RU" dirty="0">
              <a:solidFill>
                <a:srgbClr val="333399"/>
              </a:solidFill>
              <a:latin typeface="Times New Roman" panose="02020603050405020304" pitchFamily="18" charset="0"/>
            </a:endParaRPr>
          </a:p>
        </p:txBody>
      </p:sp>
      <p:sp>
        <p:nvSpPr>
          <p:cNvPr id="162822" name="Прямоугольник 5"/>
          <p:cNvSpPr>
            <a:spLocks noChangeArrowheads="1"/>
          </p:cNvSpPr>
          <p:nvPr/>
        </p:nvSpPr>
        <p:spPr bwMode="auto">
          <a:xfrm>
            <a:off x="142875" y="4021286"/>
            <a:ext cx="9001125"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ПРИЗНАКИ СГОВОРА ПО СОЗДАНИЮ ДЕФИЦИТА :</a:t>
            </a:r>
          </a:p>
          <a:p>
            <a:pPr algn="just" eaLnBrk="1" hangingPunct="1">
              <a:spcBef>
                <a:spcPct val="20000"/>
              </a:spcBef>
              <a:buClrTx/>
              <a:buFontTx/>
              <a:buChar char="-"/>
            </a:pPr>
            <a:r>
              <a:rPr kumimoji="1" lang="ru-RU" sz="2000" b="1" dirty="0">
                <a:solidFill>
                  <a:srgbClr val="333399"/>
                </a:solidFill>
              </a:rPr>
              <a:t>Объективные экономические причины для недостатка товара на рынке отсутствуют;</a:t>
            </a:r>
          </a:p>
          <a:p>
            <a:pPr algn="just" eaLnBrk="1" hangingPunct="1">
              <a:spcBef>
                <a:spcPct val="20000"/>
              </a:spcBef>
              <a:buClrTx/>
              <a:buFontTx/>
              <a:buChar char="-"/>
            </a:pPr>
            <a:r>
              <a:rPr kumimoji="1" lang="ru-RU" sz="2000" b="1" dirty="0">
                <a:solidFill>
                  <a:srgbClr val="333399"/>
                </a:solidFill>
              </a:rPr>
              <a:t>На «дефицитный» товар имеет место синхронный рост цен на одинаковую величину;</a:t>
            </a:r>
          </a:p>
          <a:p>
            <a:pPr algn="just" eaLnBrk="1" hangingPunct="1">
              <a:spcBef>
                <a:spcPct val="20000"/>
              </a:spcBef>
              <a:buClrTx/>
              <a:buFontTx/>
              <a:buChar char="-"/>
            </a:pPr>
            <a:r>
              <a:rPr kumimoji="1" lang="ru-RU" sz="2000" b="1" dirty="0">
                <a:solidFill>
                  <a:srgbClr val="333399"/>
                </a:solidFill>
              </a:rPr>
              <a:t>«Дефицит» сопровождается требованиями отраслевых лоббистов к органам власти;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49</a:t>
            </a:fld>
            <a:endParaRPr lang="ru-RU"/>
          </a:p>
        </p:txBody>
      </p:sp>
    </p:spTree>
    <p:extLst>
      <p:ext uri="{BB962C8B-B14F-4D97-AF65-F5344CB8AC3E}">
        <p14:creationId xmlns:p14="http://schemas.microsoft.com/office/powerpoint/2010/main" xmlns="" val="1693296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
          <p:cNvSpPr>
            <a:spLocks noChangeArrowheads="1"/>
          </p:cNvSpPr>
          <p:nvPr/>
        </p:nvSpPr>
        <p:spPr bwMode="auto">
          <a:xfrm>
            <a:off x="214313" y="1838325"/>
            <a:ext cx="8786812" cy="329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kumimoji="1" lang="ru-RU" sz="3000" b="0" dirty="0">
                <a:solidFill>
                  <a:srgbClr val="333399"/>
                </a:solidFill>
              </a:rPr>
              <a:t>Пункт 18 статьи 4 Федерального закона от 26.07.2006 </a:t>
            </a:r>
            <a:r>
              <a:rPr kumimoji="1" lang="en-US" sz="3000" b="0" dirty="0">
                <a:solidFill>
                  <a:srgbClr val="333399"/>
                </a:solidFill>
              </a:rPr>
              <a:t>N</a:t>
            </a:r>
            <a:r>
              <a:rPr kumimoji="1" lang="ru-RU" sz="3000" b="0" dirty="0">
                <a:solidFill>
                  <a:srgbClr val="333399"/>
                </a:solidFill>
              </a:rPr>
              <a:t> 135-ФЗ «О защите конкуренции»: </a:t>
            </a:r>
            <a:endParaRPr kumimoji="1" lang="ru-RU" sz="3000" b="0" u="sng" dirty="0">
              <a:solidFill>
                <a:srgbClr val="333399"/>
              </a:solidFill>
            </a:endParaRPr>
          </a:p>
          <a:p>
            <a:pPr algn="just" eaLnBrk="1" hangingPunct="1"/>
            <a:endParaRPr lang="ru-RU" sz="3000" dirty="0">
              <a:solidFill>
                <a:srgbClr val="333399"/>
              </a:solidFill>
            </a:endParaRPr>
          </a:p>
          <a:p>
            <a:pPr algn="just" eaLnBrk="1" hangingPunct="1"/>
            <a:r>
              <a:rPr lang="ru-RU" sz="3000" dirty="0">
                <a:solidFill>
                  <a:srgbClr val="008080"/>
                </a:solidFill>
              </a:rPr>
              <a:t>Соглашение</a:t>
            </a:r>
            <a:r>
              <a:rPr lang="ru-RU" sz="3000" dirty="0">
                <a:solidFill>
                  <a:srgbClr val="333399"/>
                </a:solidFill>
              </a:rPr>
              <a:t> – договоренность в письменной форме, содержащаяся в документе или нескольких документах, а также договоренность в устной форме.  </a:t>
            </a:r>
          </a:p>
        </p:txBody>
      </p:sp>
      <p:sp>
        <p:nvSpPr>
          <p:cNvPr id="5" name="Rectangle 2"/>
          <p:cNvSpPr txBox="1">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lnSpc>
                <a:spcPct val="85000"/>
              </a:lnSpc>
              <a:defRPr/>
            </a:pPr>
            <a:r>
              <a:rPr lang="ru-RU" kern="0" dirty="0" smtClean="0"/>
              <a:t> </a:t>
            </a:r>
            <a:r>
              <a:rPr lang="ru-RU" sz="2600" b="1" kern="0" dirty="0" smtClean="0">
                <a:solidFill>
                  <a:schemeClr val="bg1"/>
                </a:solidFill>
                <a:ea typeface="+mj-ea"/>
                <a:cs typeface="+mj-cs"/>
              </a:rPr>
              <a:t>ЧТО ТАКОЕ АНТИКОНКУРЕНТНОЕ СОГЛАШЕНИЕ? (2)</a:t>
            </a:r>
            <a:endParaRPr lang="ru-RU" sz="2600" b="1" kern="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5</a:t>
            </a:fld>
            <a:endParaRPr lang="ru-RU"/>
          </a:p>
        </p:txBody>
      </p:sp>
    </p:spTree>
    <p:extLst>
      <p:ext uri="{BB962C8B-B14F-4D97-AF65-F5344CB8AC3E}">
        <p14:creationId xmlns:p14="http://schemas.microsoft.com/office/powerpoint/2010/main" xmlns="" val="6068917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2"/>
          <p:cNvSpPr>
            <a:spLocks noGrp="1" noChangeArrowheads="1"/>
          </p:cNvSpPr>
          <p:nvPr>
            <p:ph type="title" idx="4294967295"/>
          </p:nvPr>
        </p:nvSpPr>
        <p:spPr>
          <a:xfrm>
            <a:off x="0" y="0"/>
            <a:ext cx="9144000" cy="692696"/>
          </a:xfrm>
        </p:spPr>
        <p:txBody>
          <a:bodyPr/>
          <a:lstStyle/>
          <a:p>
            <a:pPr algn="ctr" eaLnBrk="1" hangingPunct="1"/>
            <a:r>
              <a:rPr lang="ru-RU" sz="2600" b="1" kern="1200" dirty="0">
                <a:solidFill>
                  <a:schemeClr val="bg1"/>
                </a:solidFill>
                <a:ea typeface="+mj-ea"/>
                <a:cs typeface="+mj-cs"/>
              </a:rPr>
              <a:t>4.1.5. БОЙКОТ</a:t>
            </a:r>
          </a:p>
        </p:txBody>
      </p:sp>
      <p:sp>
        <p:nvSpPr>
          <p:cNvPr id="165892" name="Rectangle 1"/>
          <p:cNvSpPr>
            <a:spLocks noChangeArrowheads="1"/>
          </p:cNvSpPr>
          <p:nvPr/>
        </p:nvSpPr>
        <p:spPr bwMode="auto">
          <a:xfrm>
            <a:off x="285750" y="4562489"/>
            <a:ext cx="8715375" cy="1957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400" b="1" dirty="0">
                <a:solidFill>
                  <a:srgbClr val="008080"/>
                </a:solidFill>
              </a:rPr>
              <a:t>ПРИЗНАКИ БОЙКОТА:</a:t>
            </a:r>
          </a:p>
          <a:p>
            <a:pPr algn="just" eaLnBrk="1" hangingPunct="1">
              <a:spcBef>
                <a:spcPct val="20000"/>
              </a:spcBef>
              <a:buClrTx/>
              <a:buFontTx/>
              <a:buChar char="-"/>
            </a:pPr>
            <a:r>
              <a:rPr kumimoji="1" lang="ru-RU" sz="1800" b="1" dirty="0">
                <a:solidFill>
                  <a:srgbClr val="333399"/>
                </a:solidFill>
              </a:rPr>
              <a:t>Отказы от заключения договоров не обусловлены объективными экономическими причинами;</a:t>
            </a:r>
          </a:p>
          <a:p>
            <a:pPr algn="just" eaLnBrk="1" hangingPunct="1">
              <a:spcBef>
                <a:spcPct val="20000"/>
              </a:spcBef>
              <a:buClrTx/>
              <a:buFontTx/>
              <a:buChar char="-"/>
            </a:pPr>
            <a:r>
              <a:rPr kumimoji="1" lang="ru-RU" sz="1800" b="1" dirty="0">
                <a:solidFill>
                  <a:srgbClr val="333399"/>
                </a:solidFill>
              </a:rPr>
              <a:t>Трудности со сбытом испытывают только определенные продавцы, трудности с закупкой товара – только определенные покупатели (заказчики</a:t>
            </a:r>
            <a:r>
              <a:rPr kumimoji="1" lang="ru-RU" sz="1800" b="1" dirty="0" smtClean="0">
                <a:solidFill>
                  <a:srgbClr val="333399"/>
                </a:solidFill>
              </a:rPr>
              <a:t>).</a:t>
            </a:r>
            <a:endParaRPr kumimoji="1" lang="ru-RU" sz="2400" b="1" dirty="0">
              <a:solidFill>
                <a:srgbClr val="333399"/>
              </a:solidFill>
            </a:endParaRPr>
          </a:p>
        </p:txBody>
      </p:sp>
      <p:sp>
        <p:nvSpPr>
          <p:cNvPr id="165893" name="Прямоугольник 4"/>
          <p:cNvSpPr>
            <a:spLocks noChangeArrowheads="1"/>
          </p:cNvSpPr>
          <p:nvPr/>
        </p:nvSpPr>
        <p:spPr bwMode="auto">
          <a:xfrm>
            <a:off x="142875" y="1062022"/>
            <a:ext cx="8858250" cy="3447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b="1" dirty="0" smtClean="0">
                <a:solidFill>
                  <a:srgbClr val="008080"/>
                </a:solidFill>
                <a:latin typeface="Times New Roman" panose="02020603050405020304" pitchFamily="18" charset="0"/>
              </a:rPr>
              <a:t>БОЙКОТ </a:t>
            </a:r>
            <a:r>
              <a:rPr kumimoji="1" lang="ru-RU" sz="2000" b="1" dirty="0">
                <a:solidFill>
                  <a:srgbClr val="008080"/>
                </a:solidFill>
                <a:latin typeface="Times New Roman" panose="02020603050405020304" pitchFamily="18" charset="0"/>
              </a:rPr>
              <a:t>- </a:t>
            </a:r>
            <a:r>
              <a:rPr kumimoji="1" lang="ru-RU" sz="2400" b="1" dirty="0">
                <a:solidFill>
                  <a:srgbClr val="008080"/>
                </a:solidFill>
                <a:latin typeface="Times New Roman" panose="02020603050405020304" pitchFamily="18" charset="0"/>
              </a:rPr>
              <a:t>соглашение между конкурентами об </a:t>
            </a:r>
            <a:r>
              <a:rPr lang="ru-RU" sz="2400" b="1" dirty="0">
                <a:solidFill>
                  <a:srgbClr val="008080"/>
                </a:solidFill>
                <a:latin typeface="Times New Roman" panose="02020603050405020304" pitchFamily="18" charset="0"/>
              </a:rPr>
              <a:t>отказе от заключения договоров с определенными продавцами или покупателями (заказчиками).</a:t>
            </a:r>
            <a:r>
              <a:rPr kumimoji="1" lang="ru-RU" sz="2400" b="1" dirty="0">
                <a:solidFill>
                  <a:srgbClr val="008080"/>
                </a:solidFill>
                <a:latin typeface="Times New Roman" panose="02020603050405020304" pitchFamily="18" charset="0"/>
              </a:rPr>
              <a:t> </a:t>
            </a:r>
          </a:p>
          <a:p>
            <a:pPr algn="ctr" eaLnBrk="1" hangingPunct="1">
              <a:spcBef>
                <a:spcPct val="0"/>
              </a:spcBef>
              <a:buClrTx/>
              <a:buFontTx/>
              <a:buNone/>
            </a:pPr>
            <a:endParaRPr kumimoji="1" lang="ru-RU" sz="2000" b="1" dirty="0" smtClean="0">
              <a:solidFill>
                <a:srgbClr val="008080"/>
              </a:solidFill>
              <a:latin typeface="Times New Roman" panose="02020603050405020304" pitchFamily="18" charset="0"/>
            </a:endParaRPr>
          </a:p>
          <a:p>
            <a:pPr algn="ctr" eaLnBrk="1" hangingPunct="1">
              <a:spcBef>
                <a:spcPct val="0"/>
              </a:spcBef>
              <a:buClrTx/>
              <a:buFontTx/>
              <a:buNone/>
            </a:pPr>
            <a:r>
              <a:rPr kumimoji="1" lang="ru-RU" sz="2000" b="1" dirty="0" smtClean="0">
                <a:solidFill>
                  <a:srgbClr val="008080"/>
                </a:solidFill>
                <a:latin typeface="Times New Roman" panose="02020603050405020304" pitchFamily="18" charset="0"/>
              </a:rPr>
              <a:t>ЦЕЛЬ</a:t>
            </a:r>
            <a:r>
              <a:rPr kumimoji="1" lang="ru-RU" sz="2000" b="1" dirty="0">
                <a:solidFill>
                  <a:srgbClr val="008080"/>
                </a:solidFill>
                <a:latin typeface="Times New Roman" panose="02020603050405020304" pitchFamily="18" charset="0"/>
              </a:rPr>
              <a:t>:</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1. Получение от продавца минимальной, от покупателя (заказчика) – максимальной цены. </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2. Понуждение хозяйствующих субъектов, не входящих в картель, отказаться от самостоятельных действий на рынке. </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3. Сокращение числа хозяйствующих субъектов на рынке. </a:t>
            </a:r>
            <a:endParaRPr lang="ru-RU" sz="2000" b="1" dirty="0">
              <a:solidFill>
                <a:srgbClr val="333399"/>
              </a:solidFill>
              <a:latin typeface="Times New Roman" panose="02020603050405020304" pitchFamily="18"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50</a:t>
            </a:fld>
            <a:endParaRPr lang="ru-RU"/>
          </a:p>
        </p:txBody>
      </p:sp>
    </p:spTree>
    <p:extLst>
      <p:ext uri="{BB962C8B-B14F-4D97-AF65-F5344CB8AC3E}">
        <p14:creationId xmlns:p14="http://schemas.microsoft.com/office/powerpoint/2010/main" xmlns="" val="6108934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a:solidFill>
                  <a:schemeClr val="bg1"/>
                </a:solidFill>
                <a:latin typeface="+mj-lt"/>
                <a:ea typeface="+mj-ea"/>
                <a:cs typeface="+mj-cs"/>
              </a:rPr>
              <a:t>4.2. «ВЕРТИКАЛЬНЫЕ» АНТИКОНКУРЕНТНЫЕ СОГЛАШЕНИЯ</a:t>
            </a:r>
          </a:p>
        </p:txBody>
      </p:sp>
      <p:sp>
        <p:nvSpPr>
          <p:cNvPr id="168964" name="Rectangle 1"/>
          <p:cNvSpPr>
            <a:spLocks noChangeArrowheads="1"/>
          </p:cNvSpPr>
          <p:nvPr/>
        </p:nvSpPr>
        <p:spPr bwMode="auto">
          <a:xfrm>
            <a:off x="142875" y="2017713"/>
            <a:ext cx="8786813" cy="979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1800" b="1" dirty="0">
                <a:solidFill>
                  <a:srgbClr val="333399"/>
                </a:solidFill>
                <a:latin typeface="Times New Roman" panose="02020603050405020304" pitchFamily="18" charset="0"/>
              </a:rPr>
              <a:t>«Вертикальное» соглашение - соглашение между хозяйствующими субъектами, один из которых приобретает товар, а другой предоставляет (продает) товар. </a:t>
            </a:r>
          </a:p>
          <a:p>
            <a:pPr algn="just" eaLnBrk="1" hangingPunct="1">
              <a:spcBef>
                <a:spcPct val="20000"/>
              </a:spcBef>
              <a:buClrTx/>
              <a:buFontTx/>
              <a:buNone/>
            </a:pPr>
            <a:r>
              <a:rPr lang="ru-RU" sz="1800" b="1" dirty="0">
                <a:solidFill>
                  <a:srgbClr val="333399"/>
                </a:solidFill>
                <a:latin typeface="Times New Roman" panose="02020603050405020304" pitchFamily="18" charset="0"/>
              </a:rPr>
              <a:t>Не является "вертикальным" соглашением агентский договор».</a:t>
            </a:r>
            <a:endParaRPr lang="ru-RU" sz="1800" b="1" dirty="0">
              <a:solidFill>
                <a:srgbClr val="333399"/>
              </a:solidFill>
            </a:endParaRPr>
          </a:p>
        </p:txBody>
      </p:sp>
      <p:sp>
        <p:nvSpPr>
          <p:cNvPr id="168965" name="Rectangle 6"/>
          <p:cNvSpPr>
            <a:spLocks noChangeArrowheads="1"/>
          </p:cNvSpPr>
          <p:nvPr/>
        </p:nvSpPr>
        <p:spPr bwMode="auto">
          <a:xfrm>
            <a:off x="77788" y="1125538"/>
            <a:ext cx="8964612" cy="696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008080"/>
                </a:solidFill>
                <a:latin typeface="Times New Roman" panose="02020603050405020304" pitchFamily="18" charset="0"/>
              </a:rPr>
              <a:t>Пункт 19 статьи 4 Федерального закона</a:t>
            </a:r>
          </a:p>
          <a:p>
            <a:pPr algn="ctr" eaLnBrk="1" hangingPunct="1">
              <a:spcBef>
                <a:spcPct val="20000"/>
              </a:spcBef>
              <a:buClrTx/>
              <a:buFontTx/>
              <a:buNone/>
            </a:pPr>
            <a:r>
              <a:rPr lang="ru-RU" sz="1800" b="1" dirty="0">
                <a:solidFill>
                  <a:srgbClr val="008080"/>
                </a:solidFill>
                <a:latin typeface="Times New Roman" panose="02020603050405020304" pitchFamily="18" charset="0"/>
              </a:rPr>
              <a:t>от 26 июля 2006 г. N 135-ФЗ </a:t>
            </a:r>
            <a:r>
              <a:rPr lang="ru-RU" sz="1800" b="1" dirty="0">
                <a:solidFill>
                  <a:srgbClr val="008080"/>
                </a:solidFill>
              </a:rPr>
              <a:t>«</a:t>
            </a:r>
            <a:r>
              <a:rPr lang="ru-RU" sz="1800" b="1" dirty="0">
                <a:solidFill>
                  <a:srgbClr val="008080"/>
                </a:solidFill>
                <a:latin typeface="Times New Roman" panose="02020603050405020304" pitchFamily="18" charset="0"/>
              </a:rPr>
              <a:t>О защите конкуренции</a:t>
            </a:r>
            <a:r>
              <a:rPr lang="ru-RU" sz="1800" b="1" dirty="0">
                <a:solidFill>
                  <a:srgbClr val="008080"/>
                </a:solidFill>
              </a:rPr>
              <a:t>»</a:t>
            </a:r>
            <a:r>
              <a:rPr lang="ru-RU" sz="1800" b="1" dirty="0">
                <a:solidFill>
                  <a:srgbClr val="008080"/>
                </a:solidFill>
                <a:latin typeface="Times New Roman" panose="02020603050405020304" pitchFamily="18" charset="0"/>
              </a:rPr>
              <a:t> </a:t>
            </a:r>
          </a:p>
        </p:txBody>
      </p:sp>
      <p:sp>
        <p:nvSpPr>
          <p:cNvPr id="168966" name="Rectangle 6"/>
          <p:cNvSpPr>
            <a:spLocks noChangeArrowheads="1"/>
          </p:cNvSpPr>
          <p:nvPr/>
        </p:nvSpPr>
        <p:spPr bwMode="auto">
          <a:xfrm>
            <a:off x="0" y="3236913"/>
            <a:ext cx="8964613" cy="696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008080"/>
                </a:solidFill>
                <a:latin typeface="Times New Roman" panose="02020603050405020304" pitchFamily="18" charset="0"/>
              </a:rPr>
              <a:t>Часть 2 статьи 11 Федерального закона</a:t>
            </a:r>
          </a:p>
          <a:p>
            <a:pPr algn="ctr" eaLnBrk="1" hangingPunct="1">
              <a:spcBef>
                <a:spcPct val="20000"/>
              </a:spcBef>
              <a:buClrTx/>
              <a:buFontTx/>
              <a:buNone/>
            </a:pPr>
            <a:r>
              <a:rPr lang="ru-RU" sz="1800" b="1" dirty="0">
                <a:solidFill>
                  <a:srgbClr val="008080"/>
                </a:solidFill>
                <a:latin typeface="Times New Roman" panose="02020603050405020304" pitchFamily="18" charset="0"/>
              </a:rPr>
              <a:t>от 26 июля 2006 г. N 135-ФЗ </a:t>
            </a:r>
            <a:r>
              <a:rPr lang="ru-RU" sz="1800" b="1" dirty="0">
                <a:solidFill>
                  <a:srgbClr val="008080"/>
                </a:solidFill>
              </a:rPr>
              <a:t>«</a:t>
            </a:r>
            <a:r>
              <a:rPr lang="ru-RU" sz="1800" b="1" dirty="0">
                <a:solidFill>
                  <a:srgbClr val="008080"/>
                </a:solidFill>
                <a:latin typeface="Times New Roman" panose="02020603050405020304" pitchFamily="18" charset="0"/>
              </a:rPr>
              <a:t>О защите конкуренции</a:t>
            </a:r>
            <a:r>
              <a:rPr lang="ru-RU" sz="1800" b="1" dirty="0">
                <a:solidFill>
                  <a:srgbClr val="008080"/>
                </a:solidFill>
              </a:rPr>
              <a:t>»</a:t>
            </a:r>
            <a:r>
              <a:rPr lang="ru-RU" sz="1800" b="1" dirty="0">
                <a:solidFill>
                  <a:srgbClr val="008080"/>
                </a:solidFill>
                <a:latin typeface="Times New Roman" panose="02020603050405020304" pitchFamily="18" charset="0"/>
              </a:rPr>
              <a:t> </a:t>
            </a:r>
          </a:p>
        </p:txBody>
      </p:sp>
      <p:sp>
        <p:nvSpPr>
          <p:cNvPr id="168967" name="Прямоугольник 9"/>
          <p:cNvSpPr>
            <a:spLocks noChangeArrowheads="1"/>
          </p:cNvSpPr>
          <p:nvPr/>
        </p:nvSpPr>
        <p:spPr bwMode="auto">
          <a:xfrm>
            <a:off x="179388" y="4167188"/>
            <a:ext cx="8640762" cy="2141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en-US" sz="1800" b="1" dirty="0">
                <a:solidFill>
                  <a:srgbClr val="FF0000"/>
                </a:solidFill>
              </a:rPr>
              <a:t>N B</a:t>
            </a:r>
            <a:r>
              <a:rPr kumimoji="1" lang="ru-RU" sz="1800" b="1" dirty="0">
                <a:solidFill>
                  <a:srgbClr val="FF0000"/>
                </a:solidFill>
              </a:rPr>
              <a:t> : Запрещены только вертикальные соглашения отвечающие следующим требованиям:</a:t>
            </a:r>
          </a:p>
          <a:p>
            <a:pPr algn="just" eaLnBrk="1" hangingPunct="1">
              <a:spcBef>
                <a:spcPct val="20000"/>
              </a:spcBef>
              <a:buClrTx/>
              <a:buFontTx/>
              <a:buNone/>
            </a:pPr>
            <a:r>
              <a:rPr kumimoji="1" lang="ru-RU" sz="1800" b="1" dirty="0">
                <a:solidFill>
                  <a:srgbClr val="FF0000"/>
                </a:solidFill>
              </a:rPr>
              <a:t>1. Один из участвующих в них хозяйствующих субъектов имеет долю на рынке более 20 %.</a:t>
            </a:r>
          </a:p>
          <a:p>
            <a:pPr algn="just" eaLnBrk="1" hangingPunct="1">
              <a:spcBef>
                <a:spcPct val="20000"/>
              </a:spcBef>
              <a:buClrTx/>
              <a:buFontTx/>
              <a:buNone/>
            </a:pPr>
            <a:r>
              <a:rPr kumimoji="1" lang="ru-RU" sz="1800" b="1" dirty="0">
                <a:solidFill>
                  <a:srgbClr val="FF0000"/>
                </a:solidFill>
              </a:rPr>
              <a:t>2. Соглашение приводит к установлению цены перепродажи товара или таким соглашением продавец товара предъявляет покупателю требование не допускать для продажи товар конкурента.</a:t>
            </a:r>
          </a:p>
        </p:txBody>
      </p:sp>
      <p:sp>
        <p:nvSpPr>
          <p:cNvPr id="2" name="Номер слайда 1"/>
          <p:cNvSpPr>
            <a:spLocks noGrp="1"/>
          </p:cNvSpPr>
          <p:nvPr>
            <p:ph type="sldNum" sz="quarter" idx="10"/>
          </p:nvPr>
        </p:nvSpPr>
        <p:spPr/>
        <p:txBody>
          <a:bodyPr/>
          <a:lstStyle/>
          <a:p>
            <a:fld id="{9D402C37-3C23-4DCB-8B93-3C4A860914E1}" type="slidenum">
              <a:rPr lang="ru-RU" smtClean="0"/>
              <a:pPr/>
              <a:t>51</a:t>
            </a:fld>
            <a:endParaRPr lang="ru-RU"/>
          </a:p>
        </p:txBody>
      </p:sp>
    </p:spTree>
    <p:extLst>
      <p:ext uri="{BB962C8B-B14F-4D97-AF65-F5344CB8AC3E}">
        <p14:creationId xmlns:p14="http://schemas.microsoft.com/office/powerpoint/2010/main" xmlns="" val="38714565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1"/>
          <p:cNvSpPr>
            <a:spLocks noChangeArrowheads="1"/>
          </p:cNvSpPr>
          <p:nvPr/>
        </p:nvSpPr>
        <p:spPr bwMode="auto">
          <a:xfrm>
            <a:off x="142875" y="1834128"/>
            <a:ext cx="8786813" cy="2246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2000" b="1" dirty="0">
                <a:solidFill>
                  <a:srgbClr val="333399"/>
                </a:solidFill>
                <a:latin typeface="Times New Roman" panose="02020603050405020304" pitchFamily="18" charset="0"/>
              </a:rPr>
              <a:t>Запрещаются соглашения хозяйствующих субъектов, являющихся участниками оптового и (или) розничных рынков электрической энергии (мощности), организациями коммерческой инфраструктуры, организациями технологической инфраструктуры, сетевыми организациями, если такие соглашения приводят к манипулированию ценами на оптовом и (или) розничных рынках электрической энергии (мощности).</a:t>
            </a:r>
          </a:p>
        </p:txBody>
      </p:sp>
      <p:sp>
        <p:nvSpPr>
          <p:cNvPr id="172036" name="Rectangle 6"/>
          <p:cNvSpPr>
            <a:spLocks noChangeArrowheads="1"/>
          </p:cNvSpPr>
          <p:nvPr/>
        </p:nvSpPr>
        <p:spPr bwMode="auto">
          <a:xfrm>
            <a:off x="77788" y="1125538"/>
            <a:ext cx="8964612" cy="696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008080"/>
                </a:solidFill>
                <a:latin typeface="Times New Roman" panose="02020603050405020304" pitchFamily="18" charset="0"/>
              </a:rPr>
              <a:t>Часть 3 статьи 11 Федерального закона</a:t>
            </a:r>
          </a:p>
          <a:p>
            <a:pPr algn="ctr" eaLnBrk="1" hangingPunct="1">
              <a:spcBef>
                <a:spcPct val="20000"/>
              </a:spcBef>
              <a:buClrTx/>
              <a:buFontTx/>
              <a:buNone/>
            </a:pPr>
            <a:r>
              <a:rPr lang="ru-RU" sz="1800" b="1" dirty="0">
                <a:solidFill>
                  <a:srgbClr val="008080"/>
                </a:solidFill>
                <a:latin typeface="Times New Roman" panose="02020603050405020304" pitchFamily="18" charset="0"/>
              </a:rPr>
              <a:t>от 26 июля 2006 г. N 135-ФЗ </a:t>
            </a:r>
            <a:r>
              <a:rPr lang="ru-RU" sz="1800" b="1" dirty="0">
                <a:solidFill>
                  <a:srgbClr val="008080"/>
                </a:solidFill>
              </a:rPr>
              <a:t>«</a:t>
            </a:r>
            <a:r>
              <a:rPr lang="ru-RU" sz="1800" b="1" dirty="0">
                <a:solidFill>
                  <a:srgbClr val="008080"/>
                </a:solidFill>
                <a:latin typeface="Times New Roman" panose="02020603050405020304" pitchFamily="18" charset="0"/>
              </a:rPr>
              <a:t>О защите конкуренции</a:t>
            </a:r>
            <a:r>
              <a:rPr lang="ru-RU" sz="1800" b="1" dirty="0">
                <a:solidFill>
                  <a:srgbClr val="008080"/>
                </a:solidFill>
              </a:rPr>
              <a:t>»</a:t>
            </a:r>
            <a:r>
              <a:rPr lang="ru-RU" sz="1800" b="1" dirty="0">
                <a:solidFill>
                  <a:srgbClr val="008080"/>
                </a:solidFill>
                <a:latin typeface="Times New Roman" panose="02020603050405020304" pitchFamily="18" charset="0"/>
              </a:rPr>
              <a:t> </a:t>
            </a:r>
          </a:p>
        </p:txBody>
      </p:sp>
      <p:sp>
        <p:nvSpPr>
          <p:cNvPr id="172037"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4.3</a:t>
            </a:r>
            <a:r>
              <a:rPr lang="ru-RU" sz="2600" b="1" dirty="0">
                <a:solidFill>
                  <a:schemeClr val="bg1"/>
                </a:solidFill>
                <a:latin typeface="+mj-lt"/>
                <a:ea typeface="+mj-ea"/>
                <a:cs typeface="+mj-cs"/>
              </a:rPr>
              <a:t>. ИНЫЕ АНТИКОНКУРЕНТНЫЕ СОГЛАШЕНИЯ ХОЗЯЙСТВУЮЩИХ </a:t>
            </a:r>
            <a:r>
              <a:rPr lang="ru-RU" sz="2600" b="1" dirty="0" smtClean="0">
                <a:solidFill>
                  <a:schemeClr val="bg1"/>
                </a:solidFill>
                <a:latin typeface="+mj-lt"/>
                <a:ea typeface="+mj-ea"/>
                <a:cs typeface="+mj-cs"/>
              </a:rPr>
              <a:t>СУБЪЕКТОВ (1)</a:t>
            </a:r>
            <a:endParaRPr lang="ru-RU" sz="2600" b="1" dirty="0">
              <a:solidFill>
                <a:schemeClr val="bg1"/>
              </a:solidFill>
              <a:latin typeface="+mj-lt"/>
              <a:ea typeface="+mj-ea"/>
              <a:cs typeface="+mj-cs"/>
            </a:endParaRPr>
          </a:p>
        </p:txBody>
      </p:sp>
      <p:sp>
        <p:nvSpPr>
          <p:cNvPr id="172038" name="Rectangle 1"/>
          <p:cNvSpPr>
            <a:spLocks noChangeArrowheads="1"/>
          </p:cNvSpPr>
          <p:nvPr/>
        </p:nvSpPr>
        <p:spPr bwMode="auto">
          <a:xfrm>
            <a:off x="142875" y="4868863"/>
            <a:ext cx="8786813"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2000" b="1" dirty="0">
                <a:solidFill>
                  <a:srgbClr val="333399"/>
                </a:solidFill>
                <a:latin typeface="Times New Roman" panose="02020603050405020304" pitchFamily="18" charset="0"/>
              </a:rPr>
              <a:t>Запрещаются иные соглашения между хозяйствующими субъектами (за исключением "вертикальных" соглашений, которые признаются допустимыми в соответствии со статьей 12 настоящего Федерального закона), если установлено, что такие соглашения приводят или могут привести к ограничению конкуренции. </a:t>
            </a:r>
          </a:p>
        </p:txBody>
      </p:sp>
      <p:sp>
        <p:nvSpPr>
          <p:cNvPr id="172039" name="Rectangle 6"/>
          <p:cNvSpPr>
            <a:spLocks noChangeArrowheads="1"/>
          </p:cNvSpPr>
          <p:nvPr/>
        </p:nvSpPr>
        <p:spPr bwMode="auto">
          <a:xfrm>
            <a:off x="77788" y="4100513"/>
            <a:ext cx="8964612" cy="696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008080"/>
                </a:solidFill>
                <a:latin typeface="Times New Roman" panose="02020603050405020304" pitchFamily="18" charset="0"/>
              </a:rPr>
              <a:t>Часть 4 статьи 11 Федерального закона</a:t>
            </a:r>
          </a:p>
          <a:p>
            <a:pPr algn="ctr" eaLnBrk="1" hangingPunct="1">
              <a:spcBef>
                <a:spcPct val="20000"/>
              </a:spcBef>
              <a:buClrTx/>
              <a:buFontTx/>
              <a:buNone/>
            </a:pPr>
            <a:r>
              <a:rPr lang="ru-RU" sz="1800" b="1" dirty="0">
                <a:solidFill>
                  <a:srgbClr val="008080"/>
                </a:solidFill>
                <a:latin typeface="Times New Roman" panose="02020603050405020304" pitchFamily="18" charset="0"/>
              </a:rPr>
              <a:t>от 26 июля 2006 г. N 135-ФЗ </a:t>
            </a:r>
            <a:r>
              <a:rPr lang="ru-RU" sz="1800" b="1" dirty="0">
                <a:solidFill>
                  <a:srgbClr val="008080"/>
                </a:solidFill>
              </a:rPr>
              <a:t>«</a:t>
            </a:r>
            <a:r>
              <a:rPr lang="ru-RU" sz="1800" b="1" dirty="0">
                <a:solidFill>
                  <a:srgbClr val="008080"/>
                </a:solidFill>
                <a:latin typeface="Times New Roman" panose="02020603050405020304" pitchFamily="18" charset="0"/>
              </a:rPr>
              <a:t>О защите конкуренции</a:t>
            </a:r>
            <a:r>
              <a:rPr lang="ru-RU" sz="1800" b="1" dirty="0">
                <a:solidFill>
                  <a:srgbClr val="008080"/>
                </a:solidFill>
              </a:rPr>
              <a:t>»</a:t>
            </a:r>
            <a:r>
              <a:rPr lang="ru-RU" sz="1800" b="1" dirty="0">
                <a:solidFill>
                  <a:srgbClr val="008080"/>
                </a:solidFill>
                <a:latin typeface="Times New Roman" panose="02020603050405020304" pitchFamily="18" charset="0"/>
              </a:rPr>
              <a:t> </a:t>
            </a:r>
          </a:p>
        </p:txBody>
      </p:sp>
      <p:sp>
        <p:nvSpPr>
          <p:cNvPr id="2" name="Номер слайда 1"/>
          <p:cNvSpPr>
            <a:spLocks noGrp="1"/>
          </p:cNvSpPr>
          <p:nvPr>
            <p:ph type="sldNum" sz="quarter" idx="10"/>
          </p:nvPr>
        </p:nvSpPr>
        <p:spPr/>
        <p:txBody>
          <a:bodyPr/>
          <a:lstStyle/>
          <a:p>
            <a:fld id="{9D402C37-3C23-4DCB-8B93-3C4A860914E1}" type="slidenum">
              <a:rPr lang="ru-RU" smtClean="0"/>
              <a:pPr/>
              <a:t>52</a:t>
            </a:fld>
            <a:endParaRPr lang="ru-RU"/>
          </a:p>
        </p:txBody>
      </p:sp>
    </p:spTree>
    <p:extLst>
      <p:ext uri="{BB962C8B-B14F-4D97-AF65-F5344CB8AC3E}">
        <p14:creationId xmlns:p14="http://schemas.microsoft.com/office/powerpoint/2010/main" xmlns="" val="9253361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a:solidFill>
                  <a:schemeClr val="bg1"/>
                </a:solidFill>
                <a:latin typeface="+mj-lt"/>
                <a:ea typeface="+mj-ea"/>
                <a:cs typeface="+mj-cs"/>
              </a:rPr>
              <a:t>ИНЫЕ АНТИКОНКУРЕНТНЫЕ СОГЛАШЕНИЯ ХОЗЯЙСТВУЮЩИХ </a:t>
            </a:r>
            <a:r>
              <a:rPr lang="ru-RU" sz="2600" b="1" dirty="0" smtClean="0">
                <a:solidFill>
                  <a:schemeClr val="bg1"/>
                </a:solidFill>
                <a:latin typeface="+mj-lt"/>
                <a:ea typeface="+mj-ea"/>
                <a:cs typeface="+mj-cs"/>
              </a:rPr>
              <a:t>СУБЪЕКТОВ (2)</a:t>
            </a:r>
            <a:endParaRPr lang="ru-RU" sz="2600" b="1" dirty="0">
              <a:solidFill>
                <a:schemeClr val="bg1"/>
              </a:solidFill>
              <a:latin typeface="+mj-lt"/>
              <a:ea typeface="+mj-ea"/>
              <a:cs typeface="+mj-cs"/>
            </a:endParaRPr>
          </a:p>
        </p:txBody>
      </p:sp>
      <p:sp>
        <p:nvSpPr>
          <p:cNvPr id="174084" name="Rectangle 1"/>
          <p:cNvSpPr>
            <a:spLocks noChangeArrowheads="1"/>
          </p:cNvSpPr>
          <p:nvPr/>
        </p:nvSpPr>
        <p:spPr bwMode="auto">
          <a:xfrm>
            <a:off x="142875" y="1124744"/>
            <a:ext cx="8786813" cy="34901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1600" b="1" dirty="0">
                <a:solidFill>
                  <a:srgbClr val="333399"/>
                </a:solidFill>
                <a:latin typeface="Times New Roman" panose="02020603050405020304" pitchFamily="18" charset="0"/>
              </a:rPr>
              <a:t>К иным соглашениям между хозяйствующими субъектами могут быть отнесены, в частности, соглашения:</a:t>
            </a:r>
          </a:p>
          <a:p>
            <a:pPr algn="just" eaLnBrk="1" hangingPunct="1">
              <a:spcBef>
                <a:spcPct val="20000"/>
              </a:spcBef>
              <a:buClrTx/>
              <a:buFontTx/>
              <a:buNone/>
            </a:pPr>
            <a:r>
              <a:rPr lang="ru-RU" sz="1600" b="1" dirty="0">
                <a:solidFill>
                  <a:srgbClr val="333399"/>
                </a:solidFill>
                <a:latin typeface="Times New Roman" panose="02020603050405020304" pitchFamily="18" charset="0"/>
              </a:rPr>
              <a:t>1) о навязывании контрагенту условий договора, невыгодных для него или не относящихся к предмету договора (необоснованные требования о передаче финансовых средств, иного имущества, в том числе имущественных прав, а также согласие заключить договор при условии внесения в него положений относительно товаров, в которых контрагент не заинтересован, и другие требования);</a:t>
            </a:r>
          </a:p>
          <a:p>
            <a:pPr algn="just" eaLnBrk="1" hangingPunct="1">
              <a:spcBef>
                <a:spcPct val="20000"/>
              </a:spcBef>
              <a:buClrTx/>
              <a:buFontTx/>
              <a:buNone/>
            </a:pPr>
            <a:r>
              <a:rPr lang="ru-RU" sz="1600" b="1" dirty="0">
                <a:solidFill>
                  <a:srgbClr val="333399"/>
                </a:solidFill>
                <a:latin typeface="Times New Roman" panose="02020603050405020304" pitchFamily="18" charset="0"/>
              </a:rPr>
              <a:t>2) об экономически, технологически и иным образом не обоснованном установлении хозяйствующим субъектом различных цен (тарифов) на один и тот же товар;</a:t>
            </a:r>
          </a:p>
          <a:p>
            <a:pPr algn="just" eaLnBrk="1" hangingPunct="1">
              <a:spcBef>
                <a:spcPct val="20000"/>
              </a:spcBef>
              <a:buClrTx/>
              <a:buFontTx/>
              <a:buNone/>
            </a:pPr>
            <a:r>
              <a:rPr lang="ru-RU" sz="1600" b="1" dirty="0">
                <a:solidFill>
                  <a:srgbClr val="333399"/>
                </a:solidFill>
                <a:latin typeface="Times New Roman" panose="02020603050405020304" pitchFamily="18" charset="0"/>
              </a:rPr>
              <a:t>3) о создании другим хозяйствующим субъектам препятствий доступу на товарный рынок или выходу из товарного рынка;</a:t>
            </a:r>
          </a:p>
          <a:p>
            <a:pPr algn="just" eaLnBrk="1" hangingPunct="1">
              <a:spcBef>
                <a:spcPct val="20000"/>
              </a:spcBef>
              <a:buClrTx/>
              <a:buFontTx/>
              <a:buNone/>
            </a:pPr>
            <a:r>
              <a:rPr lang="ru-RU" sz="1600" b="1" dirty="0">
                <a:solidFill>
                  <a:srgbClr val="333399"/>
                </a:solidFill>
                <a:latin typeface="Times New Roman" panose="02020603050405020304" pitchFamily="18" charset="0"/>
              </a:rPr>
              <a:t>4) об установлении условий членства (участия) в профессиональных и иных объединениях.</a:t>
            </a:r>
          </a:p>
        </p:txBody>
      </p:sp>
      <p:sp>
        <p:nvSpPr>
          <p:cNvPr id="174085" name="Rectangle 1"/>
          <p:cNvSpPr>
            <a:spLocks noChangeArrowheads="1"/>
          </p:cNvSpPr>
          <p:nvPr/>
        </p:nvSpPr>
        <p:spPr bwMode="auto">
          <a:xfrm>
            <a:off x="179388" y="4725144"/>
            <a:ext cx="8713787" cy="1852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en-US" sz="1600" b="1" dirty="0">
                <a:solidFill>
                  <a:srgbClr val="F60000"/>
                </a:solidFill>
              </a:rPr>
              <a:t>N B</a:t>
            </a:r>
            <a:r>
              <a:rPr kumimoji="1" lang="ru-RU" sz="1600" b="1" dirty="0">
                <a:solidFill>
                  <a:srgbClr val="F60000"/>
                </a:solidFill>
              </a:rPr>
              <a:t> : Для квалификации соглашений по части 4 статьи 11 Закона о защите конкуренции необходимо доказать, что они приводят (могут привести) к ограничению конкуренции.</a:t>
            </a:r>
          </a:p>
          <a:p>
            <a:pPr algn="just" eaLnBrk="1" hangingPunct="1">
              <a:spcBef>
                <a:spcPct val="20000"/>
              </a:spcBef>
              <a:buClrTx/>
              <a:buFontTx/>
              <a:buNone/>
            </a:pPr>
            <a:r>
              <a:rPr kumimoji="1" lang="ru-RU" sz="1600" b="1" dirty="0">
                <a:solidFill>
                  <a:srgbClr val="F60000"/>
                </a:solidFill>
              </a:rPr>
              <a:t>При рассмотрении дел о нарушении антимонопольного законодательства, возбужденных по части 4 статьи 11 Закона о защите конкуренции обязательным требованием является проведения анализа состояния конкуренции на товарном рынке в соответствии с приказом ФАС России от 28.04.2010 № 220.</a:t>
            </a:r>
          </a:p>
        </p:txBody>
      </p:sp>
      <p:sp>
        <p:nvSpPr>
          <p:cNvPr id="2" name="Номер слайда 1"/>
          <p:cNvSpPr>
            <a:spLocks noGrp="1"/>
          </p:cNvSpPr>
          <p:nvPr>
            <p:ph type="sldNum" sz="quarter" idx="10"/>
          </p:nvPr>
        </p:nvSpPr>
        <p:spPr/>
        <p:txBody>
          <a:bodyPr/>
          <a:lstStyle/>
          <a:p>
            <a:fld id="{9D402C37-3C23-4DCB-8B93-3C4A860914E1}" type="slidenum">
              <a:rPr lang="ru-RU" smtClean="0"/>
              <a:pPr/>
              <a:t>53</a:t>
            </a:fld>
            <a:endParaRPr lang="ru-RU"/>
          </a:p>
        </p:txBody>
      </p:sp>
    </p:spTree>
    <p:extLst>
      <p:ext uri="{BB962C8B-B14F-4D97-AF65-F5344CB8AC3E}">
        <p14:creationId xmlns:p14="http://schemas.microsoft.com/office/powerpoint/2010/main" xmlns="" val="18896100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4.4</a:t>
            </a:r>
            <a:r>
              <a:rPr lang="ru-RU" sz="2600" b="1" dirty="0">
                <a:solidFill>
                  <a:schemeClr val="bg1"/>
                </a:solidFill>
                <a:latin typeface="+mj-lt"/>
                <a:ea typeface="+mj-ea"/>
                <a:cs typeface="+mj-cs"/>
              </a:rPr>
              <a:t>. ЗАПРЕЩЕННАЯ КООРДИНАЦИЯ ЭКОНОМИЧЕСКОЙ ДЕЯТЕЛЬНОСТИ</a:t>
            </a:r>
          </a:p>
        </p:txBody>
      </p:sp>
      <p:sp>
        <p:nvSpPr>
          <p:cNvPr id="177156" name="Rectangle 1"/>
          <p:cNvSpPr>
            <a:spLocks noChangeArrowheads="1"/>
          </p:cNvSpPr>
          <p:nvPr/>
        </p:nvSpPr>
        <p:spPr bwMode="auto">
          <a:xfrm>
            <a:off x="142875" y="1557338"/>
            <a:ext cx="8786813" cy="1617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1600" b="1" dirty="0">
                <a:solidFill>
                  <a:srgbClr val="333399"/>
                </a:solidFill>
                <a:latin typeface="Times New Roman" panose="02020603050405020304" pitchFamily="18" charset="0"/>
              </a:rPr>
              <a:t>Координация экономической деятельности - согласование действий хозяйствующих субъектов третьим лицом, не входящим в одну группу лиц ни с одним из таких хозяйствующих субъектов и не осуществляющим деятельность на товарном рынке, на котором осуществляется согласование действий хозяйствующих субъектов. </a:t>
            </a:r>
          </a:p>
          <a:p>
            <a:pPr algn="just" eaLnBrk="1" hangingPunct="1">
              <a:spcBef>
                <a:spcPct val="20000"/>
              </a:spcBef>
              <a:buClrTx/>
              <a:buFontTx/>
              <a:buNone/>
            </a:pPr>
            <a:r>
              <a:rPr lang="ru-RU" sz="1600" b="1" dirty="0">
                <a:solidFill>
                  <a:srgbClr val="333399"/>
                </a:solidFill>
                <a:latin typeface="Times New Roman" panose="02020603050405020304" pitchFamily="18" charset="0"/>
              </a:rPr>
              <a:t>Не являются координацией экономической деятельности действия хозяйствующих субъектов, осуществляемые в рамках «вертикальных» соглашений.</a:t>
            </a:r>
            <a:endParaRPr lang="ru-RU" sz="1600" b="1" dirty="0">
              <a:solidFill>
                <a:srgbClr val="333399"/>
              </a:solidFill>
            </a:endParaRPr>
          </a:p>
        </p:txBody>
      </p:sp>
      <p:sp>
        <p:nvSpPr>
          <p:cNvPr id="177157" name="Rectangle 5"/>
          <p:cNvSpPr>
            <a:spLocks noChangeArrowheads="1"/>
          </p:cNvSpPr>
          <p:nvPr/>
        </p:nvSpPr>
        <p:spPr bwMode="auto">
          <a:xfrm>
            <a:off x="77788" y="908720"/>
            <a:ext cx="8964612" cy="63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008080"/>
                </a:solidFill>
                <a:latin typeface="Times New Roman" panose="02020603050405020304" pitchFamily="18" charset="0"/>
              </a:rPr>
              <a:t>Пункт 14 статьи 4 Федерального закона</a:t>
            </a:r>
          </a:p>
          <a:p>
            <a:pPr algn="ctr" eaLnBrk="1" hangingPunct="1">
              <a:spcBef>
                <a:spcPct val="20000"/>
              </a:spcBef>
              <a:buClrTx/>
              <a:buFontTx/>
              <a:buNone/>
            </a:pPr>
            <a:r>
              <a:rPr lang="ru-RU" sz="1600" b="1" dirty="0">
                <a:solidFill>
                  <a:srgbClr val="008080"/>
                </a:solidFill>
                <a:latin typeface="Times New Roman" panose="02020603050405020304" pitchFamily="18" charset="0"/>
              </a:rPr>
              <a:t>от 26 июля 2006 г. N 135-ФЗ </a:t>
            </a:r>
            <a:r>
              <a:rPr lang="ru-RU" sz="1600" b="1" dirty="0">
                <a:solidFill>
                  <a:srgbClr val="008080"/>
                </a:solidFill>
              </a:rPr>
              <a:t>«</a:t>
            </a:r>
            <a:r>
              <a:rPr lang="ru-RU" sz="1600" b="1" dirty="0">
                <a:solidFill>
                  <a:srgbClr val="008080"/>
                </a:solidFill>
                <a:latin typeface="Times New Roman" panose="02020603050405020304" pitchFamily="18" charset="0"/>
              </a:rPr>
              <a:t>О защите конкуренции</a:t>
            </a:r>
            <a:r>
              <a:rPr lang="ru-RU" sz="1600" b="1" dirty="0">
                <a:solidFill>
                  <a:srgbClr val="008080"/>
                </a:solidFill>
              </a:rPr>
              <a:t>»</a:t>
            </a:r>
            <a:r>
              <a:rPr lang="ru-RU" sz="1600" b="1" dirty="0">
                <a:solidFill>
                  <a:srgbClr val="008080"/>
                </a:solidFill>
                <a:latin typeface="Times New Roman" panose="02020603050405020304" pitchFamily="18" charset="0"/>
              </a:rPr>
              <a:t> </a:t>
            </a:r>
          </a:p>
        </p:txBody>
      </p:sp>
      <p:sp>
        <p:nvSpPr>
          <p:cNvPr id="177158" name="Rectangle 1"/>
          <p:cNvSpPr>
            <a:spLocks noChangeArrowheads="1"/>
          </p:cNvSpPr>
          <p:nvPr/>
        </p:nvSpPr>
        <p:spPr bwMode="auto">
          <a:xfrm>
            <a:off x="179512" y="5157192"/>
            <a:ext cx="8713787" cy="1427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en-US" sz="1400" b="1" dirty="0">
                <a:solidFill>
                  <a:srgbClr val="FF0000"/>
                </a:solidFill>
              </a:rPr>
              <a:t>N B</a:t>
            </a:r>
            <a:r>
              <a:rPr kumimoji="1" lang="ru-RU" sz="1400" b="1" dirty="0">
                <a:solidFill>
                  <a:srgbClr val="FF0000"/>
                </a:solidFill>
              </a:rPr>
              <a:t> : Незаконная координация экономической деятельности это явление, сопутствующее </a:t>
            </a:r>
            <a:r>
              <a:rPr kumimoji="1" lang="ru-RU" sz="1400" b="1" dirty="0" err="1">
                <a:solidFill>
                  <a:srgbClr val="FF0000"/>
                </a:solidFill>
              </a:rPr>
              <a:t>антиконкурентным</a:t>
            </a:r>
            <a:r>
              <a:rPr kumimoji="1" lang="ru-RU" sz="1400" b="1" dirty="0">
                <a:solidFill>
                  <a:srgbClr val="FF0000"/>
                </a:solidFill>
              </a:rPr>
              <a:t> соглашениям и не существующее в отрыве от них.</a:t>
            </a:r>
          </a:p>
          <a:p>
            <a:pPr algn="just" eaLnBrk="1" hangingPunct="1">
              <a:spcBef>
                <a:spcPct val="20000"/>
              </a:spcBef>
              <a:buClrTx/>
              <a:buFontTx/>
              <a:buNone/>
            </a:pPr>
            <a:r>
              <a:rPr kumimoji="1" lang="ru-RU" sz="1400" b="1" dirty="0">
                <a:solidFill>
                  <a:srgbClr val="FF0000"/>
                </a:solidFill>
              </a:rPr>
              <a:t>Действия физических лиц, коммерческих или некоммерческих организаций квалифицируется как незаконная координация экономической деятельности в тех случаях, когда они, являясь организаторами </a:t>
            </a:r>
            <a:r>
              <a:rPr kumimoji="1" lang="ru-RU" sz="1400" b="1" dirty="0" err="1">
                <a:solidFill>
                  <a:srgbClr val="FF0000"/>
                </a:solidFill>
              </a:rPr>
              <a:t>антиконкурентных</a:t>
            </a:r>
            <a:r>
              <a:rPr kumimoji="1" lang="ru-RU" sz="1400" b="1" dirty="0">
                <a:solidFill>
                  <a:srgbClr val="FF0000"/>
                </a:solidFill>
              </a:rPr>
              <a:t> соглашений, не работают на том товарном рынке, на котором осуществляются эти соглашения.</a:t>
            </a:r>
          </a:p>
        </p:txBody>
      </p:sp>
      <p:sp>
        <p:nvSpPr>
          <p:cNvPr id="177159" name="Rectangle 5"/>
          <p:cNvSpPr>
            <a:spLocks noChangeArrowheads="1"/>
          </p:cNvSpPr>
          <p:nvPr/>
        </p:nvSpPr>
        <p:spPr bwMode="auto">
          <a:xfrm>
            <a:off x="0" y="3141663"/>
            <a:ext cx="8964613" cy="63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008080"/>
                </a:solidFill>
                <a:latin typeface="Times New Roman" panose="02020603050405020304" pitchFamily="18" charset="0"/>
              </a:rPr>
              <a:t>Часть 5 статьи 11 Федерального закона</a:t>
            </a:r>
          </a:p>
          <a:p>
            <a:pPr algn="ctr" eaLnBrk="1" hangingPunct="1">
              <a:spcBef>
                <a:spcPct val="20000"/>
              </a:spcBef>
              <a:buClrTx/>
              <a:buFontTx/>
              <a:buNone/>
            </a:pPr>
            <a:r>
              <a:rPr lang="ru-RU" sz="1600" b="1" dirty="0">
                <a:solidFill>
                  <a:srgbClr val="008080"/>
                </a:solidFill>
                <a:latin typeface="Times New Roman" panose="02020603050405020304" pitchFamily="18" charset="0"/>
              </a:rPr>
              <a:t>от 26 июля 2006 г. N 135-ФЗ </a:t>
            </a:r>
            <a:r>
              <a:rPr lang="ru-RU" sz="1600" b="1" dirty="0">
                <a:solidFill>
                  <a:srgbClr val="008080"/>
                </a:solidFill>
              </a:rPr>
              <a:t>«</a:t>
            </a:r>
            <a:r>
              <a:rPr lang="ru-RU" sz="1600" b="1" dirty="0">
                <a:solidFill>
                  <a:srgbClr val="008080"/>
                </a:solidFill>
                <a:latin typeface="Times New Roman" panose="02020603050405020304" pitchFamily="18" charset="0"/>
              </a:rPr>
              <a:t>О защите конкуренции</a:t>
            </a:r>
            <a:r>
              <a:rPr lang="ru-RU" sz="1600" b="1" dirty="0">
                <a:solidFill>
                  <a:srgbClr val="008080"/>
                </a:solidFill>
              </a:rPr>
              <a:t>»</a:t>
            </a:r>
            <a:r>
              <a:rPr lang="ru-RU" sz="1600" b="1" dirty="0">
                <a:solidFill>
                  <a:srgbClr val="008080"/>
                </a:solidFill>
                <a:latin typeface="Times New Roman" panose="02020603050405020304" pitchFamily="18" charset="0"/>
              </a:rPr>
              <a:t> </a:t>
            </a:r>
          </a:p>
        </p:txBody>
      </p:sp>
      <p:sp>
        <p:nvSpPr>
          <p:cNvPr id="177160" name="Прямоугольник 7"/>
          <p:cNvSpPr>
            <a:spLocks noChangeArrowheads="1"/>
          </p:cNvSpPr>
          <p:nvPr/>
        </p:nvSpPr>
        <p:spPr bwMode="auto">
          <a:xfrm>
            <a:off x="250825" y="3716338"/>
            <a:ext cx="864235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indent="271463" algn="just" eaLnBrk="1" hangingPunct="1">
              <a:spcBef>
                <a:spcPct val="0"/>
              </a:spcBef>
              <a:buClrTx/>
              <a:buFontTx/>
              <a:buNone/>
            </a:pPr>
            <a:r>
              <a:rPr lang="ru-RU" sz="1600" b="1" dirty="0">
                <a:solidFill>
                  <a:srgbClr val="333399"/>
                </a:solidFill>
                <a:latin typeface="Times New Roman" panose="02020603050405020304" pitchFamily="18" charset="0"/>
              </a:rPr>
              <a:t>Физическим лицам, коммерческим организациям и некоммерческим организациям запрещается осуществлять координацию экономической деятельности хозяйствующих субъектов, если такая координация приводит к любому из последствий, которые указаны в частях 1 - 3 настоящей статьи, которые не могут быть признаны допустимыми в соответствии со статьями 12 и 13 настоящего Федерального закона или которые не предусмотрены федеральными законами.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54</a:t>
            </a:fld>
            <a:endParaRPr lang="ru-RU"/>
          </a:p>
        </p:txBody>
      </p:sp>
    </p:spTree>
    <p:extLst>
      <p:ext uri="{BB962C8B-B14F-4D97-AF65-F5344CB8AC3E}">
        <p14:creationId xmlns:p14="http://schemas.microsoft.com/office/powerpoint/2010/main" xmlns="" val="38028385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a:solidFill>
                  <a:schemeClr val="bg1"/>
                </a:solidFill>
                <a:latin typeface="+mj-lt"/>
                <a:ea typeface="+mj-ea"/>
                <a:cs typeface="+mj-cs"/>
              </a:rPr>
              <a:t>4.5. АНТИКОНКУРЕНТНЫЕ СОГЛАШЕНИЯ</a:t>
            </a:r>
          </a:p>
          <a:p>
            <a:pPr algn="ctr" eaLnBrk="1" hangingPunct="1">
              <a:lnSpc>
                <a:spcPct val="85000"/>
              </a:lnSpc>
              <a:spcBef>
                <a:spcPct val="0"/>
              </a:spcBef>
              <a:buClrTx/>
              <a:buFontTx/>
              <a:buNone/>
            </a:pPr>
            <a:r>
              <a:rPr lang="ru-RU" sz="2600" b="1" dirty="0">
                <a:solidFill>
                  <a:schemeClr val="bg1"/>
                </a:solidFill>
                <a:latin typeface="+mj-lt"/>
                <a:ea typeface="+mj-ea"/>
                <a:cs typeface="+mj-cs"/>
              </a:rPr>
              <a:t>ОРГАНОВ ВЛАСТИ И ХОЗЯЙСТВУЮЩИХ СУБЪЕКТОВ</a:t>
            </a:r>
          </a:p>
        </p:txBody>
      </p:sp>
      <p:sp>
        <p:nvSpPr>
          <p:cNvPr id="180228" name="Rectangle 1"/>
          <p:cNvSpPr>
            <a:spLocks noChangeArrowheads="1"/>
          </p:cNvSpPr>
          <p:nvPr/>
        </p:nvSpPr>
        <p:spPr bwMode="auto">
          <a:xfrm>
            <a:off x="166687" y="2996952"/>
            <a:ext cx="8786813" cy="3108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2800" b="1" dirty="0">
                <a:solidFill>
                  <a:srgbClr val="333399"/>
                </a:solidFill>
                <a:latin typeface="Times New Roman" panose="02020603050405020304" pitchFamily="18" charset="0"/>
              </a:rPr>
              <a:t>Запрещаются соглашения между … органами власти … и хозяйствующими субъектами либо осуществление этими органами и организациями  согласованных действий, если такие соглашения или такое осуществление согласованных действий приводят или могут привести к недопущению, ограничению, устранению конкуренции …</a:t>
            </a:r>
          </a:p>
        </p:txBody>
      </p:sp>
      <p:sp>
        <p:nvSpPr>
          <p:cNvPr id="180229" name="Rectangle 5"/>
          <p:cNvSpPr>
            <a:spLocks noChangeArrowheads="1"/>
          </p:cNvSpPr>
          <p:nvPr/>
        </p:nvSpPr>
        <p:spPr bwMode="auto">
          <a:xfrm>
            <a:off x="77788" y="1412875"/>
            <a:ext cx="8964612" cy="904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2400" b="1" dirty="0">
                <a:solidFill>
                  <a:srgbClr val="008080"/>
                </a:solidFill>
                <a:latin typeface="Times New Roman" panose="02020603050405020304" pitchFamily="18" charset="0"/>
              </a:rPr>
              <a:t>Статья 16 Федерального закона</a:t>
            </a:r>
          </a:p>
          <a:p>
            <a:pPr algn="ctr" eaLnBrk="1" hangingPunct="1">
              <a:spcBef>
                <a:spcPct val="20000"/>
              </a:spcBef>
              <a:buClrTx/>
              <a:buFontTx/>
              <a:buNone/>
            </a:pPr>
            <a:r>
              <a:rPr lang="ru-RU" sz="2400" b="1" dirty="0">
                <a:solidFill>
                  <a:srgbClr val="008080"/>
                </a:solidFill>
                <a:latin typeface="Times New Roman" panose="02020603050405020304" pitchFamily="18" charset="0"/>
              </a:rPr>
              <a:t>от 26 июля 2006 г. N 135-ФЗ </a:t>
            </a:r>
            <a:r>
              <a:rPr lang="ru-RU" sz="2400" b="1" dirty="0">
                <a:solidFill>
                  <a:srgbClr val="008080"/>
                </a:solidFill>
              </a:rPr>
              <a:t>«</a:t>
            </a:r>
            <a:r>
              <a:rPr lang="ru-RU" sz="2400" b="1" dirty="0">
                <a:solidFill>
                  <a:srgbClr val="008080"/>
                </a:solidFill>
                <a:latin typeface="Times New Roman" panose="02020603050405020304" pitchFamily="18" charset="0"/>
              </a:rPr>
              <a:t>О защите конкуренции</a:t>
            </a:r>
            <a:r>
              <a:rPr lang="ru-RU" sz="2400" b="1" dirty="0">
                <a:solidFill>
                  <a:srgbClr val="008080"/>
                </a:solidFill>
              </a:rPr>
              <a:t>»</a:t>
            </a:r>
            <a:r>
              <a:rPr lang="ru-RU" sz="2400" b="1" dirty="0">
                <a:solidFill>
                  <a:srgbClr val="008080"/>
                </a:solidFill>
                <a:latin typeface="Times New Roman" panose="02020603050405020304" pitchFamily="18" charset="0"/>
              </a:rPr>
              <a:t> </a:t>
            </a:r>
          </a:p>
        </p:txBody>
      </p:sp>
      <p:sp>
        <p:nvSpPr>
          <p:cNvPr id="2" name="Номер слайда 1"/>
          <p:cNvSpPr>
            <a:spLocks noGrp="1"/>
          </p:cNvSpPr>
          <p:nvPr>
            <p:ph type="sldNum" sz="quarter" idx="10"/>
          </p:nvPr>
        </p:nvSpPr>
        <p:spPr/>
        <p:txBody>
          <a:bodyPr/>
          <a:lstStyle/>
          <a:p>
            <a:fld id="{9D402C37-3C23-4DCB-8B93-3C4A860914E1}" type="slidenum">
              <a:rPr lang="ru-RU" smtClean="0"/>
              <a:pPr/>
              <a:t>55</a:t>
            </a:fld>
            <a:endParaRPr lang="ru-RU"/>
          </a:p>
        </p:txBody>
      </p:sp>
    </p:spTree>
    <p:extLst>
      <p:ext uri="{BB962C8B-B14F-4D97-AF65-F5344CB8AC3E}">
        <p14:creationId xmlns:p14="http://schemas.microsoft.com/office/powerpoint/2010/main" xmlns="" val="35536361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Text Box 5"/>
          <p:cNvSpPr txBox="1">
            <a:spLocks noChangeArrowheads="1"/>
          </p:cNvSpPr>
          <p:nvPr/>
        </p:nvSpPr>
        <p:spPr bwMode="auto">
          <a:xfrm>
            <a:off x="314325" y="2436813"/>
            <a:ext cx="8650288" cy="2287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4800" b="1" dirty="0">
                <a:solidFill>
                  <a:srgbClr val="333399"/>
                </a:solidFill>
              </a:rPr>
              <a:t>5. ОТВЕТСВЕННОСТЬ ЗА АНТИКОНКУРЕНТНЫЕ СОГЛАШЕНИЯ </a:t>
            </a:r>
          </a:p>
        </p:txBody>
      </p:sp>
      <p:sp>
        <p:nvSpPr>
          <p:cNvPr id="2" name="Номер слайда 1"/>
          <p:cNvSpPr>
            <a:spLocks noGrp="1"/>
          </p:cNvSpPr>
          <p:nvPr>
            <p:ph type="sldNum" sz="quarter" idx="10"/>
          </p:nvPr>
        </p:nvSpPr>
        <p:spPr/>
        <p:txBody>
          <a:bodyPr/>
          <a:lstStyle/>
          <a:p>
            <a:fld id="{9D402C37-3C23-4DCB-8B93-3C4A860914E1}" type="slidenum">
              <a:rPr lang="ru-RU" smtClean="0"/>
              <a:pPr/>
              <a:t>56</a:t>
            </a:fld>
            <a:endParaRPr lang="ru-RU"/>
          </a:p>
        </p:txBody>
      </p:sp>
    </p:spTree>
    <p:extLst>
      <p:ext uri="{BB962C8B-B14F-4D97-AF65-F5344CB8AC3E}">
        <p14:creationId xmlns:p14="http://schemas.microsoft.com/office/powerpoint/2010/main" xmlns="" val="11432898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ОТВЕТСТВЕННОСТЬ</a:t>
            </a:r>
          </a:p>
        </p:txBody>
      </p:sp>
      <p:sp>
        <p:nvSpPr>
          <p:cNvPr id="4100" name="Заголовок 1"/>
          <p:cNvSpPr>
            <a:spLocks/>
          </p:cNvSpPr>
          <p:nvPr/>
        </p:nvSpPr>
        <p:spPr bwMode="auto">
          <a:xfrm>
            <a:off x="266700" y="981075"/>
            <a:ext cx="8782050" cy="87630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a:lnSpc>
                <a:spcPct val="85000"/>
              </a:lnSpc>
            </a:pPr>
            <a:r>
              <a:rPr kumimoji="1" lang="ru-RU" dirty="0">
                <a:solidFill>
                  <a:srgbClr val="333399"/>
                </a:solidFill>
                <a:latin typeface="Arial" panose="020B0604020202020204" pitchFamily="34" charset="0"/>
              </a:rPr>
              <a:t>За нарушения антимонопольного законодательства предусмотрена</a:t>
            </a:r>
            <a:r>
              <a:rPr lang="ru-RU" dirty="0">
                <a:solidFill>
                  <a:srgbClr val="333399"/>
                </a:solidFill>
                <a:latin typeface="Arial" panose="020B0604020202020204" pitchFamily="34" charset="0"/>
              </a:rPr>
              <a:t>  </a:t>
            </a:r>
          </a:p>
        </p:txBody>
      </p:sp>
      <p:pic>
        <p:nvPicPr>
          <p:cNvPr id="4101" name="Picture 2" descr="C:\Documents and Settings\Администратор\Рабочий стол\25918_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37138" y="2506663"/>
            <a:ext cx="3694112" cy="316388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pic>
      <p:pic>
        <p:nvPicPr>
          <p:cNvPr id="2" name="Picture 3" descr="C:\Documents and Settings\Администратор\Рабочий стол\03-10126.jpg"/>
          <p:cNvPicPr>
            <a:picLocks noChangeAspect="1" noChangeArrowheads="1"/>
          </p:cNvPicPr>
          <p:nvPr/>
        </p:nvPicPr>
        <p:blipFill>
          <a:blip r:embed="rId4" cstate="print"/>
          <a:srcRect/>
          <a:stretch>
            <a:fillRect/>
          </a:stretch>
        </p:blipFill>
        <p:spPr bwMode="auto">
          <a:xfrm>
            <a:off x="195232" y="2524123"/>
            <a:ext cx="3810000" cy="2714625"/>
          </a:xfrm>
          <a:prstGeom prst="wedgeRoundRectCallout">
            <a:avLst/>
          </a:prstGeom>
          <a:noFill/>
          <a:ln w="9525">
            <a:noFill/>
            <a:miter lim="800000"/>
            <a:headEnd/>
            <a:tailEnd/>
          </a:ln>
        </p:spPr>
      </p:pic>
      <p:cxnSp>
        <p:nvCxnSpPr>
          <p:cNvPr id="4103" name="Прямая со стрелкой 7"/>
          <p:cNvCxnSpPr>
            <a:cxnSpLocks noChangeShapeType="1"/>
          </p:cNvCxnSpPr>
          <p:nvPr/>
        </p:nvCxnSpPr>
        <p:spPr bwMode="auto">
          <a:xfrm rot="10800000" flipV="1">
            <a:off x="2981325" y="1809750"/>
            <a:ext cx="857250" cy="571500"/>
          </a:xfrm>
          <a:prstGeom prst="straightConnector1">
            <a:avLst/>
          </a:prstGeom>
          <a:noFill/>
          <a:ln w="38100" algn="ctr">
            <a:solidFill>
              <a:srgbClr val="006666"/>
            </a:solidFill>
            <a:miter lim="800000"/>
            <a:headEnd/>
            <a:tailEnd type="arrow" w="med" len="med"/>
          </a:ln>
          <a:extLst>
            <a:ext uri="{909E8E84-426E-40DD-AFC4-6F175D3DCCD1}">
              <a14:hiddenFill xmlns:a14="http://schemas.microsoft.com/office/drawing/2010/main" xmlns="">
                <a:noFill/>
              </a14:hiddenFill>
            </a:ext>
          </a:extLst>
        </p:spPr>
      </p:cxnSp>
      <p:cxnSp>
        <p:nvCxnSpPr>
          <p:cNvPr id="4104" name="Прямая со стрелкой 10"/>
          <p:cNvCxnSpPr>
            <a:cxnSpLocks noChangeShapeType="1"/>
          </p:cNvCxnSpPr>
          <p:nvPr/>
        </p:nvCxnSpPr>
        <p:spPr bwMode="auto">
          <a:xfrm>
            <a:off x="5338763" y="1809750"/>
            <a:ext cx="1000125" cy="571500"/>
          </a:xfrm>
          <a:prstGeom prst="straightConnector1">
            <a:avLst/>
          </a:prstGeom>
          <a:noFill/>
          <a:ln w="38100" algn="ctr">
            <a:solidFill>
              <a:srgbClr val="006666"/>
            </a:solidFill>
            <a:miter lim="800000"/>
            <a:headEnd/>
            <a:tailEnd type="arrow" w="med" len="med"/>
          </a:ln>
          <a:extLst>
            <a:ext uri="{909E8E84-426E-40DD-AFC4-6F175D3DCCD1}">
              <a14:hiddenFill xmlns:a14="http://schemas.microsoft.com/office/drawing/2010/main" xmlns="">
                <a:noFill/>
              </a14:hiddenFill>
            </a:ext>
          </a:extLst>
        </p:spPr>
      </p:cxnSp>
      <p:sp>
        <p:nvSpPr>
          <p:cNvPr id="4105" name="Скругленный прямоугольник 11"/>
          <p:cNvSpPr>
            <a:spLocks noChangeArrowheads="1"/>
          </p:cNvSpPr>
          <p:nvPr/>
        </p:nvSpPr>
        <p:spPr bwMode="auto">
          <a:xfrm>
            <a:off x="539750" y="5661025"/>
            <a:ext cx="3357563" cy="642938"/>
          </a:xfrm>
          <a:prstGeom prst="roundRect">
            <a:avLst>
              <a:gd name="adj" fmla="val 16667"/>
            </a:avLst>
          </a:prstGeom>
          <a:noFill/>
          <a:ln w="9525" algn="ctr">
            <a:noFill/>
            <a:miter lim="800000"/>
            <a:headEnd/>
            <a:tailEnd/>
          </a:ln>
        </p:spPr>
        <p:txBody>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dirty="0">
                <a:solidFill>
                  <a:srgbClr val="333399"/>
                </a:solidFill>
                <a:latin typeface="Arial" panose="020B0604020202020204" pitchFamily="34" charset="0"/>
              </a:rPr>
              <a:t>административная ответственность</a:t>
            </a:r>
          </a:p>
        </p:txBody>
      </p:sp>
      <p:sp>
        <p:nvSpPr>
          <p:cNvPr id="4106" name="Скругленный прямоугольник 12"/>
          <p:cNvSpPr>
            <a:spLocks noChangeArrowheads="1"/>
          </p:cNvSpPr>
          <p:nvPr/>
        </p:nvSpPr>
        <p:spPr bwMode="auto">
          <a:xfrm>
            <a:off x="5481638" y="5667375"/>
            <a:ext cx="2571750" cy="857250"/>
          </a:xfrm>
          <a:prstGeom prst="roundRect">
            <a:avLst>
              <a:gd name="adj" fmla="val 16667"/>
            </a:avLst>
          </a:prstGeom>
          <a:noFill/>
          <a:ln w="9525" algn="ctr">
            <a:noFill/>
            <a:miter lim="800000"/>
            <a:headEnd/>
            <a:tailEnd/>
          </a:ln>
        </p:spPr>
        <p:txBody>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dirty="0">
                <a:solidFill>
                  <a:srgbClr val="333399"/>
                </a:solidFill>
                <a:latin typeface="Arial" panose="020B0604020202020204" pitchFamily="34" charset="0"/>
              </a:rPr>
              <a:t>уголовная ответственность</a:t>
            </a:r>
            <a:r>
              <a:rPr lang="ru-RU" dirty="0">
                <a:solidFill>
                  <a:srgbClr val="333399"/>
                </a:solidFill>
                <a:latin typeface="Arial" panose="020B0604020202020204" pitchFamily="34" charset="0"/>
              </a:rPr>
              <a:t> </a:t>
            </a:r>
            <a:endParaRPr lang="ru-RU" b="0" dirty="0">
              <a:solidFill>
                <a:srgbClr val="333399"/>
              </a:solidFill>
              <a:latin typeface="Arial" panose="020B0604020202020204" pitchFamily="34" charset="0"/>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57</a:t>
            </a:fld>
            <a:endParaRPr lang="ru-RU"/>
          </a:p>
        </p:txBody>
      </p:sp>
    </p:spTree>
    <p:extLst>
      <p:ext uri="{BB962C8B-B14F-4D97-AF65-F5344CB8AC3E}">
        <p14:creationId xmlns:p14="http://schemas.microsoft.com/office/powerpoint/2010/main" xmlns="" val="161239557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179388" y="1231900"/>
            <a:ext cx="8821737" cy="1692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446088" algn="just">
              <a:spcBef>
                <a:spcPct val="60000"/>
              </a:spcBef>
              <a:buClr>
                <a:schemeClr val="tx1"/>
              </a:buClr>
            </a:pPr>
            <a:r>
              <a:rPr kumimoji="1" lang="ru-RU" dirty="0">
                <a:solidFill>
                  <a:srgbClr val="333399"/>
                </a:solidFill>
                <a:latin typeface="Arial" panose="020B0604020202020204" pitchFamily="34" charset="0"/>
              </a:rPr>
              <a:t>Факт нарушения антимонопольного законодательства устанавливается комиссией антимонопольного органа в порядке, предусмотренном главой 9 Закона о защите конкуренции и фиксируется в решении по делу о нарушении антимонопольного законодательства</a:t>
            </a:r>
            <a:r>
              <a:rPr kumimoji="1" lang="ru-RU" sz="2400" dirty="0">
                <a:solidFill>
                  <a:srgbClr val="333399"/>
                </a:solidFill>
                <a:latin typeface="Arial" panose="020B0604020202020204" pitchFamily="34" charset="0"/>
              </a:rPr>
              <a:t>.</a:t>
            </a:r>
          </a:p>
        </p:txBody>
      </p:sp>
      <p:sp>
        <p:nvSpPr>
          <p:cNvPr id="5124"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ПРИВЛЕЧЕНИЕ К ОТВЕТСТВЕННОСТИ</a:t>
            </a:r>
          </a:p>
        </p:txBody>
      </p:sp>
      <p:sp>
        <p:nvSpPr>
          <p:cNvPr id="5125" name="Rectangle 5"/>
          <p:cNvSpPr>
            <a:spLocks noChangeArrowheads="1"/>
          </p:cNvSpPr>
          <p:nvPr/>
        </p:nvSpPr>
        <p:spPr bwMode="auto">
          <a:xfrm>
            <a:off x="3851275" y="2997200"/>
            <a:ext cx="158432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marL="285750" indent="-28575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dirty="0">
                <a:solidFill>
                  <a:srgbClr val="FF0000"/>
                </a:solidFill>
              </a:rPr>
              <a:t>В А Ж Н О !</a:t>
            </a:r>
          </a:p>
        </p:txBody>
      </p:sp>
      <p:sp>
        <p:nvSpPr>
          <p:cNvPr id="5126" name="Rectangle 1"/>
          <p:cNvSpPr>
            <a:spLocks noChangeArrowheads="1"/>
          </p:cNvSpPr>
          <p:nvPr/>
        </p:nvSpPr>
        <p:spPr bwMode="auto">
          <a:xfrm>
            <a:off x="179388" y="3500438"/>
            <a:ext cx="8821737" cy="1465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446088" algn="just">
              <a:spcBef>
                <a:spcPct val="60000"/>
              </a:spcBef>
              <a:buClr>
                <a:schemeClr val="tx1"/>
              </a:buClr>
            </a:pPr>
            <a:r>
              <a:rPr kumimoji="1" lang="ru-RU" sz="1800" dirty="0">
                <a:solidFill>
                  <a:srgbClr val="333399"/>
                </a:solidFill>
                <a:latin typeface="Arial" panose="020B0604020202020204" pitchFamily="34" charset="0"/>
              </a:rPr>
              <a:t>Часть 1</a:t>
            </a:r>
            <a:r>
              <a:rPr kumimoji="1" lang="ru-RU" sz="1800" baseline="30000" dirty="0">
                <a:solidFill>
                  <a:srgbClr val="333399"/>
                </a:solidFill>
                <a:latin typeface="Arial" panose="020B0604020202020204" pitchFamily="34" charset="0"/>
              </a:rPr>
              <a:t>2</a:t>
            </a:r>
            <a:r>
              <a:rPr kumimoji="1" lang="ru-RU" sz="1800" dirty="0">
                <a:solidFill>
                  <a:srgbClr val="333399"/>
                </a:solidFill>
                <a:latin typeface="Arial" panose="020B0604020202020204" pitchFamily="34" charset="0"/>
              </a:rPr>
              <a:t> статьи 28.1 КоАП РФ: Поводом к возбуждению дел об административных правонарушениях, предусмотренных статьями 14.9, 14.31, 14.31.1 - 14.33 настоящего Кодекса, является вступление в силу решения комиссии антимонопольного органа, которым установлен факт нарушения антимонопольного законодательства Российской Федерации.</a:t>
            </a:r>
          </a:p>
        </p:txBody>
      </p:sp>
      <p:sp>
        <p:nvSpPr>
          <p:cNvPr id="5127" name="Rectangle 1"/>
          <p:cNvSpPr>
            <a:spLocks noChangeArrowheads="1"/>
          </p:cNvSpPr>
          <p:nvPr/>
        </p:nvSpPr>
        <p:spPr bwMode="auto">
          <a:xfrm>
            <a:off x="179388" y="5516563"/>
            <a:ext cx="8821737" cy="915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446088" algn="just">
              <a:spcBef>
                <a:spcPct val="60000"/>
              </a:spcBef>
              <a:buClr>
                <a:schemeClr val="tx1"/>
              </a:buClr>
            </a:pPr>
            <a:r>
              <a:rPr kumimoji="1" lang="ru-RU" sz="1800" dirty="0">
                <a:solidFill>
                  <a:srgbClr val="333399"/>
                </a:solidFill>
                <a:latin typeface="Arial" panose="020B0604020202020204" pitchFamily="34" charset="0"/>
              </a:rPr>
              <a:t>Порядок возбуждения, расследования и рассмотрения судом уголовного дела регламентируется УПК РФ. Уголовное дело по ст. 178 УК РФ может быть возбуждено «минуя» ФАС России.</a:t>
            </a:r>
          </a:p>
        </p:txBody>
      </p:sp>
      <p:sp>
        <p:nvSpPr>
          <p:cNvPr id="5128" name="Rectangle 8"/>
          <p:cNvSpPr>
            <a:spLocks noChangeArrowheads="1"/>
          </p:cNvSpPr>
          <p:nvPr/>
        </p:nvSpPr>
        <p:spPr bwMode="auto">
          <a:xfrm>
            <a:off x="3779838" y="5013325"/>
            <a:ext cx="176847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marL="285750" indent="-28575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dirty="0">
                <a:solidFill>
                  <a:srgbClr val="FF0000"/>
                </a:solidFill>
              </a:rPr>
              <a:t>ПРОБЛЕМА:</a:t>
            </a:r>
          </a:p>
        </p:txBody>
      </p:sp>
      <p:sp>
        <p:nvSpPr>
          <p:cNvPr id="2" name="Номер слайда 1"/>
          <p:cNvSpPr>
            <a:spLocks noGrp="1"/>
          </p:cNvSpPr>
          <p:nvPr>
            <p:ph type="sldNum" sz="quarter" idx="10"/>
          </p:nvPr>
        </p:nvSpPr>
        <p:spPr/>
        <p:txBody>
          <a:bodyPr/>
          <a:lstStyle/>
          <a:p>
            <a:fld id="{9D402C37-3C23-4DCB-8B93-3C4A860914E1}" type="slidenum">
              <a:rPr lang="ru-RU" smtClean="0"/>
              <a:pPr/>
              <a:t>58</a:t>
            </a:fld>
            <a:endParaRPr lang="ru-RU"/>
          </a:p>
        </p:txBody>
      </p:sp>
    </p:spTree>
    <p:extLst>
      <p:ext uri="{BB962C8B-B14F-4D97-AF65-F5344CB8AC3E}">
        <p14:creationId xmlns:p14="http://schemas.microsoft.com/office/powerpoint/2010/main" xmlns="" val="5899268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ОТВЕТСТВЕННОСТЬ ЮРИДИЧЕСКИХ И ДОЛЖНОСТНЫХ (ФИЗИЧЕСКИХ) ЛИЦ</a:t>
            </a:r>
          </a:p>
        </p:txBody>
      </p:sp>
      <p:sp>
        <p:nvSpPr>
          <p:cNvPr id="6148" name="Text Box 14"/>
          <p:cNvSpPr txBox="1">
            <a:spLocks noChangeArrowheads="1"/>
          </p:cNvSpPr>
          <p:nvPr/>
        </p:nvSpPr>
        <p:spPr bwMode="auto">
          <a:xfrm>
            <a:off x="430213" y="1628775"/>
            <a:ext cx="2160587" cy="634020"/>
          </a:xfrm>
          <a:prstGeom prst="rect">
            <a:avLst/>
          </a:prstGeom>
          <a:noFill/>
          <a:ln w="3810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008080"/>
                </a:solidFill>
                <a:latin typeface="Arial" panose="020B0604020202020204" pitchFamily="34" charset="0"/>
              </a:rPr>
              <a:t>Юридическое </a:t>
            </a:r>
          </a:p>
          <a:p>
            <a:pPr algn="ctr" eaLnBrk="1" hangingPunct="1">
              <a:spcBef>
                <a:spcPct val="20000"/>
              </a:spcBef>
            </a:pPr>
            <a:r>
              <a:rPr lang="ru-RU" sz="1600" dirty="0">
                <a:solidFill>
                  <a:srgbClr val="008080"/>
                </a:solidFill>
                <a:latin typeface="Arial" panose="020B0604020202020204" pitchFamily="34" charset="0"/>
              </a:rPr>
              <a:t>лицо </a:t>
            </a:r>
            <a:endParaRPr lang="en-US" sz="1600" dirty="0">
              <a:solidFill>
                <a:srgbClr val="008080"/>
              </a:solidFill>
              <a:latin typeface="Arial" panose="020B0604020202020204" pitchFamily="34" charset="0"/>
            </a:endParaRPr>
          </a:p>
        </p:txBody>
      </p:sp>
      <p:sp>
        <p:nvSpPr>
          <p:cNvPr id="6149" name="Text Box 14"/>
          <p:cNvSpPr txBox="1">
            <a:spLocks noChangeArrowheads="1"/>
          </p:cNvSpPr>
          <p:nvPr/>
        </p:nvSpPr>
        <p:spPr bwMode="auto">
          <a:xfrm>
            <a:off x="396875" y="3003550"/>
            <a:ext cx="2232025" cy="600075"/>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333399"/>
                </a:solidFill>
                <a:latin typeface="Arial" panose="020B0604020202020204" pitchFamily="34" charset="0"/>
              </a:rPr>
              <a:t>Административная ответственность</a:t>
            </a:r>
            <a:endParaRPr lang="en-US" sz="1600" dirty="0">
              <a:solidFill>
                <a:srgbClr val="333399"/>
              </a:solidFill>
              <a:latin typeface="Arial" panose="020B0604020202020204" pitchFamily="34" charset="0"/>
            </a:endParaRPr>
          </a:p>
        </p:txBody>
      </p:sp>
      <p:sp>
        <p:nvSpPr>
          <p:cNvPr id="6150" name="Line 27"/>
          <p:cNvSpPr>
            <a:spLocks noChangeShapeType="1"/>
          </p:cNvSpPr>
          <p:nvPr/>
        </p:nvSpPr>
        <p:spPr bwMode="auto">
          <a:xfrm flipH="1">
            <a:off x="1511300" y="2309813"/>
            <a:ext cx="0" cy="647700"/>
          </a:xfrm>
          <a:prstGeom prst="line">
            <a:avLst/>
          </a:prstGeom>
          <a:noFill/>
          <a:ln w="28575">
            <a:solidFill>
              <a:srgbClr val="12015B"/>
            </a:solidFill>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51" name="Line 27"/>
          <p:cNvSpPr>
            <a:spLocks noChangeShapeType="1"/>
          </p:cNvSpPr>
          <p:nvPr/>
        </p:nvSpPr>
        <p:spPr bwMode="auto">
          <a:xfrm flipH="1">
            <a:off x="1511300" y="3609975"/>
            <a:ext cx="0" cy="647700"/>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52" name="Text Box 14"/>
          <p:cNvSpPr txBox="1">
            <a:spLocks noChangeArrowheads="1"/>
          </p:cNvSpPr>
          <p:nvPr/>
        </p:nvSpPr>
        <p:spPr bwMode="auto">
          <a:xfrm>
            <a:off x="757238" y="4318000"/>
            <a:ext cx="1511300" cy="649288"/>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оборотный </a:t>
            </a:r>
          </a:p>
          <a:p>
            <a:pPr algn="ctr" eaLnBrk="1" hangingPunct="1">
              <a:spcBef>
                <a:spcPct val="20000"/>
              </a:spcBef>
            </a:pPr>
            <a:r>
              <a:rPr lang="ru-RU" sz="1600" dirty="0">
                <a:solidFill>
                  <a:srgbClr val="FF0000"/>
                </a:solidFill>
                <a:latin typeface="Arial" panose="020B0604020202020204" pitchFamily="34" charset="0"/>
              </a:rPr>
              <a:t>ш т р а ф</a:t>
            </a:r>
            <a:endParaRPr lang="en-US" sz="1600" dirty="0">
              <a:solidFill>
                <a:srgbClr val="FF0000"/>
              </a:solidFill>
              <a:latin typeface="Arial" panose="020B0604020202020204" pitchFamily="34" charset="0"/>
            </a:endParaRPr>
          </a:p>
        </p:txBody>
      </p:sp>
      <p:sp>
        <p:nvSpPr>
          <p:cNvPr id="6153" name="Text Box 14"/>
          <p:cNvSpPr txBox="1">
            <a:spLocks noChangeArrowheads="1"/>
          </p:cNvSpPr>
          <p:nvPr/>
        </p:nvSpPr>
        <p:spPr bwMode="auto">
          <a:xfrm>
            <a:off x="4933950" y="1628775"/>
            <a:ext cx="2160588" cy="584775"/>
          </a:xfrm>
          <a:prstGeom prst="rect">
            <a:avLst/>
          </a:prstGeom>
          <a:noFill/>
          <a:ln w="3810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008080"/>
                </a:solidFill>
                <a:latin typeface="Arial" panose="020B0604020202020204" pitchFamily="34" charset="0"/>
              </a:rPr>
              <a:t>Должностное (физическое) лицо</a:t>
            </a:r>
            <a:r>
              <a:rPr lang="ru-RU" sz="1400" dirty="0">
                <a:solidFill>
                  <a:srgbClr val="008080"/>
                </a:solidFill>
                <a:latin typeface="Arial" panose="020B0604020202020204" pitchFamily="34" charset="0"/>
              </a:rPr>
              <a:t> </a:t>
            </a:r>
            <a:endParaRPr lang="en-US" sz="1400" dirty="0">
              <a:solidFill>
                <a:srgbClr val="008080"/>
              </a:solidFill>
              <a:latin typeface="Arial" panose="020B0604020202020204" pitchFamily="34" charset="0"/>
            </a:endParaRPr>
          </a:p>
        </p:txBody>
      </p:sp>
      <p:sp>
        <p:nvSpPr>
          <p:cNvPr id="6154" name="Text Box 14"/>
          <p:cNvSpPr txBox="1">
            <a:spLocks noChangeArrowheads="1"/>
          </p:cNvSpPr>
          <p:nvPr/>
        </p:nvSpPr>
        <p:spPr bwMode="auto">
          <a:xfrm>
            <a:off x="3203575" y="3003550"/>
            <a:ext cx="2232025" cy="600075"/>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333399"/>
                </a:solidFill>
                <a:latin typeface="Arial" panose="020B0604020202020204" pitchFamily="34" charset="0"/>
              </a:rPr>
              <a:t>Административная ответственность</a:t>
            </a:r>
            <a:endParaRPr lang="en-US" sz="1600" dirty="0">
              <a:solidFill>
                <a:srgbClr val="333399"/>
              </a:solidFill>
              <a:latin typeface="Arial" panose="020B0604020202020204" pitchFamily="34" charset="0"/>
            </a:endParaRPr>
          </a:p>
        </p:txBody>
      </p:sp>
      <p:sp>
        <p:nvSpPr>
          <p:cNvPr id="6155" name="Line 27"/>
          <p:cNvSpPr>
            <a:spLocks noChangeShapeType="1"/>
          </p:cNvSpPr>
          <p:nvPr/>
        </p:nvSpPr>
        <p:spPr bwMode="auto">
          <a:xfrm flipH="1">
            <a:off x="4467225" y="2297113"/>
            <a:ext cx="863600" cy="685800"/>
          </a:xfrm>
          <a:prstGeom prst="line">
            <a:avLst/>
          </a:prstGeom>
          <a:noFill/>
          <a:ln w="28575">
            <a:solidFill>
              <a:srgbClr val="12015B"/>
            </a:solidFill>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56" name="Line 27"/>
          <p:cNvSpPr>
            <a:spLocks noChangeShapeType="1"/>
          </p:cNvSpPr>
          <p:nvPr/>
        </p:nvSpPr>
        <p:spPr bwMode="auto">
          <a:xfrm flipH="1">
            <a:off x="3517900" y="3602038"/>
            <a:ext cx="0" cy="647700"/>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57" name="Text Box 14"/>
          <p:cNvSpPr txBox="1">
            <a:spLocks noChangeArrowheads="1"/>
          </p:cNvSpPr>
          <p:nvPr/>
        </p:nvSpPr>
        <p:spPr bwMode="auto">
          <a:xfrm>
            <a:off x="6516688" y="3003550"/>
            <a:ext cx="2232025" cy="600075"/>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333399"/>
                </a:solidFill>
                <a:latin typeface="Arial" panose="020B0604020202020204" pitchFamily="34" charset="0"/>
              </a:rPr>
              <a:t>Уголовная ответственность</a:t>
            </a:r>
            <a:endParaRPr lang="en-US" sz="1600" dirty="0">
              <a:solidFill>
                <a:srgbClr val="333399"/>
              </a:solidFill>
              <a:latin typeface="Arial" panose="020B0604020202020204" pitchFamily="34" charset="0"/>
            </a:endParaRPr>
          </a:p>
        </p:txBody>
      </p:sp>
      <p:sp>
        <p:nvSpPr>
          <p:cNvPr id="6158" name="Line 27"/>
          <p:cNvSpPr>
            <a:spLocks noChangeShapeType="1"/>
          </p:cNvSpPr>
          <p:nvPr/>
        </p:nvSpPr>
        <p:spPr bwMode="auto">
          <a:xfrm>
            <a:off x="6699250" y="2263775"/>
            <a:ext cx="792163" cy="719138"/>
          </a:xfrm>
          <a:prstGeom prst="line">
            <a:avLst/>
          </a:prstGeom>
          <a:noFill/>
          <a:ln w="28575">
            <a:solidFill>
              <a:srgbClr val="12015B"/>
            </a:solidFill>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59" name="Text Box 14"/>
          <p:cNvSpPr txBox="1">
            <a:spLocks noChangeArrowheads="1"/>
          </p:cNvSpPr>
          <p:nvPr/>
        </p:nvSpPr>
        <p:spPr bwMode="auto">
          <a:xfrm>
            <a:off x="5619750" y="3140075"/>
            <a:ext cx="719138"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b="0" dirty="0">
                <a:solidFill>
                  <a:srgbClr val="333399"/>
                </a:solidFill>
                <a:latin typeface="Arial" panose="020B0604020202020204" pitchFamily="34" charset="0"/>
              </a:rPr>
              <a:t>или</a:t>
            </a:r>
            <a:endParaRPr lang="en-US" sz="1600" b="0" dirty="0">
              <a:solidFill>
                <a:srgbClr val="333399"/>
              </a:solidFill>
              <a:latin typeface="Arial" panose="020B0604020202020204" pitchFamily="34" charset="0"/>
            </a:endParaRPr>
          </a:p>
        </p:txBody>
      </p:sp>
      <p:sp>
        <p:nvSpPr>
          <p:cNvPr id="6160" name="Text Box 14"/>
          <p:cNvSpPr txBox="1">
            <a:spLocks noChangeArrowheads="1"/>
          </p:cNvSpPr>
          <p:nvPr/>
        </p:nvSpPr>
        <p:spPr bwMode="auto">
          <a:xfrm>
            <a:off x="3276600" y="4318000"/>
            <a:ext cx="1511300" cy="338554"/>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ш т р а ф</a:t>
            </a:r>
            <a:endParaRPr lang="en-US" sz="1600" dirty="0">
              <a:solidFill>
                <a:srgbClr val="FF0000"/>
              </a:solidFill>
              <a:latin typeface="Arial" panose="020B0604020202020204" pitchFamily="34" charset="0"/>
            </a:endParaRPr>
          </a:p>
        </p:txBody>
      </p:sp>
      <p:sp>
        <p:nvSpPr>
          <p:cNvPr id="6161" name="Text Box 14"/>
          <p:cNvSpPr txBox="1">
            <a:spLocks noChangeArrowheads="1"/>
          </p:cNvSpPr>
          <p:nvPr/>
        </p:nvSpPr>
        <p:spPr bwMode="auto">
          <a:xfrm>
            <a:off x="3276600" y="5089525"/>
            <a:ext cx="2159000" cy="338554"/>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дисквалификация</a:t>
            </a:r>
            <a:endParaRPr lang="en-US" sz="1600" dirty="0">
              <a:solidFill>
                <a:srgbClr val="FF0000"/>
              </a:solidFill>
              <a:latin typeface="Arial" panose="020B0604020202020204" pitchFamily="34" charset="0"/>
            </a:endParaRPr>
          </a:p>
        </p:txBody>
      </p:sp>
      <p:sp>
        <p:nvSpPr>
          <p:cNvPr id="6162" name="Text Box 14"/>
          <p:cNvSpPr txBox="1">
            <a:spLocks noChangeArrowheads="1"/>
          </p:cNvSpPr>
          <p:nvPr/>
        </p:nvSpPr>
        <p:spPr bwMode="auto">
          <a:xfrm>
            <a:off x="6516688" y="5089525"/>
            <a:ext cx="2232025" cy="338554"/>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лишение свободы</a:t>
            </a:r>
            <a:endParaRPr lang="en-US" sz="1600" dirty="0">
              <a:solidFill>
                <a:srgbClr val="FF0000"/>
              </a:solidFill>
              <a:latin typeface="Arial" panose="020B0604020202020204" pitchFamily="34" charset="0"/>
            </a:endParaRPr>
          </a:p>
        </p:txBody>
      </p:sp>
      <p:sp>
        <p:nvSpPr>
          <p:cNvPr id="6163" name="Text Box 14"/>
          <p:cNvSpPr txBox="1">
            <a:spLocks noChangeArrowheads="1"/>
          </p:cNvSpPr>
          <p:nvPr/>
        </p:nvSpPr>
        <p:spPr bwMode="auto">
          <a:xfrm>
            <a:off x="6523038" y="4318000"/>
            <a:ext cx="1511300" cy="338554"/>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ш т р а ф</a:t>
            </a:r>
            <a:endParaRPr lang="en-US" sz="1600" dirty="0">
              <a:solidFill>
                <a:srgbClr val="FF0000"/>
              </a:solidFill>
              <a:latin typeface="Arial" panose="020B0604020202020204" pitchFamily="34" charset="0"/>
            </a:endParaRPr>
          </a:p>
        </p:txBody>
      </p:sp>
      <p:sp>
        <p:nvSpPr>
          <p:cNvPr id="6164" name="Line 27"/>
          <p:cNvSpPr>
            <a:spLocks noChangeShapeType="1"/>
          </p:cNvSpPr>
          <p:nvPr/>
        </p:nvSpPr>
        <p:spPr bwMode="auto">
          <a:xfrm flipH="1">
            <a:off x="5102225" y="3632200"/>
            <a:ext cx="0" cy="1379538"/>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65" name="Text Box 14"/>
          <p:cNvSpPr txBox="1">
            <a:spLocks noChangeArrowheads="1"/>
          </p:cNvSpPr>
          <p:nvPr/>
        </p:nvSpPr>
        <p:spPr bwMode="auto">
          <a:xfrm>
            <a:off x="3924300" y="4724400"/>
            <a:ext cx="719138"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b="0" dirty="0">
                <a:solidFill>
                  <a:srgbClr val="333399"/>
                </a:solidFill>
                <a:latin typeface="Arial" panose="020B0604020202020204" pitchFamily="34" charset="0"/>
              </a:rPr>
              <a:t>или</a:t>
            </a:r>
            <a:endParaRPr lang="en-US" sz="1600" b="0" dirty="0">
              <a:solidFill>
                <a:srgbClr val="333399"/>
              </a:solidFill>
              <a:latin typeface="Arial" panose="020B0604020202020204" pitchFamily="34" charset="0"/>
            </a:endParaRPr>
          </a:p>
        </p:txBody>
      </p:sp>
      <p:sp>
        <p:nvSpPr>
          <p:cNvPr id="6166" name="Text Box 14"/>
          <p:cNvSpPr txBox="1">
            <a:spLocks noChangeArrowheads="1"/>
          </p:cNvSpPr>
          <p:nvPr/>
        </p:nvSpPr>
        <p:spPr bwMode="auto">
          <a:xfrm>
            <a:off x="7021513" y="4724400"/>
            <a:ext cx="8636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b="0" dirty="0">
                <a:solidFill>
                  <a:srgbClr val="333399"/>
                </a:solidFill>
                <a:latin typeface="Arial" panose="020B0604020202020204" pitchFamily="34" charset="0"/>
              </a:rPr>
              <a:t>или (и)</a:t>
            </a:r>
            <a:endParaRPr lang="en-US" sz="1600" b="0" dirty="0">
              <a:solidFill>
                <a:srgbClr val="333399"/>
              </a:solidFill>
              <a:latin typeface="Arial" panose="020B0604020202020204" pitchFamily="34" charset="0"/>
            </a:endParaRPr>
          </a:p>
        </p:txBody>
      </p:sp>
      <p:sp>
        <p:nvSpPr>
          <p:cNvPr id="6167" name="Line 27"/>
          <p:cNvSpPr>
            <a:spLocks noChangeShapeType="1"/>
          </p:cNvSpPr>
          <p:nvPr/>
        </p:nvSpPr>
        <p:spPr bwMode="auto">
          <a:xfrm flipH="1">
            <a:off x="6864350" y="3602038"/>
            <a:ext cx="0" cy="647700"/>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6168" name="Line 27"/>
          <p:cNvSpPr>
            <a:spLocks noChangeShapeType="1"/>
          </p:cNvSpPr>
          <p:nvPr/>
        </p:nvSpPr>
        <p:spPr bwMode="auto">
          <a:xfrm flipH="1">
            <a:off x="8448675" y="3632200"/>
            <a:ext cx="0" cy="1379538"/>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xmlns="">
                <a:noFill/>
              </a14:hiddenFill>
            </a:ext>
          </a:extLst>
        </p:spPr>
        <p:txBody>
          <a:bodyPr/>
          <a:lstStyle/>
          <a:p>
            <a:endParaRPr lang="ru-RU"/>
          </a:p>
        </p:txBody>
      </p:sp>
      <p:sp>
        <p:nvSpPr>
          <p:cNvPr id="2" name="Номер слайда 1"/>
          <p:cNvSpPr>
            <a:spLocks noGrp="1"/>
          </p:cNvSpPr>
          <p:nvPr>
            <p:ph type="sldNum" sz="quarter" idx="10"/>
          </p:nvPr>
        </p:nvSpPr>
        <p:spPr/>
        <p:txBody>
          <a:bodyPr/>
          <a:lstStyle/>
          <a:p>
            <a:fld id="{9D402C37-3C23-4DCB-8B93-3C4A860914E1}" type="slidenum">
              <a:rPr lang="ru-RU" smtClean="0"/>
              <a:pPr/>
              <a:t>59</a:t>
            </a:fld>
            <a:endParaRPr lang="ru-RU"/>
          </a:p>
        </p:txBody>
      </p:sp>
    </p:spTree>
    <p:extLst>
      <p:ext uri="{BB962C8B-B14F-4D97-AF65-F5344CB8AC3E}">
        <p14:creationId xmlns:p14="http://schemas.microsoft.com/office/powerpoint/2010/main" xmlns="" val="528091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1"/>
          <p:cNvSpPr>
            <a:spLocks noChangeArrowheads="1"/>
          </p:cNvSpPr>
          <p:nvPr/>
        </p:nvSpPr>
        <p:spPr bwMode="auto">
          <a:xfrm>
            <a:off x="323850" y="1058863"/>
            <a:ext cx="8569325" cy="535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buFontTx/>
              <a:buChar char="-"/>
            </a:pPr>
            <a:r>
              <a:rPr kumimoji="1" lang="ru-RU" sz="1800" b="0" dirty="0">
                <a:solidFill>
                  <a:srgbClr val="333399"/>
                </a:solidFill>
              </a:rPr>
              <a:t>Сокращение числа хозяйствующих субъектов, не входящих в одну группу лиц, на товарном рынке; </a:t>
            </a:r>
          </a:p>
          <a:p>
            <a:pPr algn="just" eaLnBrk="1" hangingPunct="1">
              <a:buFontTx/>
              <a:buChar char="-"/>
            </a:pPr>
            <a:r>
              <a:rPr kumimoji="1" lang="ru-RU" sz="1800" b="0" dirty="0">
                <a:solidFill>
                  <a:srgbClr val="333399"/>
                </a:solidFill>
              </a:rPr>
              <a:t>Рост или снижение цены товара не связанные с соответствующими изменениями иных общих условий обращения товара на товарном рынке; </a:t>
            </a:r>
          </a:p>
          <a:p>
            <a:pPr algn="just" eaLnBrk="1" hangingPunct="1">
              <a:buFontTx/>
              <a:buChar char="-"/>
            </a:pPr>
            <a:r>
              <a:rPr kumimoji="1" lang="ru-RU" sz="1800" b="0" dirty="0">
                <a:solidFill>
                  <a:srgbClr val="333399"/>
                </a:solidFill>
              </a:rPr>
              <a:t>Отказ хозяйствующих субъектов, не входящих в одну группу лиц, от самостоятельных действий на товарном рынке;</a:t>
            </a:r>
          </a:p>
          <a:p>
            <a:pPr algn="just" eaLnBrk="1" hangingPunct="1">
              <a:buFontTx/>
              <a:buChar char="-"/>
            </a:pPr>
            <a:r>
              <a:rPr kumimoji="1" lang="ru-RU" sz="1800" b="0" dirty="0">
                <a:solidFill>
                  <a:srgbClr val="333399"/>
                </a:solidFill>
              </a:rPr>
              <a:t>Определение общих условий обращения товара на товарном рынке соглашением между хозяйствующими субъектами или в соответствии с обязательными для исполнения ими указаниями иного лица либо в результате согласования хозяйствующими субъектами, не входящими в одну группу лиц, своих действий на товарном рынке; </a:t>
            </a:r>
          </a:p>
          <a:p>
            <a:pPr algn="just" eaLnBrk="1" hangingPunct="1">
              <a:buFontTx/>
              <a:buChar char="-"/>
            </a:pPr>
            <a:r>
              <a:rPr kumimoji="1" lang="ru-RU" sz="1800" b="0" dirty="0">
                <a:solidFill>
                  <a:srgbClr val="333399"/>
                </a:solidFill>
              </a:rPr>
              <a:t>Иные обстоятельства, создающие возможность для хозяйствующего субъекта или нескольких хозяйствующих субъектов в одностороннем порядке воздействовать на общие условия обращения товара на товарном рынке; </a:t>
            </a:r>
          </a:p>
          <a:p>
            <a:pPr algn="just" eaLnBrk="1" hangingPunct="1">
              <a:buFontTx/>
              <a:buChar char="-"/>
            </a:pPr>
            <a:r>
              <a:rPr kumimoji="1" lang="ru-RU" sz="1800" b="0" dirty="0">
                <a:solidFill>
                  <a:srgbClr val="333399"/>
                </a:solidFill>
              </a:rPr>
              <a:t>Установление органами государственной власти, органами местного самоуправления, организациями, участвующими в предоставлении государственных или муниципальных услуг, при участии в предоставлении таких услуг требований к товарам или к хозяйствующим субъектам, не предусмотренных законодательством Российской Федерации.</a:t>
            </a:r>
            <a:endParaRPr kumimoji="1" lang="ru-RU" sz="1800" b="0" dirty="0">
              <a:solidFill>
                <a:srgbClr val="333399"/>
              </a:solidFill>
              <a:latin typeface="Arial" panose="020B0604020202020204" pitchFamily="34" charset="0"/>
            </a:endParaRPr>
          </a:p>
        </p:txBody>
      </p:sp>
      <p:sp>
        <p:nvSpPr>
          <p:cNvPr id="5" name="Rectangle 2"/>
          <p:cNvSpPr txBox="1">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lnSpc>
                <a:spcPct val="85000"/>
              </a:lnSpc>
              <a:defRPr/>
            </a:pPr>
            <a:r>
              <a:rPr lang="ru-RU" kern="0" dirty="0" smtClean="0"/>
              <a:t> </a:t>
            </a:r>
            <a:r>
              <a:rPr lang="ru-RU" sz="2600" b="1" kern="0" dirty="0" smtClean="0">
                <a:solidFill>
                  <a:schemeClr val="bg1"/>
                </a:solidFill>
                <a:ea typeface="+mj-ea"/>
                <a:cs typeface="+mj-cs"/>
              </a:rPr>
              <a:t>ПРИЗНАКИ ОГРАНИЧЕНИЯ КОНКУРЕНЦИИ</a:t>
            </a:r>
            <a:endParaRPr lang="ru-RU" sz="2600" b="1" kern="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a:t>
            </a:fld>
            <a:endParaRPr lang="ru-RU"/>
          </a:p>
        </p:txBody>
      </p:sp>
    </p:spTree>
    <p:extLst>
      <p:ext uri="{BB962C8B-B14F-4D97-AF65-F5344CB8AC3E}">
        <p14:creationId xmlns:p14="http://schemas.microsoft.com/office/powerpoint/2010/main" xmlns="" val="22065694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Rectangle 2"/>
          <p:cNvSpPr>
            <a:spLocks noChangeArrowheads="1"/>
          </p:cNvSpPr>
          <p:nvPr/>
        </p:nvSpPr>
        <p:spPr bwMode="auto">
          <a:xfrm>
            <a:off x="179388" y="1052736"/>
            <a:ext cx="8607425" cy="609600"/>
          </a:xfrm>
          <a:prstGeom prst="rect">
            <a:avLst/>
          </a:prstGeom>
          <a:noFill/>
          <a:ln w="9525">
            <a:noFill/>
            <a:miter lim="800000"/>
            <a:headEnd/>
            <a:tailEnd/>
          </a:ln>
        </p:spPr>
        <p:txBody>
          <a:bodyPr anchor="ctr"/>
          <a:lstStyle/>
          <a:p>
            <a:pPr algn="ctr" eaLnBrk="1" hangingPunct="1">
              <a:lnSpc>
                <a:spcPct val="85000"/>
              </a:lnSpc>
              <a:defRPr/>
            </a:pPr>
            <a:r>
              <a:rPr lang="ru-RU" sz="2400" b="1" dirty="0">
                <a:solidFill>
                  <a:srgbClr val="008080"/>
                </a:solidFill>
                <a:latin typeface="Arial" charset="0"/>
              </a:rPr>
              <a:t>  КОДЕКС РОССИЙСКОЙ ФЕДЕРАЦИИ ОБ АДМИНИСТРАТИВНЫХ ПРАВОНАРУШЕНИЯХ</a:t>
            </a:r>
          </a:p>
        </p:txBody>
      </p:sp>
      <p:sp>
        <p:nvSpPr>
          <p:cNvPr id="7172" name="Rectangle 1"/>
          <p:cNvSpPr>
            <a:spLocks noChangeArrowheads="1"/>
          </p:cNvSpPr>
          <p:nvPr/>
        </p:nvSpPr>
        <p:spPr bwMode="auto">
          <a:xfrm>
            <a:off x="179388" y="1690215"/>
            <a:ext cx="8786813" cy="4782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r>
              <a:rPr kumimoji="1" lang="ru-RU" sz="1800" dirty="0">
                <a:solidFill>
                  <a:srgbClr val="008080"/>
                </a:solidFill>
              </a:rPr>
              <a:t>Статья 14.32. </a:t>
            </a:r>
            <a:r>
              <a:rPr kumimoji="1" lang="ru-RU" sz="1800" u="sng" dirty="0">
                <a:solidFill>
                  <a:srgbClr val="008080"/>
                </a:solidFill>
                <a:latin typeface="Arial" panose="020B0604020202020204" pitchFamily="34" charset="0"/>
              </a:rPr>
              <a:t>Заключение ограничивающего конкуренцию соглашения,  осуществление ограничивающих конкуренцию согласованных действий, координация экономической деятельности</a:t>
            </a:r>
            <a:endParaRPr kumimoji="1" lang="ru-RU" sz="1800" dirty="0">
              <a:solidFill>
                <a:srgbClr val="008080"/>
              </a:solidFill>
              <a:latin typeface="Arial" panose="020B0604020202020204" pitchFamily="34" charset="0"/>
            </a:endParaRPr>
          </a:p>
          <a:p>
            <a:pPr algn="just" eaLnBrk="1" hangingPunct="1"/>
            <a:r>
              <a:rPr kumimoji="1" lang="ru-RU" sz="1600" dirty="0">
                <a:solidFill>
                  <a:srgbClr val="333399"/>
                </a:solidFill>
                <a:latin typeface="Arial" panose="020B0604020202020204" pitchFamily="34" charset="0"/>
              </a:rPr>
              <a:t>1.</a:t>
            </a:r>
            <a:r>
              <a:rPr kumimoji="1" lang="ru-RU" sz="1600" b="0" dirty="0">
                <a:solidFill>
                  <a:srgbClr val="333399"/>
                </a:solidFill>
                <a:latin typeface="Arial" panose="020B0604020202020204" pitchFamily="34" charset="0"/>
              </a:rPr>
              <a:t> Заключение хозяйствующим субъектом недопустимого в соответствии с антимонопольным законодательством Российской Федерации соглашения, а равно участие в нем или осуществление хозяйствующим субъектом недопустимых в соответствии с антимонопольным законодательством Российской Федерации согласованных действий -</a:t>
            </a:r>
          </a:p>
          <a:p>
            <a:pPr algn="just" eaLnBrk="1" hangingPunct="1">
              <a:spcBef>
                <a:spcPct val="20000"/>
              </a:spcBef>
            </a:pPr>
            <a:r>
              <a:rPr kumimoji="1" lang="ru-RU" sz="1400" b="0" i="1" dirty="0">
                <a:solidFill>
                  <a:srgbClr val="333399"/>
                </a:solidFill>
                <a:latin typeface="Arial" panose="020B0604020202020204" pitchFamily="34" charset="0"/>
              </a:rPr>
              <a:t>влечет наложение административного штрафа на должностных лиц в размере от двадцати тысяч до пятидесяти тысяч рублей либо дисквалификацию на срок до трех лет; на юридических лиц - от одной сотой до пятнадцати сотых размера суммы выручки правонарушителя от реализации товара (работы, услуги), на рынке которого совершено административное правонарушение, либо размера суммы расходов правонарушителя на приобретение товара (работы, услуги), на рынке которого совершено административное правонарушение, либо от одной десятой до одной второй начальной стоимости предмета торгов, но не менее ста тысяч </a:t>
            </a:r>
            <a:r>
              <a:rPr kumimoji="1" lang="ru-RU" sz="1400" b="0" i="1" dirty="0" smtClean="0">
                <a:solidFill>
                  <a:srgbClr val="333399"/>
                </a:solidFill>
                <a:latin typeface="Arial" panose="020B0604020202020204" pitchFamily="34" charset="0"/>
              </a:rPr>
              <a:t>рублей, а в случае, если сумма выручки правонарушителя от реализации товара (работы, услуги), на рынке которого совершено административное правонарушение, либо сумма расходов правонарушителя на приобретение товара (работы, услуги), на рынке которого совершено административное правонарушение, превышает 75 процентов совокупного размера суммы выручки правонарушителя от реализации всех товаров (работ, услуг)…</a:t>
            </a:r>
            <a:endParaRPr kumimoji="1" lang="ru-RU" sz="1600" b="0" i="1" dirty="0">
              <a:solidFill>
                <a:srgbClr val="333399"/>
              </a:solidFill>
              <a:latin typeface="Arial" panose="020B0604020202020204" pitchFamily="34" charset="0"/>
            </a:endParaRPr>
          </a:p>
        </p:txBody>
      </p:sp>
      <p:sp>
        <p:nvSpPr>
          <p:cNvPr id="7173"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5.1</a:t>
            </a:r>
            <a:r>
              <a:rPr lang="ru-RU" sz="2600" dirty="0">
                <a:latin typeface="+mj-lt"/>
                <a:ea typeface="+mj-ea"/>
                <a:cs typeface="+mj-cs"/>
              </a:rPr>
              <a:t>. АДМИНИСТРАТИВНАЯ </a:t>
            </a:r>
            <a:r>
              <a:rPr lang="ru-RU" sz="2600" dirty="0" smtClean="0">
                <a:latin typeface="+mj-lt"/>
                <a:ea typeface="+mj-ea"/>
                <a:cs typeface="+mj-cs"/>
              </a:rPr>
              <a:t>ОТВЕТСТВЕННОСТЬ (1)</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60</a:t>
            </a:fld>
            <a:endParaRPr lang="ru-RU"/>
          </a:p>
        </p:txBody>
      </p:sp>
    </p:spTree>
    <p:extLst>
      <p:ext uri="{BB962C8B-B14F-4D97-AF65-F5344CB8AC3E}">
        <p14:creationId xmlns:p14="http://schemas.microsoft.com/office/powerpoint/2010/main" xmlns="" val="38563417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1"/>
          <p:cNvSpPr>
            <a:spLocks noChangeArrowheads="1"/>
          </p:cNvSpPr>
          <p:nvPr/>
        </p:nvSpPr>
        <p:spPr bwMode="auto">
          <a:xfrm>
            <a:off x="132672" y="980728"/>
            <a:ext cx="8786813" cy="5410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kumimoji="1" lang="ru-RU" sz="1800" dirty="0">
                <a:solidFill>
                  <a:srgbClr val="333399"/>
                </a:solidFill>
                <a:latin typeface="Arial" panose="020B0604020202020204" pitchFamily="34" charset="0"/>
              </a:rPr>
              <a:t>2.</a:t>
            </a:r>
            <a:r>
              <a:rPr kumimoji="1" lang="ru-RU" sz="1800" b="0" dirty="0">
                <a:solidFill>
                  <a:srgbClr val="333399"/>
                </a:solidFill>
                <a:latin typeface="Arial" panose="020B0604020202020204" pitchFamily="34" charset="0"/>
              </a:rPr>
              <a:t> Координация экономической деятельности хозяйствующих субъектов, недопустимая в соответствии с антимонопольным законодательством Российской Федерации, -</a:t>
            </a:r>
          </a:p>
          <a:p>
            <a:r>
              <a:rPr kumimoji="1" lang="ru-RU" sz="1800" b="0" i="1" dirty="0">
                <a:solidFill>
                  <a:srgbClr val="333399"/>
                </a:solidFill>
                <a:latin typeface="Arial" panose="020B0604020202020204" pitchFamily="34" charset="0"/>
              </a:rPr>
              <a:t>влечет наложение административного штрафа на должностных лиц в размере от двадцати тысяч до пятидесяти тысяч рублей либо дисквалификацию на срок до трех лет; на юридических лиц - от одного миллиона до пяти миллионов рублей.</a:t>
            </a:r>
          </a:p>
          <a:p>
            <a:pPr algn="just" eaLnBrk="1" hangingPunct="1"/>
            <a:endParaRPr kumimoji="1" lang="ru-RU" sz="1800" b="0" i="1" dirty="0">
              <a:solidFill>
                <a:srgbClr val="333399"/>
              </a:solidFill>
              <a:latin typeface="Arial" panose="020B0604020202020204" pitchFamily="34" charset="0"/>
            </a:endParaRPr>
          </a:p>
          <a:p>
            <a:pPr algn="just" eaLnBrk="1" hangingPunct="1"/>
            <a:r>
              <a:rPr kumimoji="1" lang="ru-RU" sz="1800" dirty="0" smtClean="0">
                <a:solidFill>
                  <a:srgbClr val="333399"/>
                </a:solidFill>
                <a:latin typeface="Arial" panose="020B0604020202020204" pitchFamily="34" charset="0"/>
              </a:rPr>
              <a:t>3</a:t>
            </a:r>
            <a:r>
              <a:rPr kumimoji="1" lang="ru-RU" sz="1800" dirty="0">
                <a:solidFill>
                  <a:srgbClr val="333399"/>
                </a:solidFill>
                <a:latin typeface="Arial" panose="020B0604020202020204" pitchFamily="34" charset="0"/>
              </a:rPr>
              <a:t>.</a:t>
            </a:r>
            <a:r>
              <a:rPr kumimoji="1" lang="ru-RU" sz="1800" b="0" dirty="0">
                <a:solidFill>
                  <a:srgbClr val="333399"/>
                </a:solidFill>
                <a:latin typeface="Arial" panose="020B0604020202020204" pitchFamily="34" charset="0"/>
              </a:rPr>
              <a:t> Заключение федеральным органом исполнительной власти, органом исполнительной власти субъекта Российской Федерации, органом местного самоуправления, иными осуществляющими функции указанных органов органом или организацией, государственным внебюджетным фондом недопустимого в соответствии с антимонопольным законодательством Российской Федерации соглашения или осуществление указанными органами или организациями недопустимых в соответствии с антимонопольным законодательством Российской Федерации согласованных действий </a:t>
            </a:r>
          </a:p>
          <a:p>
            <a:pPr algn="just" eaLnBrk="1" hangingPunct="1">
              <a:spcBef>
                <a:spcPct val="20000"/>
              </a:spcBef>
            </a:pPr>
            <a:r>
              <a:rPr kumimoji="1" lang="ru-RU" sz="1800" b="0" i="1" dirty="0">
                <a:solidFill>
                  <a:srgbClr val="333399"/>
                </a:solidFill>
                <a:latin typeface="Arial" panose="020B0604020202020204" pitchFamily="34" charset="0"/>
              </a:rPr>
              <a:t>влечет наложение административного штрафа на должностных лиц в размере от двадцати тысяч до пятидесяти тысяч рублей либо дисквалификацию на срок до трех лет.</a:t>
            </a:r>
          </a:p>
        </p:txBody>
      </p:sp>
      <p:sp>
        <p:nvSpPr>
          <p:cNvPr id="8196"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АДМИНИСТРАТИВНАЯ </a:t>
            </a:r>
            <a:r>
              <a:rPr lang="ru-RU" sz="2600" dirty="0" smtClean="0">
                <a:latin typeface="+mj-lt"/>
                <a:ea typeface="+mj-ea"/>
                <a:cs typeface="+mj-cs"/>
              </a:rPr>
              <a:t>ОТВЕТСТВЕННОСТЬ (2)</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61</a:t>
            </a:fld>
            <a:endParaRPr lang="ru-RU"/>
          </a:p>
        </p:txBody>
      </p:sp>
    </p:spTree>
    <p:extLst>
      <p:ext uri="{BB962C8B-B14F-4D97-AF65-F5344CB8AC3E}">
        <p14:creationId xmlns:p14="http://schemas.microsoft.com/office/powerpoint/2010/main" xmlns="" val="42507602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1"/>
          <p:cNvSpPr>
            <a:spLocks noChangeArrowheads="1"/>
          </p:cNvSpPr>
          <p:nvPr/>
        </p:nvSpPr>
        <p:spPr bwMode="auto">
          <a:xfrm>
            <a:off x="142875" y="1073150"/>
            <a:ext cx="8786813" cy="552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endParaRPr kumimoji="1" lang="ru-RU" sz="100" b="0" dirty="0">
              <a:latin typeface="Arial" panose="020B0604020202020204" pitchFamily="34" charset="0"/>
            </a:endParaRPr>
          </a:p>
          <a:p>
            <a:pPr algn="just" eaLnBrk="1" hangingPunct="1"/>
            <a:r>
              <a:rPr kumimoji="1" lang="ru-RU" sz="1600" dirty="0">
                <a:solidFill>
                  <a:srgbClr val="008080"/>
                </a:solidFill>
                <a:latin typeface="Arial" panose="020B0604020202020204" pitchFamily="34" charset="0"/>
              </a:rPr>
              <a:t>Примечание.</a:t>
            </a:r>
            <a:r>
              <a:rPr kumimoji="1" lang="ru-RU" sz="1600" b="0" dirty="0">
                <a:solidFill>
                  <a:srgbClr val="008080"/>
                </a:solidFill>
                <a:latin typeface="Arial" panose="020B0604020202020204" pitchFamily="34" charset="0"/>
              </a:rPr>
              <a:t> </a:t>
            </a:r>
          </a:p>
          <a:p>
            <a:pPr algn="just" eaLnBrk="1" hangingPunct="1"/>
            <a:r>
              <a:rPr kumimoji="1" lang="ru-RU" sz="1600" b="0" dirty="0">
                <a:solidFill>
                  <a:srgbClr val="333399"/>
                </a:solidFill>
                <a:latin typeface="Arial" panose="020B0604020202020204" pitchFamily="34" charset="0"/>
              </a:rPr>
              <a:t>1. Лицо, добровольно заявившее в федеральный антимонопольный орган, его территориальный орган о заключении им недопустимого в соответствии с антимонопольным законодательством Российской Федерации соглашения или об осуществлении недопустимых в соответствии с антимонопольным законодательством Российской Федерации согласованных действий, освобождается от административной ответственности за административные правонарушения, предусмотренные частями 1 и 3 настоящей статьи, при выполнении в совокупности следующих условий:</a:t>
            </a:r>
          </a:p>
          <a:p>
            <a:pPr algn="just" eaLnBrk="1" hangingPunct="1"/>
            <a:r>
              <a:rPr kumimoji="1" lang="ru-RU" sz="1600" b="0" dirty="0">
                <a:solidFill>
                  <a:srgbClr val="333399"/>
                </a:solidFill>
                <a:latin typeface="Arial" panose="020B0604020202020204" pitchFamily="34" charset="0"/>
              </a:rPr>
              <a:t>на момент обращения лица с заявлением антимонопольный орган не располагал соответствующими сведениями и документами о совершенном административном правонарушении;</a:t>
            </a:r>
          </a:p>
          <a:p>
            <a:pPr algn="just" eaLnBrk="1" hangingPunct="1"/>
            <a:r>
              <a:rPr kumimoji="1" lang="ru-RU" sz="1600" b="0" dirty="0">
                <a:solidFill>
                  <a:srgbClr val="333399"/>
                </a:solidFill>
                <a:latin typeface="Arial" panose="020B0604020202020204" pitchFamily="34" charset="0"/>
              </a:rPr>
              <a:t>лицо отказалось от участия или дальнейшего участия в соглашении либо от осуществления или дальнейшего осуществления согласованных действий;</a:t>
            </a:r>
          </a:p>
          <a:p>
            <a:pPr algn="just" eaLnBrk="1" hangingPunct="1"/>
            <a:r>
              <a:rPr kumimoji="1" lang="ru-RU" sz="1600" b="0" dirty="0">
                <a:solidFill>
                  <a:srgbClr val="333399"/>
                </a:solidFill>
                <a:latin typeface="Arial" panose="020B0604020202020204" pitchFamily="34" charset="0"/>
              </a:rPr>
              <a:t>представленные сведения и документы являются достаточными для установления события административного правонарушения.</a:t>
            </a:r>
          </a:p>
          <a:p>
            <a:pPr algn="just" eaLnBrk="1" hangingPunct="1"/>
            <a:r>
              <a:rPr kumimoji="1" lang="ru-RU" sz="1600" b="0" dirty="0">
                <a:solidFill>
                  <a:srgbClr val="333399"/>
                </a:solidFill>
                <a:latin typeface="Arial" panose="020B0604020202020204" pitchFamily="34" charset="0"/>
              </a:rPr>
              <a:t>Освобождению от административной ответственности подлежит лицо, первым выполнившее все условия, предусмотренные настоящим примечанием.</a:t>
            </a:r>
          </a:p>
          <a:p>
            <a:pPr algn="just" eaLnBrk="1" hangingPunct="1"/>
            <a:r>
              <a:rPr kumimoji="1" lang="ru-RU" sz="1600" b="0" dirty="0">
                <a:solidFill>
                  <a:srgbClr val="333399"/>
                </a:solidFill>
                <a:latin typeface="Arial" panose="020B0604020202020204" pitchFamily="34" charset="0"/>
              </a:rPr>
              <a:t>2. Не подлежит рассмотрению заявление, поданное одновременно от имени нескольких лиц, заключивших недопустимое в соответствии с антимонопольным законодательством Российской Федерации соглашение или осуществлявших недопустимые в соответствии с антимонопольным законодательством Российской Федерации согласованные действия. </a:t>
            </a:r>
            <a:endParaRPr kumimoji="1" lang="ru-RU" sz="1600" b="0" dirty="0">
              <a:solidFill>
                <a:srgbClr val="333399"/>
              </a:solidFill>
            </a:endParaRPr>
          </a:p>
        </p:txBody>
      </p:sp>
      <p:sp>
        <p:nvSpPr>
          <p:cNvPr id="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АДМИНИСТРАТИВНАЯ </a:t>
            </a:r>
            <a:r>
              <a:rPr lang="ru-RU" sz="2600" dirty="0" smtClean="0">
                <a:latin typeface="+mj-lt"/>
                <a:ea typeface="+mj-ea"/>
                <a:cs typeface="+mj-cs"/>
              </a:rPr>
              <a:t>ОТВЕТСТВЕННОСТЬ (3)</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62</a:t>
            </a:fld>
            <a:endParaRPr lang="ru-RU"/>
          </a:p>
        </p:txBody>
      </p:sp>
    </p:spTree>
    <p:extLst>
      <p:ext uri="{BB962C8B-B14F-4D97-AF65-F5344CB8AC3E}">
        <p14:creationId xmlns:p14="http://schemas.microsoft.com/office/powerpoint/2010/main" xmlns="" val="307821703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1"/>
          <p:cNvSpPr>
            <a:spLocks noChangeArrowheads="1"/>
          </p:cNvSpPr>
          <p:nvPr/>
        </p:nvSpPr>
        <p:spPr bwMode="auto">
          <a:xfrm>
            <a:off x="0" y="692696"/>
            <a:ext cx="8858250" cy="5909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endParaRPr kumimoji="1" lang="ru-RU" sz="1400" dirty="0" smtClean="0">
              <a:solidFill>
                <a:srgbClr val="008080"/>
              </a:solidFill>
              <a:latin typeface="Arial" panose="020B0604020202020204" pitchFamily="34" charset="0"/>
            </a:endParaRPr>
          </a:p>
          <a:p>
            <a:pPr algn="just" eaLnBrk="1" hangingPunct="1">
              <a:spcBef>
                <a:spcPct val="20000"/>
              </a:spcBef>
            </a:pPr>
            <a:r>
              <a:rPr kumimoji="1" lang="ru-RU" sz="1400" dirty="0" err="1" smtClean="0">
                <a:solidFill>
                  <a:srgbClr val="008080"/>
                </a:solidFill>
                <a:latin typeface="Arial" panose="020B0604020202020204" pitchFamily="34" charset="0"/>
              </a:rPr>
              <a:t>КоАП</a:t>
            </a:r>
            <a:r>
              <a:rPr kumimoji="1" lang="ru-RU" sz="1400" dirty="0" smtClean="0">
                <a:solidFill>
                  <a:srgbClr val="008080"/>
                </a:solidFill>
                <a:latin typeface="Arial" panose="020B0604020202020204" pitchFamily="34" charset="0"/>
              </a:rPr>
              <a:t> </a:t>
            </a:r>
            <a:r>
              <a:rPr kumimoji="1" lang="ru-RU" sz="1400" dirty="0">
                <a:solidFill>
                  <a:srgbClr val="008080"/>
                </a:solidFill>
                <a:latin typeface="Arial" panose="020B0604020202020204" pitchFamily="34" charset="0"/>
              </a:rPr>
              <a:t>РФ,</a:t>
            </a:r>
            <a:r>
              <a:rPr kumimoji="1" lang="ru-RU" sz="1400" b="0" dirty="0">
                <a:solidFill>
                  <a:srgbClr val="008080"/>
                </a:solidFill>
                <a:latin typeface="Arial" panose="020B0604020202020204" pitchFamily="34" charset="0"/>
              </a:rPr>
              <a:t> </a:t>
            </a:r>
            <a:r>
              <a:rPr kumimoji="1" lang="ru-RU" sz="1400" dirty="0">
                <a:solidFill>
                  <a:srgbClr val="008080"/>
                </a:solidFill>
                <a:latin typeface="Arial" panose="020B0604020202020204" pitchFamily="34" charset="0"/>
              </a:rPr>
              <a:t>ст. 14.32 – Заключение ограничивающего конкуренцию соглашения, осуществление ограничивающих конкуренцию согласованных действий, координация экономической деятельности. </a:t>
            </a:r>
          </a:p>
          <a:p>
            <a:pPr algn="just" eaLnBrk="1" hangingPunct="1">
              <a:spcBef>
                <a:spcPct val="20000"/>
              </a:spcBef>
            </a:pPr>
            <a:r>
              <a:rPr kumimoji="1" lang="ru-RU" sz="1400" dirty="0" smtClean="0">
                <a:solidFill>
                  <a:srgbClr val="008080"/>
                </a:solidFill>
                <a:latin typeface="Arial" panose="020B0604020202020204" pitchFamily="34" charset="0"/>
              </a:rPr>
              <a:t>САНКЦИИ </a:t>
            </a:r>
            <a:r>
              <a:rPr kumimoji="1" lang="ru-RU" sz="1400" dirty="0">
                <a:solidFill>
                  <a:srgbClr val="008080"/>
                </a:solidFill>
                <a:latin typeface="Arial" panose="020B0604020202020204" pitchFamily="34" charset="0"/>
              </a:rPr>
              <a:t>за заключение </a:t>
            </a:r>
            <a:r>
              <a:rPr kumimoji="1" lang="ru-RU" sz="1400" dirty="0" err="1">
                <a:solidFill>
                  <a:srgbClr val="008080"/>
                </a:solidFill>
                <a:latin typeface="Arial" panose="020B0604020202020204" pitchFamily="34" charset="0"/>
              </a:rPr>
              <a:t>антиконкурентного</a:t>
            </a:r>
            <a:r>
              <a:rPr kumimoji="1" lang="ru-RU" sz="1400" dirty="0">
                <a:solidFill>
                  <a:srgbClr val="008080"/>
                </a:solidFill>
                <a:latin typeface="Arial" panose="020B0604020202020204" pitchFamily="34" charset="0"/>
              </a:rPr>
              <a:t> соглашения</a:t>
            </a:r>
            <a:r>
              <a:rPr kumimoji="1" lang="ru-RU" sz="1400" dirty="0">
                <a:solidFill>
                  <a:srgbClr val="333399"/>
                </a:solidFill>
                <a:latin typeface="Arial" panose="020B0604020202020204" pitchFamily="34" charset="0"/>
              </a:rPr>
              <a:t>:</a:t>
            </a:r>
          </a:p>
          <a:p>
            <a:pPr algn="just" eaLnBrk="1" hangingPunct="1">
              <a:spcBef>
                <a:spcPct val="20000"/>
              </a:spcBef>
            </a:pPr>
            <a:r>
              <a:rPr kumimoji="1" lang="ru-RU" sz="1400" u="sng" dirty="0">
                <a:solidFill>
                  <a:srgbClr val="333399"/>
                </a:solidFill>
                <a:latin typeface="Arial" panose="020B0604020202020204" pitchFamily="34" charset="0"/>
              </a:rPr>
              <a:t>для должностных лиц</a:t>
            </a:r>
            <a:r>
              <a:rPr kumimoji="1" lang="ru-RU" sz="1400" dirty="0">
                <a:solidFill>
                  <a:srgbClr val="333399"/>
                </a:solidFill>
                <a:latin typeface="Arial" panose="020B0604020202020204" pitchFamily="34" charset="0"/>
              </a:rPr>
              <a:t>:	</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20 000 – 50 000 руб.;</a:t>
            </a:r>
          </a:p>
          <a:p>
            <a:pPr algn="just" eaLnBrk="1" hangingPunct="1">
              <a:spcBef>
                <a:spcPct val="20000"/>
              </a:spcBef>
              <a:buFontTx/>
              <a:buChar char="-"/>
            </a:pPr>
            <a:r>
              <a:rPr kumimoji="1" lang="ru-RU" sz="1400" dirty="0">
                <a:solidFill>
                  <a:srgbClr val="333399"/>
                </a:solidFill>
                <a:latin typeface="Arial" panose="020B0604020202020204" pitchFamily="34" charset="0"/>
              </a:rPr>
              <a:t>дисквалификация: до трёх лет,</a:t>
            </a:r>
          </a:p>
          <a:p>
            <a:pPr algn="just" eaLnBrk="1" hangingPunct="1">
              <a:spcBef>
                <a:spcPct val="20000"/>
              </a:spcBef>
            </a:pPr>
            <a:r>
              <a:rPr kumimoji="1" lang="ru-RU" sz="1400" u="sng" dirty="0">
                <a:solidFill>
                  <a:srgbClr val="333399"/>
                </a:solidFill>
                <a:latin typeface="Arial" panose="020B0604020202020204" pitchFamily="34" charset="0"/>
              </a:rPr>
              <a:t>для юридических лиц</a:t>
            </a:r>
            <a:r>
              <a:rPr kumimoji="1" lang="ru-RU" sz="1400" dirty="0">
                <a:solidFill>
                  <a:srgbClr val="333399"/>
                </a:solidFill>
                <a:latin typeface="Arial" panose="020B0604020202020204" pitchFamily="34" charset="0"/>
              </a:rPr>
              <a:t>:</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a:t>
            </a:r>
          </a:p>
          <a:p>
            <a:pPr algn="just" eaLnBrk="1" hangingPunct="1">
              <a:spcBef>
                <a:spcPct val="20000"/>
              </a:spcBef>
            </a:pPr>
            <a:r>
              <a:rPr kumimoji="1" lang="ru-RU" sz="1400" dirty="0">
                <a:solidFill>
                  <a:srgbClr val="333399"/>
                </a:solidFill>
                <a:latin typeface="Arial" panose="020B0604020202020204" pitchFamily="34" charset="0"/>
              </a:rPr>
              <a:t>от одной сотой до пятнадцати сотых (от 1 до 15 %) размера суммы выручки </a:t>
            </a:r>
            <a:r>
              <a:rPr kumimoji="1" lang="ru-RU" sz="1400" dirty="0" smtClean="0">
                <a:solidFill>
                  <a:srgbClr val="333399"/>
                </a:solidFill>
                <a:latin typeface="Arial" panose="020B0604020202020204" pitchFamily="34" charset="0"/>
              </a:rPr>
              <a:t>правонарушителя ЛИБО от одной десятой до одной второй (от 10 до 50 %) начальной стоимости торгов</a:t>
            </a:r>
            <a:endParaRPr kumimoji="1" lang="ru-RU" sz="1400" dirty="0">
              <a:solidFill>
                <a:srgbClr val="333399"/>
              </a:solidFill>
              <a:latin typeface="Arial" panose="020B0604020202020204" pitchFamily="34" charset="0"/>
            </a:endParaRPr>
          </a:p>
          <a:p>
            <a:pPr algn="just" eaLnBrk="1" hangingPunct="1">
              <a:spcBef>
                <a:spcPct val="20000"/>
              </a:spcBef>
            </a:pPr>
            <a:r>
              <a:rPr kumimoji="1" lang="ru-RU" sz="1400" dirty="0">
                <a:solidFill>
                  <a:srgbClr val="333399"/>
                </a:solidFill>
                <a:latin typeface="Arial" panose="020B0604020202020204" pitchFamily="34" charset="0"/>
              </a:rPr>
              <a:t>от трёх тысячных до трёх сотых (от 0,3 до 3 %) размера суммы выручки правонарушителя, но не менее 100 тысяч рублей </a:t>
            </a:r>
            <a:r>
              <a:rPr kumimoji="1" lang="ru-RU" sz="1400" b="0" dirty="0">
                <a:solidFill>
                  <a:srgbClr val="333399"/>
                </a:solidFill>
                <a:latin typeface="Arial" panose="020B0604020202020204" pitchFamily="34" charset="0"/>
              </a:rPr>
              <a:t>(для «</a:t>
            </a:r>
            <a:r>
              <a:rPr kumimoji="1" lang="ru-RU" sz="1400" b="0" dirty="0" err="1">
                <a:solidFill>
                  <a:srgbClr val="333399"/>
                </a:solidFill>
                <a:latin typeface="Arial" panose="020B0604020202020204" pitchFamily="34" charset="0"/>
              </a:rPr>
              <a:t>монопродуктовых</a:t>
            </a:r>
            <a:r>
              <a:rPr kumimoji="1" lang="ru-RU" sz="1400" b="0" dirty="0">
                <a:solidFill>
                  <a:srgbClr val="333399"/>
                </a:solidFill>
                <a:latin typeface="Arial" panose="020B0604020202020204" pitchFamily="34" charset="0"/>
              </a:rPr>
              <a:t>» компаний: если сумма выручки правонарушителя от реализации товара (работы, услуги), на рынке которого совершено административное правонарушение, превышает 75 процентов совокупного размера суммы выручки правонарушителя)</a:t>
            </a:r>
          </a:p>
          <a:p>
            <a:pPr algn="just" eaLnBrk="1" hangingPunct="1">
              <a:spcBef>
                <a:spcPct val="20000"/>
              </a:spcBef>
            </a:pPr>
            <a:r>
              <a:rPr kumimoji="1" lang="ru-RU" sz="1400" dirty="0" smtClean="0">
                <a:solidFill>
                  <a:srgbClr val="008080"/>
                </a:solidFill>
                <a:latin typeface="Arial" panose="020B0604020202020204" pitchFamily="34" charset="0"/>
              </a:rPr>
              <a:t>САНКЦИИ </a:t>
            </a:r>
            <a:r>
              <a:rPr kumimoji="1" lang="ru-RU" sz="1400" dirty="0">
                <a:solidFill>
                  <a:srgbClr val="008080"/>
                </a:solidFill>
                <a:latin typeface="Arial" panose="020B0604020202020204" pitchFamily="34" charset="0"/>
              </a:rPr>
              <a:t>за координацию экономической деятельности</a:t>
            </a:r>
            <a:r>
              <a:rPr kumimoji="1" lang="ru-RU" sz="1400" dirty="0">
                <a:solidFill>
                  <a:srgbClr val="333399"/>
                </a:solidFill>
                <a:latin typeface="Arial" panose="020B0604020202020204" pitchFamily="34" charset="0"/>
              </a:rPr>
              <a:t>:</a:t>
            </a:r>
          </a:p>
          <a:p>
            <a:pPr algn="just" eaLnBrk="1" hangingPunct="1">
              <a:spcBef>
                <a:spcPct val="20000"/>
              </a:spcBef>
            </a:pPr>
            <a:r>
              <a:rPr kumimoji="1" lang="ru-RU" sz="1400" u="sng" dirty="0">
                <a:solidFill>
                  <a:srgbClr val="333399"/>
                </a:solidFill>
                <a:latin typeface="Arial" panose="020B0604020202020204" pitchFamily="34" charset="0"/>
              </a:rPr>
              <a:t>для должностных лиц</a:t>
            </a:r>
            <a:r>
              <a:rPr kumimoji="1" lang="ru-RU" sz="1400" dirty="0">
                <a:solidFill>
                  <a:srgbClr val="333399"/>
                </a:solidFill>
                <a:latin typeface="Arial" panose="020B0604020202020204" pitchFamily="34" charset="0"/>
              </a:rPr>
              <a:t>:	</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20 000 – 50 000 руб.;</a:t>
            </a:r>
          </a:p>
          <a:p>
            <a:pPr algn="just" eaLnBrk="1" hangingPunct="1">
              <a:spcBef>
                <a:spcPct val="20000"/>
              </a:spcBef>
              <a:buFontTx/>
              <a:buChar char="-"/>
            </a:pPr>
            <a:r>
              <a:rPr kumimoji="1" lang="ru-RU" sz="1400" dirty="0">
                <a:solidFill>
                  <a:srgbClr val="333399"/>
                </a:solidFill>
                <a:latin typeface="Arial" panose="020B0604020202020204" pitchFamily="34" charset="0"/>
              </a:rPr>
              <a:t>дисквалификация: до трёх лет,</a:t>
            </a:r>
          </a:p>
          <a:p>
            <a:pPr algn="just" eaLnBrk="1" hangingPunct="1">
              <a:spcBef>
                <a:spcPct val="20000"/>
              </a:spcBef>
            </a:pPr>
            <a:r>
              <a:rPr kumimoji="1" lang="ru-RU" sz="1400" u="sng" dirty="0">
                <a:solidFill>
                  <a:srgbClr val="333399"/>
                </a:solidFill>
                <a:latin typeface="Arial" panose="020B0604020202020204" pitchFamily="34" charset="0"/>
              </a:rPr>
              <a:t>для юридических лиц</a:t>
            </a:r>
            <a:r>
              <a:rPr kumimoji="1" lang="ru-RU" sz="1400" dirty="0">
                <a:solidFill>
                  <a:srgbClr val="333399"/>
                </a:solidFill>
                <a:latin typeface="Arial" panose="020B0604020202020204" pitchFamily="34" charset="0"/>
              </a:rPr>
              <a:t>:</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1 000 000 – 5 000 000 руб.</a:t>
            </a:r>
            <a:endParaRPr kumimoji="1" lang="ru-RU" sz="1400" b="0" dirty="0">
              <a:solidFill>
                <a:srgbClr val="333399"/>
              </a:solidFill>
              <a:latin typeface="Arial" panose="020B0604020202020204" pitchFamily="34" charset="0"/>
            </a:endParaRPr>
          </a:p>
        </p:txBody>
      </p:sp>
      <p:sp>
        <p:nvSpPr>
          <p:cNvPr id="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АДМИНИСТРАТИВНАЯ </a:t>
            </a:r>
            <a:r>
              <a:rPr lang="ru-RU" sz="2600" dirty="0" smtClean="0">
                <a:latin typeface="+mj-lt"/>
                <a:ea typeface="+mj-ea"/>
                <a:cs typeface="+mj-cs"/>
              </a:rPr>
              <a:t>ОТВЕТСТВЕННОСТЬ (4)</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63</a:t>
            </a:fld>
            <a:endParaRPr lang="ru-RU"/>
          </a:p>
        </p:txBody>
      </p:sp>
    </p:spTree>
    <p:extLst>
      <p:ext uri="{BB962C8B-B14F-4D97-AF65-F5344CB8AC3E}">
        <p14:creationId xmlns:p14="http://schemas.microsoft.com/office/powerpoint/2010/main" xmlns="" val="33474340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
          <p:cNvSpPr>
            <a:spLocks noChangeArrowheads="1"/>
          </p:cNvSpPr>
          <p:nvPr/>
        </p:nvSpPr>
        <p:spPr bwMode="auto">
          <a:xfrm>
            <a:off x="179388" y="2492896"/>
            <a:ext cx="8821737" cy="206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sz="1600" dirty="0">
                <a:solidFill>
                  <a:srgbClr val="008080"/>
                </a:solidFill>
                <a:latin typeface="Arial" panose="020B0604020202020204" pitchFamily="34" charset="0"/>
              </a:rPr>
              <a:t>КоАП РФ,</a:t>
            </a:r>
            <a:r>
              <a:rPr kumimoji="1" lang="ru-RU" sz="1600" b="0" dirty="0">
                <a:solidFill>
                  <a:srgbClr val="008080"/>
                </a:solidFill>
                <a:latin typeface="Arial" panose="020B0604020202020204" pitchFamily="34" charset="0"/>
              </a:rPr>
              <a:t> </a:t>
            </a:r>
            <a:r>
              <a:rPr kumimoji="1" lang="ru-RU" sz="1600" u="sng" dirty="0">
                <a:solidFill>
                  <a:srgbClr val="008080"/>
                </a:solidFill>
                <a:latin typeface="Arial" panose="020B0604020202020204" pitchFamily="34" charset="0"/>
              </a:rPr>
              <a:t>ст. 19.5, ч. 2</a:t>
            </a:r>
            <a:r>
              <a:rPr kumimoji="1" lang="ru-RU" sz="1600" u="sng" baseline="30000" dirty="0">
                <a:solidFill>
                  <a:srgbClr val="008080"/>
                </a:solidFill>
                <a:latin typeface="Arial" panose="020B0604020202020204" pitchFamily="34" charset="0"/>
              </a:rPr>
              <a:t>1</a:t>
            </a:r>
            <a:r>
              <a:rPr kumimoji="1" lang="ru-RU" sz="1600" dirty="0">
                <a:solidFill>
                  <a:srgbClr val="008080"/>
                </a:solidFill>
                <a:latin typeface="Arial" panose="020B0604020202020204" pitchFamily="34" charset="0"/>
              </a:rPr>
              <a:t> – Невыполнение в установленный срок предписания антимонопольного органа.</a:t>
            </a:r>
          </a:p>
          <a:p>
            <a:pPr algn="just" eaLnBrk="1" hangingPunct="1">
              <a:spcBef>
                <a:spcPct val="20000"/>
              </a:spcBef>
            </a:pPr>
            <a:r>
              <a:rPr kumimoji="1" lang="ru-RU" sz="1600" u="sng" dirty="0">
                <a:solidFill>
                  <a:srgbClr val="333399"/>
                </a:solidFill>
                <a:latin typeface="Arial" panose="020B0604020202020204" pitchFamily="34" charset="0"/>
              </a:rPr>
              <a:t>для должностных лиц</a:t>
            </a:r>
            <a:r>
              <a:rPr kumimoji="1" lang="ru-RU" sz="1600" dirty="0">
                <a:solidFill>
                  <a:srgbClr val="333399"/>
                </a:solidFill>
                <a:latin typeface="Arial" panose="020B0604020202020204" pitchFamily="34" charset="0"/>
              </a:rPr>
              <a:t>:</a:t>
            </a:r>
          </a:p>
          <a:p>
            <a:pPr algn="just" eaLnBrk="1" hangingPunct="1">
              <a:spcBef>
                <a:spcPct val="20000"/>
              </a:spcBef>
              <a:buFontTx/>
              <a:buChar char="-"/>
            </a:pPr>
            <a:r>
              <a:rPr kumimoji="1" lang="ru-RU" sz="1600" dirty="0">
                <a:solidFill>
                  <a:srgbClr val="333399"/>
                </a:solidFill>
                <a:latin typeface="Arial" panose="020B0604020202020204" pitchFamily="34" charset="0"/>
              </a:rPr>
              <a:t>штраф: 18 000 – 20 000 руб.;</a:t>
            </a:r>
          </a:p>
          <a:p>
            <a:pPr algn="just" eaLnBrk="1" hangingPunct="1">
              <a:spcBef>
                <a:spcPct val="20000"/>
              </a:spcBef>
              <a:buFontTx/>
              <a:buChar char="-"/>
            </a:pPr>
            <a:r>
              <a:rPr kumimoji="1" lang="ru-RU" sz="1600" dirty="0">
                <a:solidFill>
                  <a:srgbClr val="333399"/>
                </a:solidFill>
                <a:latin typeface="Arial" panose="020B0604020202020204" pitchFamily="34" charset="0"/>
              </a:rPr>
              <a:t>дисквалификация: до трёх лет,</a:t>
            </a:r>
          </a:p>
          <a:p>
            <a:pPr algn="just" eaLnBrk="1" hangingPunct="1">
              <a:spcBef>
                <a:spcPct val="20000"/>
              </a:spcBef>
            </a:pPr>
            <a:r>
              <a:rPr kumimoji="1" lang="ru-RU" sz="1600" u="sng" dirty="0">
                <a:solidFill>
                  <a:srgbClr val="333399"/>
                </a:solidFill>
                <a:latin typeface="Arial" panose="020B0604020202020204" pitchFamily="34" charset="0"/>
              </a:rPr>
              <a:t>для юридических лиц</a:t>
            </a:r>
            <a:r>
              <a:rPr kumimoji="1" lang="ru-RU" sz="1600" dirty="0">
                <a:solidFill>
                  <a:srgbClr val="333399"/>
                </a:solidFill>
                <a:latin typeface="Arial" panose="020B0604020202020204" pitchFamily="34" charset="0"/>
              </a:rPr>
              <a:t>:</a:t>
            </a:r>
          </a:p>
          <a:p>
            <a:pPr algn="just" eaLnBrk="1" hangingPunct="1">
              <a:spcBef>
                <a:spcPct val="20000"/>
              </a:spcBef>
              <a:buFontTx/>
              <a:buChar char="-"/>
            </a:pPr>
            <a:r>
              <a:rPr kumimoji="1" lang="ru-RU" sz="1600" dirty="0">
                <a:solidFill>
                  <a:srgbClr val="333399"/>
                </a:solidFill>
                <a:latin typeface="Arial" panose="020B0604020202020204" pitchFamily="34" charset="0"/>
              </a:rPr>
              <a:t>штраф: 300 000 – 500 000 руб.</a:t>
            </a:r>
          </a:p>
        </p:txBody>
      </p:sp>
      <p:sp>
        <p:nvSpPr>
          <p:cNvPr id="11269" name="Rectangle 1"/>
          <p:cNvSpPr>
            <a:spLocks noChangeArrowheads="1"/>
          </p:cNvSpPr>
          <p:nvPr/>
        </p:nvSpPr>
        <p:spPr bwMode="auto">
          <a:xfrm>
            <a:off x="107950" y="980728"/>
            <a:ext cx="8821738" cy="1471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sz="1600" dirty="0">
                <a:solidFill>
                  <a:srgbClr val="008080"/>
                </a:solidFill>
                <a:latin typeface="Arial" panose="020B0604020202020204" pitchFamily="34" charset="0"/>
              </a:rPr>
              <a:t>КоАП РФ,</a:t>
            </a:r>
            <a:r>
              <a:rPr kumimoji="1" lang="ru-RU" sz="1600" b="0" dirty="0">
                <a:solidFill>
                  <a:srgbClr val="008080"/>
                </a:solidFill>
                <a:latin typeface="Arial" panose="020B0604020202020204" pitchFamily="34" charset="0"/>
              </a:rPr>
              <a:t> </a:t>
            </a:r>
            <a:r>
              <a:rPr kumimoji="1" lang="ru-RU" sz="1600" u="sng" dirty="0">
                <a:solidFill>
                  <a:srgbClr val="008080"/>
                </a:solidFill>
                <a:latin typeface="Arial" panose="020B0604020202020204" pitchFamily="34" charset="0"/>
              </a:rPr>
              <a:t>ст. 14.9</a:t>
            </a:r>
            <a:r>
              <a:rPr kumimoji="1" lang="ru-RU" sz="1600" dirty="0">
                <a:solidFill>
                  <a:srgbClr val="008080"/>
                </a:solidFill>
                <a:latin typeface="Arial" panose="020B0604020202020204" pitchFamily="34" charset="0"/>
              </a:rPr>
              <a:t> – Ограничение конкуренции органами власти, органами местного самоуправления.</a:t>
            </a:r>
          </a:p>
          <a:p>
            <a:pPr algn="just" eaLnBrk="1" hangingPunct="1">
              <a:spcBef>
                <a:spcPct val="20000"/>
              </a:spcBef>
            </a:pPr>
            <a:r>
              <a:rPr kumimoji="1" lang="ru-RU" sz="1600" u="sng" dirty="0">
                <a:solidFill>
                  <a:srgbClr val="333399"/>
                </a:solidFill>
                <a:latin typeface="Arial" panose="020B0604020202020204" pitchFamily="34" charset="0"/>
              </a:rPr>
              <a:t>для должностных лиц</a:t>
            </a:r>
            <a:r>
              <a:rPr kumimoji="1" lang="ru-RU" sz="1600" dirty="0">
                <a:solidFill>
                  <a:srgbClr val="333399"/>
                </a:solidFill>
                <a:latin typeface="Arial" panose="020B0604020202020204" pitchFamily="34" charset="0"/>
              </a:rPr>
              <a:t>:</a:t>
            </a:r>
          </a:p>
          <a:p>
            <a:pPr algn="just" eaLnBrk="1" hangingPunct="1">
              <a:spcBef>
                <a:spcPct val="20000"/>
              </a:spcBef>
              <a:buFontTx/>
              <a:buChar char="-"/>
            </a:pPr>
            <a:r>
              <a:rPr kumimoji="1" lang="ru-RU" sz="1600" dirty="0">
                <a:solidFill>
                  <a:srgbClr val="333399"/>
                </a:solidFill>
                <a:latin typeface="Arial" panose="020B0604020202020204" pitchFamily="34" charset="0"/>
              </a:rPr>
              <a:t>штраф: 15 000 – 50 000 руб.;</a:t>
            </a:r>
          </a:p>
          <a:p>
            <a:pPr algn="just" eaLnBrk="1" hangingPunct="1">
              <a:spcBef>
                <a:spcPct val="20000"/>
              </a:spcBef>
              <a:buFontTx/>
              <a:buChar char="-"/>
            </a:pPr>
            <a:r>
              <a:rPr kumimoji="1" lang="ru-RU" sz="1600" dirty="0">
                <a:solidFill>
                  <a:srgbClr val="333399"/>
                </a:solidFill>
                <a:latin typeface="Arial" panose="020B0604020202020204" pitchFamily="34" charset="0"/>
              </a:rPr>
              <a:t>дисквалификация: до трёх лет.</a:t>
            </a:r>
          </a:p>
        </p:txBody>
      </p:sp>
      <p:sp>
        <p:nvSpPr>
          <p:cNvPr id="11270" name="Rectangle 1"/>
          <p:cNvSpPr>
            <a:spLocks noChangeArrowheads="1"/>
          </p:cNvSpPr>
          <p:nvPr/>
        </p:nvSpPr>
        <p:spPr bwMode="auto">
          <a:xfrm>
            <a:off x="107950" y="4581128"/>
            <a:ext cx="8821738" cy="201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sz="1600" dirty="0">
                <a:solidFill>
                  <a:srgbClr val="008080"/>
                </a:solidFill>
                <a:latin typeface="Arial" panose="020B0604020202020204" pitchFamily="34" charset="0"/>
              </a:rPr>
              <a:t>КоАП РФ, </a:t>
            </a:r>
            <a:r>
              <a:rPr kumimoji="1" lang="ru-RU" sz="1600" u="sng" dirty="0">
                <a:solidFill>
                  <a:srgbClr val="008080"/>
                </a:solidFill>
                <a:latin typeface="Arial" panose="020B0604020202020204" pitchFamily="34" charset="0"/>
              </a:rPr>
              <a:t>ст. 19.8, ч. 5</a:t>
            </a:r>
            <a:r>
              <a:rPr kumimoji="1" lang="ru-RU" sz="1600" dirty="0">
                <a:solidFill>
                  <a:srgbClr val="008080"/>
                </a:solidFill>
                <a:latin typeface="Arial" panose="020B0604020202020204" pitchFamily="34" charset="0"/>
              </a:rPr>
              <a:t> – Непредставление или несвоевременное представление сведений (информации) в федеральный антимонопольный орган, его территориальные органы</a:t>
            </a:r>
          </a:p>
          <a:p>
            <a:pPr algn="just" eaLnBrk="1" hangingPunct="1">
              <a:spcBef>
                <a:spcPct val="20000"/>
              </a:spcBef>
            </a:pPr>
            <a:r>
              <a:rPr kumimoji="1" lang="ru-RU" sz="1600" u="sng" dirty="0">
                <a:solidFill>
                  <a:srgbClr val="333399"/>
                </a:solidFill>
                <a:latin typeface="Arial" panose="020B0604020202020204" pitchFamily="34" charset="0"/>
              </a:rPr>
              <a:t>для должностных лиц</a:t>
            </a:r>
            <a:r>
              <a:rPr kumimoji="1" lang="ru-RU" sz="1600" dirty="0">
                <a:solidFill>
                  <a:srgbClr val="333399"/>
                </a:solidFill>
                <a:latin typeface="Arial" panose="020B0604020202020204" pitchFamily="34" charset="0"/>
              </a:rPr>
              <a:t>:</a:t>
            </a:r>
          </a:p>
          <a:p>
            <a:pPr algn="just" eaLnBrk="1" hangingPunct="1">
              <a:spcBef>
                <a:spcPct val="20000"/>
              </a:spcBef>
              <a:buFontTx/>
              <a:buChar char="-"/>
            </a:pPr>
            <a:r>
              <a:rPr kumimoji="1" lang="ru-RU" sz="1600" dirty="0">
                <a:solidFill>
                  <a:srgbClr val="333399"/>
                </a:solidFill>
                <a:latin typeface="Arial" panose="020B0604020202020204" pitchFamily="34" charset="0"/>
              </a:rPr>
              <a:t>штраф: 10 000 – 15 000 руб.;</a:t>
            </a:r>
          </a:p>
          <a:p>
            <a:pPr algn="just" eaLnBrk="1" hangingPunct="1">
              <a:spcBef>
                <a:spcPct val="20000"/>
              </a:spcBef>
            </a:pPr>
            <a:r>
              <a:rPr kumimoji="1" lang="ru-RU" sz="1600" u="sng" dirty="0">
                <a:solidFill>
                  <a:srgbClr val="333399"/>
                </a:solidFill>
                <a:latin typeface="Arial" panose="020B0604020202020204" pitchFamily="34" charset="0"/>
              </a:rPr>
              <a:t>для юридических лиц</a:t>
            </a:r>
            <a:r>
              <a:rPr kumimoji="1" lang="ru-RU" sz="1600" dirty="0">
                <a:solidFill>
                  <a:srgbClr val="333399"/>
                </a:solidFill>
                <a:latin typeface="Arial" panose="020B0604020202020204" pitchFamily="34" charset="0"/>
              </a:rPr>
              <a:t>:</a:t>
            </a:r>
          </a:p>
          <a:p>
            <a:pPr algn="just" eaLnBrk="1" hangingPunct="1">
              <a:spcBef>
                <a:spcPct val="20000"/>
              </a:spcBef>
              <a:buFontTx/>
              <a:buChar char="-"/>
            </a:pPr>
            <a:r>
              <a:rPr kumimoji="1" lang="ru-RU" sz="1600" dirty="0">
                <a:solidFill>
                  <a:srgbClr val="333399"/>
                </a:solidFill>
                <a:latin typeface="Arial" panose="020B0604020202020204" pitchFamily="34" charset="0"/>
              </a:rPr>
              <a:t>штраф: 50 000 – 500 000 руб.;</a:t>
            </a:r>
          </a:p>
        </p:txBody>
      </p:sp>
      <p:sp>
        <p:nvSpPr>
          <p:cNvPr id="7"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АДМИНИСТРАТИВНАЯ </a:t>
            </a:r>
            <a:r>
              <a:rPr lang="ru-RU" sz="2600" dirty="0" smtClean="0">
                <a:latin typeface="+mj-lt"/>
                <a:ea typeface="+mj-ea"/>
                <a:cs typeface="+mj-cs"/>
              </a:rPr>
              <a:t>ОТВЕТСТВЕННОСТЬ (5)</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64</a:t>
            </a:fld>
            <a:endParaRPr lang="ru-RU"/>
          </a:p>
        </p:txBody>
      </p:sp>
    </p:spTree>
    <p:extLst>
      <p:ext uri="{BB962C8B-B14F-4D97-AF65-F5344CB8AC3E}">
        <p14:creationId xmlns:p14="http://schemas.microsoft.com/office/powerpoint/2010/main" xmlns="" val="282081428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1"/>
          <p:cNvSpPr>
            <a:spLocks noChangeArrowheads="1"/>
          </p:cNvSpPr>
          <p:nvPr/>
        </p:nvSpPr>
        <p:spPr bwMode="auto">
          <a:xfrm>
            <a:off x="0" y="962712"/>
            <a:ext cx="8964488" cy="556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indent="342900" algn="just" eaLnBrk="1" hangingPunct="1">
              <a:spcBef>
                <a:spcPct val="20000"/>
              </a:spcBef>
              <a:defRPr/>
            </a:pPr>
            <a:r>
              <a:rPr kumimoji="1" lang="ru-RU" sz="1400" b="1" dirty="0">
                <a:solidFill>
                  <a:srgbClr val="008080"/>
                </a:solidFill>
                <a:latin typeface="Arial" charset="0"/>
              </a:rPr>
              <a:t>КоАП РФ, ст. 19.4.1 – Воспрепятствование законной деятельности должностного лица органа государственного контроля (надзора) по проведению проверок</a:t>
            </a:r>
          </a:p>
          <a:p>
            <a:pPr indent="342900" algn="just" eaLnBrk="1" hangingPunct="1">
              <a:spcBef>
                <a:spcPct val="20000"/>
              </a:spcBef>
              <a:defRPr/>
            </a:pPr>
            <a:endParaRPr kumimoji="1" lang="ru-RU" sz="1400" b="1" dirty="0" smtClean="0">
              <a:solidFill>
                <a:srgbClr val="008080"/>
              </a:solidFill>
              <a:latin typeface="Arial" charset="0"/>
            </a:endParaRPr>
          </a:p>
          <a:p>
            <a:pPr indent="342900" algn="just" eaLnBrk="1" hangingPunct="1">
              <a:spcBef>
                <a:spcPct val="20000"/>
              </a:spcBef>
              <a:defRPr/>
            </a:pPr>
            <a:r>
              <a:rPr kumimoji="1" lang="ru-RU" sz="1400" b="1" dirty="0" smtClean="0">
                <a:solidFill>
                  <a:srgbClr val="008080"/>
                </a:solidFill>
                <a:latin typeface="Arial" charset="0"/>
              </a:rPr>
              <a:t>1</a:t>
            </a:r>
            <a:r>
              <a:rPr kumimoji="1" lang="ru-RU" sz="1400" b="1" dirty="0">
                <a:solidFill>
                  <a:srgbClr val="008080"/>
                </a:solidFill>
                <a:latin typeface="Arial" charset="0"/>
              </a:rPr>
              <a:t>. Воспрепятствование законной деятельности должностного лица органа государственного контроля (надзора) по проведению проверок или уклонение от таких проверок</a:t>
            </a:r>
          </a:p>
          <a:p>
            <a:pPr indent="342900" algn="just" eaLnBrk="1" hangingPunct="1">
              <a:spcBef>
                <a:spcPct val="20000"/>
              </a:spcBef>
              <a:defRPr/>
            </a:pPr>
            <a:r>
              <a:rPr kumimoji="1" lang="ru-RU" sz="1400" b="1" u="sng" dirty="0">
                <a:solidFill>
                  <a:srgbClr val="333399"/>
                </a:solidFill>
                <a:latin typeface="Arial" charset="0"/>
              </a:rPr>
              <a:t>для должностных лиц</a:t>
            </a:r>
            <a:r>
              <a:rPr kumimoji="1" lang="ru-RU" sz="1400" b="1" dirty="0">
                <a:solidFill>
                  <a:srgbClr val="333399"/>
                </a:solidFill>
                <a:latin typeface="Arial" charset="0"/>
              </a:rPr>
              <a:t>:</a:t>
            </a:r>
          </a:p>
          <a:p>
            <a:pPr indent="342900" algn="just" eaLnBrk="1" hangingPunct="1">
              <a:spcBef>
                <a:spcPct val="20000"/>
              </a:spcBef>
              <a:buFontTx/>
              <a:buChar char="-"/>
              <a:defRPr/>
            </a:pPr>
            <a:r>
              <a:rPr kumimoji="1" lang="ru-RU" sz="1400" b="1" dirty="0">
                <a:solidFill>
                  <a:srgbClr val="333399"/>
                </a:solidFill>
                <a:latin typeface="Arial" charset="0"/>
              </a:rPr>
              <a:t>штраф: 2 000 – 4 000 руб.;</a:t>
            </a:r>
          </a:p>
          <a:p>
            <a:pPr indent="342900" algn="just" eaLnBrk="1" hangingPunct="1">
              <a:spcBef>
                <a:spcPct val="20000"/>
              </a:spcBef>
              <a:defRPr/>
            </a:pPr>
            <a:r>
              <a:rPr kumimoji="1" lang="ru-RU" sz="1400" b="1" u="sng" dirty="0">
                <a:solidFill>
                  <a:srgbClr val="333399"/>
                </a:solidFill>
                <a:latin typeface="Arial" charset="0"/>
              </a:rPr>
              <a:t>для юридических лиц</a:t>
            </a:r>
            <a:r>
              <a:rPr kumimoji="1" lang="ru-RU" sz="1400" b="1" dirty="0">
                <a:solidFill>
                  <a:srgbClr val="333399"/>
                </a:solidFill>
                <a:latin typeface="Arial" charset="0"/>
              </a:rPr>
              <a:t>:</a:t>
            </a:r>
          </a:p>
          <a:p>
            <a:pPr indent="342900" algn="just" eaLnBrk="1" hangingPunct="1">
              <a:spcBef>
                <a:spcPct val="20000"/>
              </a:spcBef>
              <a:buFontTx/>
              <a:buChar char="-"/>
              <a:defRPr/>
            </a:pPr>
            <a:r>
              <a:rPr kumimoji="1" lang="ru-RU" sz="1400" b="1" dirty="0">
                <a:solidFill>
                  <a:srgbClr val="333399"/>
                </a:solidFill>
                <a:latin typeface="Arial" charset="0"/>
              </a:rPr>
              <a:t>штраф: 5 000 – 10 000 руб.;</a:t>
            </a:r>
          </a:p>
          <a:p>
            <a:pPr indent="363538" algn="just" eaLnBrk="1" hangingPunct="1">
              <a:spcBef>
                <a:spcPct val="20000"/>
              </a:spcBef>
              <a:defRPr/>
            </a:pPr>
            <a:r>
              <a:rPr kumimoji="1" lang="ru-RU" sz="1400" b="1" dirty="0">
                <a:solidFill>
                  <a:srgbClr val="008080"/>
                </a:solidFill>
                <a:latin typeface="Arial" charset="0"/>
              </a:rPr>
              <a:t>2. Действия (бездействие), предусмотренные частью 1 настоящей статьи, повлекшие невозможность проведения или завершения проверки</a:t>
            </a:r>
          </a:p>
          <a:p>
            <a:pPr indent="342900" algn="just" eaLnBrk="1" hangingPunct="1">
              <a:spcBef>
                <a:spcPct val="20000"/>
              </a:spcBef>
              <a:defRPr/>
            </a:pPr>
            <a:r>
              <a:rPr kumimoji="1" lang="ru-RU" sz="1400" b="1" u="sng" dirty="0">
                <a:solidFill>
                  <a:srgbClr val="333399"/>
                </a:solidFill>
                <a:latin typeface="Arial" charset="0"/>
              </a:rPr>
              <a:t>для должностных лиц</a:t>
            </a:r>
            <a:r>
              <a:rPr kumimoji="1" lang="ru-RU" sz="1400" b="1" dirty="0">
                <a:solidFill>
                  <a:srgbClr val="333399"/>
                </a:solidFill>
                <a:latin typeface="Arial" charset="0"/>
              </a:rPr>
              <a:t>:</a:t>
            </a:r>
          </a:p>
          <a:p>
            <a:pPr indent="342900" algn="just" eaLnBrk="1" hangingPunct="1">
              <a:spcBef>
                <a:spcPct val="20000"/>
              </a:spcBef>
              <a:buFontTx/>
              <a:buChar char="-"/>
              <a:defRPr/>
            </a:pPr>
            <a:r>
              <a:rPr kumimoji="1" lang="ru-RU" sz="1400" b="1" dirty="0">
                <a:solidFill>
                  <a:srgbClr val="333399"/>
                </a:solidFill>
                <a:latin typeface="Arial" charset="0"/>
              </a:rPr>
              <a:t>штраф: 5 000 – 10 000 руб.;</a:t>
            </a:r>
          </a:p>
          <a:p>
            <a:pPr indent="342900" algn="just" eaLnBrk="1" hangingPunct="1">
              <a:spcBef>
                <a:spcPct val="20000"/>
              </a:spcBef>
              <a:defRPr/>
            </a:pPr>
            <a:r>
              <a:rPr kumimoji="1" lang="ru-RU" sz="1400" b="1" u="sng" dirty="0">
                <a:solidFill>
                  <a:srgbClr val="333399"/>
                </a:solidFill>
                <a:latin typeface="Arial" charset="0"/>
              </a:rPr>
              <a:t>для юридических лиц</a:t>
            </a:r>
            <a:r>
              <a:rPr kumimoji="1" lang="ru-RU" sz="1400" b="1" dirty="0">
                <a:solidFill>
                  <a:srgbClr val="333399"/>
                </a:solidFill>
                <a:latin typeface="Arial" charset="0"/>
              </a:rPr>
              <a:t>:</a:t>
            </a:r>
          </a:p>
          <a:p>
            <a:pPr indent="342900" algn="just" eaLnBrk="1" hangingPunct="1">
              <a:spcBef>
                <a:spcPct val="20000"/>
              </a:spcBef>
              <a:buFontTx/>
              <a:buChar char="-"/>
              <a:defRPr/>
            </a:pPr>
            <a:r>
              <a:rPr kumimoji="1" lang="ru-RU" sz="1400" b="1" dirty="0">
                <a:solidFill>
                  <a:srgbClr val="333399"/>
                </a:solidFill>
                <a:latin typeface="Arial" charset="0"/>
              </a:rPr>
              <a:t>штраф: 20 000 – 50 000 руб.;</a:t>
            </a:r>
          </a:p>
          <a:p>
            <a:pPr indent="342900" algn="just" eaLnBrk="1" hangingPunct="1">
              <a:spcBef>
                <a:spcPct val="20000"/>
              </a:spcBef>
              <a:defRPr/>
            </a:pPr>
            <a:r>
              <a:rPr kumimoji="1" lang="ru-RU" sz="1400" b="1" dirty="0">
                <a:solidFill>
                  <a:srgbClr val="008080"/>
                </a:solidFill>
                <a:latin typeface="Arial" charset="0"/>
              </a:rPr>
              <a:t>3. Повторное совершение административного правонарушения, предусмотренного частью 2 настоящей статьи</a:t>
            </a:r>
          </a:p>
          <a:p>
            <a:pPr indent="342900" algn="just" eaLnBrk="1" hangingPunct="1">
              <a:spcBef>
                <a:spcPct val="20000"/>
              </a:spcBef>
              <a:defRPr/>
            </a:pPr>
            <a:r>
              <a:rPr kumimoji="1" lang="ru-RU" sz="1400" b="1" u="sng" dirty="0">
                <a:solidFill>
                  <a:srgbClr val="333399"/>
                </a:solidFill>
                <a:latin typeface="Arial" charset="0"/>
              </a:rPr>
              <a:t>для должностных лиц</a:t>
            </a:r>
            <a:r>
              <a:rPr kumimoji="1" lang="ru-RU" sz="1400" b="1" dirty="0">
                <a:solidFill>
                  <a:srgbClr val="333399"/>
                </a:solidFill>
                <a:latin typeface="Arial" charset="0"/>
              </a:rPr>
              <a:t>:</a:t>
            </a:r>
          </a:p>
          <a:p>
            <a:pPr indent="342900" algn="just" eaLnBrk="1" hangingPunct="1">
              <a:spcBef>
                <a:spcPct val="20000"/>
              </a:spcBef>
              <a:buFontTx/>
              <a:buChar char="-"/>
              <a:defRPr/>
            </a:pPr>
            <a:r>
              <a:rPr kumimoji="1" lang="ru-RU" sz="1400" b="1" dirty="0">
                <a:solidFill>
                  <a:srgbClr val="333399"/>
                </a:solidFill>
                <a:latin typeface="Arial" charset="0"/>
              </a:rPr>
              <a:t>штраф: 10 000 – 20 000 руб. </a:t>
            </a:r>
          </a:p>
          <a:p>
            <a:pPr indent="342900" algn="just" eaLnBrk="1" hangingPunct="1">
              <a:spcBef>
                <a:spcPct val="20000"/>
              </a:spcBef>
              <a:buFontTx/>
              <a:buChar char="-"/>
              <a:defRPr/>
            </a:pPr>
            <a:r>
              <a:rPr kumimoji="1" lang="ru-RU" sz="1400" b="1" dirty="0">
                <a:solidFill>
                  <a:srgbClr val="333399"/>
                </a:solidFill>
                <a:latin typeface="Arial" charset="0"/>
              </a:rPr>
              <a:t>дисквалификация на срок от шести месяцев до одного года</a:t>
            </a:r>
          </a:p>
          <a:p>
            <a:pPr indent="342900" algn="just" eaLnBrk="1" hangingPunct="1">
              <a:spcBef>
                <a:spcPct val="20000"/>
              </a:spcBef>
              <a:defRPr/>
            </a:pPr>
            <a:r>
              <a:rPr kumimoji="1" lang="ru-RU" sz="1400" b="1" u="sng" dirty="0">
                <a:solidFill>
                  <a:srgbClr val="333399"/>
                </a:solidFill>
                <a:latin typeface="Arial" charset="0"/>
              </a:rPr>
              <a:t>для юридических лиц</a:t>
            </a:r>
            <a:r>
              <a:rPr kumimoji="1" lang="ru-RU" sz="1400" b="1" dirty="0">
                <a:solidFill>
                  <a:srgbClr val="333399"/>
                </a:solidFill>
                <a:latin typeface="Arial" charset="0"/>
              </a:rPr>
              <a:t>:</a:t>
            </a:r>
          </a:p>
          <a:p>
            <a:pPr indent="342900" algn="just" eaLnBrk="1" hangingPunct="1">
              <a:spcBef>
                <a:spcPct val="20000"/>
              </a:spcBef>
              <a:buFontTx/>
              <a:buChar char="-"/>
              <a:defRPr/>
            </a:pPr>
            <a:r>
              <a:rPr kumimoji="1" lang="ru-RU" sz="1400" b="1" dirty="0">
                <a:solidFill>
                  <a:srgbClr val="333399"/>
                </a:solidFill>
                <a:latin typeface="Arial" charset="0"/>
              </a:rPr>
              <a:t>штраф: 50 000 – 100 000 руб.</a:t>
            </a:r>
          </a:p>
        </p:txBody>
      </p:sp>
      <p:sp>
        <p:nvSpPr>
          <p:cNvPr id="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АДМИНИСТРАТИВНАЯ </a:t>
            </a:r>
            <a:r>
              <a:rPr lang="ru-RU" sz="2600" dirty="0" smtClean="0">
                <a:latin typeface="+mj-lt"/>
                <a:ea typeface="+mj-ea"/>
                <a:cs typeface="+mj-cs"/>
              </a:rPr>
              <a:t>ОТВЕТСТВЕННОСТЬ (6)</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65</a:t>
            </a:fld>
            <a:endParaRPr lang="ru-RU"/>
          </a:p>
        </p:txBody>
      </p:sp>
    </p:spTree>
    <p:extLst>
      <p:ext uri="{BB962C8B-B14F-4D97-AF65-F5344CB8AC3E}">
        <p14:creationId xmlns:p14="http://schemas.microsoft.com/office/powerpoint/2010/main" xmlns="" val="207251583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323850" y="1844675"/>
            <a:ext cx="8496300" cy="3960813"/>
          </a:xfrm>
        </p:spPr>
        <p:txBody>
          <a:bodyPr/>
          <a:lstStyle/>
          <a:p>
            <a:pPr marL="0" indent="361950" algn="just">
              <a:lnSpc>
                <a:spcPct val="90000"/>
              </a:lnSpc>
              <a:buFontTx/>
              <a:buNone/>
            </a:pPr>
            <a:r>
              <a:rPr kumimoji="1" lang="ru-RU" sz="2400" b="1" dirty="0" smtClean="0">
                <a:solidFill>
                  <a:srgbClr val="008080"/>
                </a:solidFill>
              </a:rPr>
              <a:t>КоАП РФ, часть 3 ст. 2.1. Административное правонарушение:</a:t>
            </a:r>
          </a:p>
          <a:p>
            <a:pPr marL="0" indent="361950" algn="just">
              <a:lnSpc>
                <a:spcPct val="90000"/>
              </a:lnSpc>
              <a:buFontTx/>
              <a:buNone/>
            </a:pPr>
            <a:endParaRPr kumimoji="1" lang="ru-RU" sz="2400" b="1" dirty="0" smtClean="0"/>
          </a:p>
          <a:p>
            <a:pPr marL="0" indent="361950" algn="just">
              <a:lnSpc>
                <a:spcPct val="90000"/>
              </a:lnSpc>
              <a:buFontTx/>
              <a:buNone/>
            </a:pPr>
            <a:r>
              <a:rPr kumimoji="1" lang="ru-RU" sz="2400" b="1" dirty="0" smtClean="0"/>
              <a:t>Назначение административного наказания юридическому лицу не освобождает от административной ответственности за данное правонарушение виновное физическое лицо, равно как и привлечение к административной или уголовной ответственности  физического лица не освобождает от административной ответственности за данное правонарушение юридическое лицо.</a:t>
            </a:r>
          </a:p>
        </p:txBody>
      </p:sp>
      <p:sp>
        <p:nvSpPr>
          <p:cNvPr id="13316" name="Rectangle 2"/>
          <p:cNvSpPr>
            <a:spLocks noChangeArrowheads="1"/>
          </p:cNvSpPr>
          <p:nvPr/>
        </p:nvSpPr>
        <p:spPr bwMode="auto">
          <a:xfrm>
            <a:off x="0" y="0"/>
            <a:ext cx="91440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ОТВЕТСТВЕННОСТЬ ЮРИДИЧЕСКИХ И ДОЛЖНОСТНЫХ (ФИЗИЧЕСКИХ) ЛИЦ</a:t>
            </a:r>
          </a:p>
        </p:txBody>
      </p:sp>
      <p:sp>
        <p:nvSpPr>
          <p:cNvPr id="2" name="Номер слайда 1"/>
          <p:cNvSpPr>
            <a:spLocks noGrp="1"/>
          </p:cNvSpPr>
          <p:nvPr>
            <p:ph type="sldNum" sz="quarter" idx="10"/>
          </p:nvPr>
        </p:nvSpPr>
        <p:spPr/>
        <p:txBody>
          <a:bodyPr/>
          <a:lstStyle/>
          <a:p>
            <a:fld id="{68EF25E2-B48B-4E9B-A13A-0514BC162B9B}" type="slidenum">
              <a:rPr lang="ru-RU" smtClean="0"/>
              <a:pPr/>
              <a:t>66</a:t>
            </a:fld>
            <a:endParaRPr lang="ru-RU"/>
          </a:p>
        </p:txBody>
      </p:sp>
    </p:spTree>
    <p:extLst>
      <p:ext uri="{BB962C8B-B14F-4D97-AF65-F5344CB8AC3E}">
        <p14:creationId xmlns:p14="http://schemas.microsoft.com/office/powerpoint/2010/main" xmlns="" val="340412703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157990" y="1505107"/>
            <a:ext cx="8786813" cy="4924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kumimoji="1" lang="ru-RU" dirty="0">
                <a:solidFill>
                  <a:srgbClr val="008080"/>
                </a:solidFill>
                <a:latin typeface="+mn-lt"/>
                <a:ea typeface="MS PGothic" pitchFamily="34" charset="-128"/>
                <a:cs typeface="MS PGothic" pitchFamily="34" charset="-128"/>
              </a:rPr>
              <a:t>Статья 178. </a:t>
            </a:r>
            <a:r>
              <a:rPr kumimoji="1" lang="ru-RU" dirty="0" smtClean="0">
                <a:solidFill>
                  <a:srgbClr val="008080"/>
                </a:solidFill>
                <a:latin typeface="+mn-lt"/>
                <a:ea typeface="MS PGothic" pitchFamily="34" charset="-128"/>
                <a:cs typeface="MS PGothic" pitchFamily="34" charset="-128"/>
              </a:rPr>
              <a:t>Ограничение конкуренции</a:t>
            </a:r>
            <a:endParaRPr kumimoji="1" lang="ru-RU" dirty="0">
              <a:solidFill>
                <a:srgbClr val="008080"/>
              </a:solidFill>
              <a:latin typeface="+mn-lt"/>
              <a:ea typeface="MS PGothic" pitchFamily="34" charset="-128"/>
              <a:cs typeface="MS PGothic" pitchFamily="34" charset="-128"/>
            </a:endParaRPr>
          </a:p>
          <a:p>
            <a:pPr algn="just"/>
            <a:r>
              <a:rPr kumimoji="1" lang="ru-RU" sz="1400" dirty="0">
                <a:solidFill>
                  <a:srgbClr val="333399"/>
                </a:solidFill>
                <a:ea typeface="MS PGothic" pitchFamily="34" charset="-128"/>
              </a:rPr>
              <a:t>1. </a:t>
            </a:r>
            <a:r>
              <a:rPr kumimoji="1" lang="ru-RU" sz="1400" dirty="0">
                <a:solidFill>
                  <a:srgbClr val="C00000"/>
                </a:solidFill>
                <a:ea typeface="MS PGothic" pitchFamily="34" charset="-128"/>
              </a:rPr>
              <a:t>Ограничение конкуренции путем заключения между хозяйствующими субъектами-конкурентами ограничивающего конкуренцию соглашения (картеля)</a:t>
            </a:r>
            <a:r>
              <a:rPr kumimoji="1" lang="ru-RU" sz="1400" dirty="0">
                <a:solidFill>
                  <a:srgbClr val="333399"/>
                </a:solidFill>
                <a:ea typeface="MS PGothic" pitchFamily="34" charset="-128"/>
              </a:rPr>
              <a:t>, запрещенного в соответствии с антимонопольным законодательством Российской Федерации, если это деяние причинило крупный ущерб гражданам, организациям или государству либо повлекло извлечение дохода в крупном размере, -</a:t>
            </a:r>
          </a:p>
          <a:p>
            <a:pPr algn="just"/>
            <a:r>
              <a:rPr kumimoji="1" lang="ru-RU" sz="1400" i="1" dirty="0">
                <a:solidFill>
                  <a:srgbClr val="333399"/>
                </a:solidFill>
                <a:ea typeface="MS PGothic" pitchFamily="34" charset="-128"/>
              </a:rPr>
              <a:t>наказываются </a:t>
            </a:r>
            <a:r>
              <a:rPr kumimoji="1" lang="ru-RU" sz="1400" i="1" dirty="0">
                <a:solidFill>
                  <a:srgbClr val="C00000"/>
                </a:solidFill>
                <a:ea typeface="MS PGothic" pitchFamily="34" charset="-128"/>
              </a:rPr>
              <a:t>штрафом в размере от трехсот тысяч до пятисот тысяч рублей</a:t>
            </a:r>
            <a:r>
              <a:rPr kumimoji="1" lang="ru-RU" sz="1400" i="1" dirty="0">
                <a:solidFill>
                  <a:srgbClr val="333399"/>
                </a:solidFill>
                <a:ea typeface="MS PGothic" pitchFamily="34" charset="-128"/>
              </a:rPr>
              <a:t> или в размере заработной платы или иного дохода осужденного за период от одного года до двух лет, </a:t>
            </a:r>
            <a:r>
              <a:rPr kumimoji="1" lang="ru-RU" sz="1400" i="1" dirty="0">
                <a:solidFill>
                  <a:srgbClr val="C00000"/>
                </a:solidFill>
                <a:ea typeface="MS PGothic" pitchFamily="34" charset="-128"/>
              </a:rPr>
              <a:t>либо принудительными работами на срок до трех лет</a:t>
            </a:r>
            <a:r>
              <a:rPr kumimoji="1" lang="ru-RU" sz="1400" i="1" dirty="0">
                <a:solidFill>
                  <a:srgbClr val="333399"/>
                </a:solidFill>
                <a:ea typeface="MS PGothic" pitchFamily="34" charset="-128"/>
              </a:rPr>
              <a:t> с лишением права занимать определенные должности или заниматься определенной деятельностью на срок до одного года или без такового, </a:t>
            </a:r>
            <a:r>
              <a:rPr kumimoji="1" lang="ru-RU" sz="1400" i="1" dirty="0">
                <a:solidFill>
                  <a:srgbClr val="C00000"/>
                </a:solidFill>
                <a:ea typeface="MS PGothic" pitchFamily="34" charset="-128"/>
              </a:rPr>
              <a:t>либо лишением свободы на срок до трех лет</a:t>
            </a:r>
            <a:r>
              <a:rPr kumimoji="1" lang="ru-RU" sz="1400" i="1" dirty="0">
                <a:solidFill>
                  <a:srgbClr val="333399"/>
                </a:solidFill>
                <a:ea typeface="MS PGothic" pitchFamily="34" charset="-128"/>
              </a:rPr>
              <a:t> с лишением права занимать определенные должности или заниматься определенной деятельностью до одного года либо без такового.</a:t>
            </a:r>
          </a:p>
          <a:p>
            <a:pPr algn="just"/>
            <a:r>
              <a:rPr kumimoji="1" lang="en-US" sz="1400" dirty="0" smtClean="0">
                <a:solidFill>
                  <a:srgbClr val="333399"/>
                </a:solidFill>
                <a:ea typeface="MS PGothic" pitchFamily="34" charset="-128"/>
              </a:rPr>
              <a:t> </a:t>
            </a:r>
            <a:r>
              <a:rPr kumimoji="1" lang="ru-RU" sz="1400" dirty="0" smtClean="0">
                <a:solidFill>
                  <a:srgbClr val="333399"/>
                </a:solidFill>
                <a:ea typeface="MS PGothic" pitchFamily="34" charset="-128"/>
              </a:rPr>
              <a:t>2</a:t>
            </a:r>
            <a:r>
              <a:rPr kumimoji="1" lang="ru-RU" sz="1400" dirty="0">
                <a:solidFill>
                  <a:srgbClr val="333399"/>
                </a:solidFill>
                <a:ea typeface="MS PGothic" pitchFamily="34" charset="-128"/>
              </a:rPr>
              <a:t>. Те же деяния:</a:t>
            </a:r>
          </a:p>
          <a:p>
            <a:pPr algn="just"/>
            <a:r>
              <a:rPr kumimoji="1" lang="ru-RU" sz="1400" dirty="0">
                <a:solidFill>
                  <a:srgbClr val="333399"/>
                </a:solidFill>
                <a:ea typeface="MS PGothic" pitchFamily="34" charset="-128"/>
              </a:rPr>
              <a:t>а) совершенные лицом с использованием своего служебного положения;</a:t>
            </a:r>
          </a:p>
          <a:p>
            <a:pPr algn="just"/>
            <a:r>
              <a:rPr kumimoji="1" lang="ru-RU" sz="1400" dirty="0">
                <a:solidFill>
                  <a:srgbClr val="333399"/>
                </a:solidFill>
                <a:ea typeface="MS PGothic" pitchFamily="34" charset="-128"/>
              </a:rPr>
              <a:t>б) сопряженные с уничтожением или повреждением чужого имущества либо с угрозой его уничтожения или повреждения, при отсутствии признаков вымогательства;</a:t>
            </a:r>
          </a:p>
          <a:p>
            <a:pPr algn="just"/>
            <a:r>
              <a:rPr kumimoji="1" lang="ru-RU" sz="1400" dirty="0">
                <a:solidFill>
                  <a:srgbClr val="333399"/>
                </a:solidFill>
                <a:ea typeface="MS PGothic" pitchFamily="34" charset="-128"/>
              </a:rPr>
              <a:t>в) причинившие особо крупный ущерб либо повлекшие извлечение дохода в особо крупном размере, -</a:t>
            </a:r>
          </a:p>
          <a:p>
            <a:pPr algn="just"/>
            <a:r>
              <a:rPr kumimoji="1" lang="ru-RU" sz="1400" i="1" dirty="0">
                <a:solidFill>
                  <a:srgbClr val="333399"/>
                </a:solidFill>
                <a:ea typeface="MS PGothic" pitchFamily="34" charset="-128"/>
              </a:rPr>
              <a:t>наказываются </a:t>
            </a:r>
            <a:r>
              <a:rPr kumimoji="1" lang="ru-RU" sz="1400" i="1" dirty="0">
                <a:solidFill>
                  <a:srgbClr val="C00000"/>
                </a:solidFill>
                <a:ea typeface="MS PGothic" pitchFamily="34" charset="-128"/>
              </a:rPr>
              <a:t>принудительными работами на срок до пяти лет</a:t>
            </a:r>
            <a:r>
              <a:rPr kumimoji="1" lang="ru-RU" sz="1400" i="1" dirty="0">
                <a:solidFill>
                  <a:srgbClr val="333399"/>
                </a:solidFill>
                <a:ea typeface="MS PGothic" pitchFamily="34" charset="-128"/>
              </a:rPr>
              <a:t> с лишением права занимать определенные должности или заниматься определенной деятельностью на срок до трех лет или без такового </a:t>
            </a:r>
            <a:r>
              <a:rPr kumimoji="1" lang="ru-RU" sz="1400" i="1" dirty="0">
                <a:solidFill>
                  <a:srgbClr val="C00000"/>
                </a:solidFill>
                <a:ea typeface="MS PGothic" pitchFamily="34" charset="-128"/>
              </a:rPr>
              <a:t>либо лишением свободы на срок до шести лет со штрафом в размере до одного миллиона рублей </a:t>
            </a:r>
            <a:r>
              <a:rPr kumimoji="1" lang="ru-RU" sz="1400" i="1" dirty="0">
                <a:solidFill>
                  <a:srgbClr val="333399"/>
                </a:solidFill>
                <a:ea typeface="MS PGothic" pitchFamily="34" charset="-128"/>
              </a:rPr>
              <a:t>или в размере заработной платы или иного дохода осужденного за период до пяти лет или без такового и с лишением права занимать определенные должности или заниматься определенной деятельностью на срок от одного года до трех лет или без такового.</a:t>
            </a:r>
          </a:p>
        </p:txBody>
      </p:sp>
      <p:sp>
        <p:nvSpPr>
          <p:cNvPr id="14340"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smtClean="0">
                <a:latin typeface="+mj-lt"/>
                <a:ea typeface="+mj-ea"/>
                <a:cs typeface="+mj-cs"/>
              </a:rPr>
              <a:t>5.2</a:t>
            </a:r>
            <a:r>
              <a:rPr lang="ru-RU" sz="2600" dirty="0">
                <a:latin typeface="+mj-lt"/>
                <a:ea typeface="+mj-ea"/>
                <a:cs typeface="+mj-cs"/>
              </a:rPr>
              <a:t>. УГОЛОВНАЯ </a:t>
            </a:r>
            <a:r>
              <a:rPr lang="ru-RU" sz="2600" dirty="0" smtClean="0">
                <a:latin typeface="+mj-lt"/>
                <a:ea typeface="+mj-ea"/>
                <a:cs typeface="+mj-cs"/>
              </a:rPr>
              <a:t>ОТВЕТСТВЕННОСТЬ (1)</a:t>
            </a:r>
            <a:endParaRPr lang="ru-RU" sz="2600" dirty="0">
              <a:latin typeface="+mj-lt"/>
              <a:ea typeface="+mj-ea"/>
              <a:cs typeface="+mj-cs"/>
            </a:endParaRPr>
          </a:p>
        </p:txBody>
      </p:sp>
      <p:sp>
        <p:nvSpPr>
          <p:cNvPr id="6" name="Rectangle 2"/>
          <p:cNvSpPr>
            <a:spLocks noChangeArrowheads="1"/>
          </p:cNvSpPr>
          <p:nvPr/>
        </p:nvSpPr>
        <p:spPr bwMode="auto">
          <a:xfrm>
            <a:off x="158982" y="892175"/>
            <a:ext cx="8607425" cy="609600"/>
          </a:xfrm>
          <a:prstGeom prst="rect">
            <a:avLst/>
          </a:prstGeom>
          <a:noFill/>
          <a:ln w="9525">
            <a:noFill/>
            <a:miter lim="800000"/>
            <a:headEnd/>
            <a:tailEnd/>
          </a:ln>
        </p:spPr>
        <p:txBody>
          <a:bodyPr anchor="ctr"/>
          <a:lstStyle/>
          <a:p>
            <a:pPr algn="ctr" eaLnBrk="1" hangingPunct="1">
              <a:lnSpc>
                <a:spcPct val="85000"/>
              </a:lnSpc>
              <a:defRPr/>
            </a:pPr>
            <a:r>
              <a:rPr lang="ru-RU" sz="2400" b="0" dirty="0">
                <a:solidFill>
                  <a:schemeClr val="bg1">
                    <a:lumMod val="90000"/>
                    <a:lumOff val="10000"/>
                  </a:schemeClr>
                </a:solidFill>
                <a:latin typeface="Arial" charset="0"/>
              </a:rPr>
              <a:t> </a:t>
            </a:r>
            <a:r>
              <a:rPr lang="ru-RU" sz="2400" dirty="0">
                <a:solidFill>
                  <a:schemeClr val="bg1">
                    <a:lumMod val="90000"/>
                    <a:lumOff val="10000"/>
                  </a:schemeClr>
                </a:solidFill>
                <a:latin typeface="Arial" charset="0"/>
              </a:rPr>
              <a:t> </a:t>
            </a:r>
            <a:r>
              <a:rPr lang="ru-RU" sz="2400" b="1" dirty="0">
                <a:solidFill>
                  <a:srgbClr val="008080"/>
                </a:solidFill>
                <a:latin typeface="Arial" charset="0"/>
              </a:rPr>
              <a:t>УГОЛОВНЫЙ КОДЕКС РОССИЙСКОЙ ФЕДЕРАЦИИ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67</a:t>
            </a:fld>
            <a:endParaRPr lang="ru-RU"/>
          </a:p>
        </p:txBody>
      </p:sp>
    </p:spTree>
    <p:extLst>
      <p:ext uri="{BB962C8B-B14F-4D97-AF65-F5344CB8AC3E}">
        <p14:creationId xmlns:p14="http://schemas.microsoft.com/office/powerpoint/2010/main" xmlns="" val="1727050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1"/>
          <p:cNvSpPr>
            <a:spLocks noChangeArrowheads="1"/>
          </p:cNvSpPr>
          <p:nvPr/>
        </p:nvSpPr>
        <p:spPr bwMode="auto">
          <a:xfrm>
            <a:off x="0" y="1004833"/>
            <a:ext cx="9143999"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a:r>
              <a:rPr kumimoji="1" lang="ru-RU" sz="1800" dirty="0">
                <a:solidFill>
                  <a:srgbClr val="333399"/>
                </a:solidFill>
                <a:ea typeface="MS PGothic" pitchFamily="34" charset="-128"/>
              </a:rPr>
              <a:t>3. Деяния, предусмотренные частями первой или второй настоящей статьи, совершенные с применением насилия или с угрозой его применения, -</a:t>
            </a:r>
          </a:p>
          <a:p>
            <a:pPr algn="just"/>
            <a:r>
              <a:rPr kumimoji="1" lang="ru-RU" sz="1800" i="1" dirty="0" smtClean="0">
                <a:solidFill>
                  <a:srgbClr val="333399"/>
                </a:solidFill>
                <a:ea typeface="MS PGothic" pitchFamily="34" charset="-128"/>
              </a:rPr>
              <a:t>наказываются </a:t>
            </a:r>
            <a:r>
              <a:rPr kumimoji="1" lang="ru-RU" sz="1800" i="1" dirty="0">
                <a:solidFill>
                  <a:srgbClr val="C00000"/>
                </a:solidFill>
                <a:ea typeface="MS PGothic" pitchFamily="34" charset="-128"/>
              </a:rPr>
              <a:t>принудительными работами на срок до пяти лет </a:t>
            </a:r>
            <a:r>
              <a:rPr kumimoji="1" lang="ru-RU" sz="1800" i="1" dirty="0">
                <a:solidFill>
                  <a:srgbClr val="333399"/>
                </a:solidFill>
                <a:ea typeface="MS PGothic" pitchFamily="34" charset="-128"/>
              </a:rPr>
              <a:t>с лишением права занимать определенные должности или заниматься определенной деятельностью на срок от одного года до трех лет </a:t>
            </a:r>
            <a:r>
              <a:rPr kumimoji="1" lang="ru-RU" sz="1800" i="1" dirty="0">
                <a:solidFill>
                  <a:srgbClr val="C00000"/>
                </a:solidFill>
                <a:ea typeface="MS PGothic" pitchFamily="34" charset="-128"/>
              </a:rPr>
              <a:t>либо лишением свободы на срок до семи лет</a:t>
            </a:r>
            <a:r>
              <a:rPr kumimoji="1" lang="ru-RU" sz="1800" i="1" dirty="0">
                <a:solidFill>
                  <a:srgbClr val="333399"/>
                </a:solidFill>
                <a:ea typeface="MS PGothic" pitchFamily="34" charset="-128"/>
              </a:rPr>
              <a:t> с лишением права занимать определенные должности или заниматься определенной деятельностью на срок от одного года до трех лет.</a:t>
            </a:r>
          </a:p>
          <a:p>
            <a:pPr algn="just"/>
            <a:r>
              <a:rPr kumimoji="1" lang="ru-RU" sz="1800" dirty="0" smtClean="0">
                <a:solidFill>
                  <a:srgbClr val="333399"/>
                </a:solidFill>
                <a:ea typeface="MS PGothic" pitchFamily="34" charset="-128"/>
              </a:rPr>
              <a:t>Примечания</a:t>
            </a:r>
            <a:r>
              <a:rPr kumimoji="1" lang="ru-RU" sz="1800" dirty="0">
                <a:solidFill>
                  <a:srgbClr val="333399"/>
                </a:solidFill>
                <a:ea typeface="MS PGothic" pitchFamily="34" charset="-128"/>
              </a:rPr>
              <a:t>. </a:t>
            </a:r>
            <a:endParaRPr kumimoji="1" lang="en-US" sz="1800" dirty="0" smtClean="0">
              <a:solidFill>
                <a:srgbClr val="333399"/>
              </a:solidFill>
              <a:ea typeface="MS PGothic" pitchFamily="34" charset="-128"/>
            </a:endParaRPr>
          </a:p>
          <a:p>
            <a:pPr algn="just"/>
            <a:r>
              <a:rPr kumimoji="1" lang="ru-RU" sz="1800" dirty="0" smtClean="0">
                <a:solidFill>
                  <a:srgbClr val="333399"/>
                </a:solidFill>
                <a:ea typeface="MS PGothic" pitchFamily="34" charset="-128"/>
              </a:rPr>
              <a:t>1</a:t>
            </a:r>
            <a:r>
              <a:rPr kumimoji="1" lang="ru-RU" sz="1800" dirty="0">
                <a:solidFill>
                  <a:srgbClr val="333399"/>
                </a:solidFill>
                <a:ea typeface="MS PGothic" pitchFamily="34" charset="-128"/>
              </a:rPr>
              <a:t>. </a:t>
            </a:r>
            <a:r>
              <a:rPr kumimoji="1" lang="ru-RU" sz="1800" dirty="0">
                <a:solidFill>
                  <a:srgbClr val="C00000"/>
                </a:solidFill>
                <a:ea typeface="MS PGothic" pitchFamily="34" charset="-128"/>
              </a:rPr>
              <a:t>Доходом в крупном размере </a:t>
            </a:r>
            <a:r>
              <a:rPr kumimoji="1" lang="ru-RU" sz="1800" dirty="0">
                <a:solidFill>
                  <a:srgbClr val="333399"/>
                </a:solidFill>
                <a:ea typeface="MS PGothic" pitchFamily="34" charset="-128"/>
              </a:rPr>
              <a:t>в настоящей статье признается доход, сумма которого превышает </a:t>
            </a:r>
            <a:r>
              <a:rPr kumimoji="1" lang="ru-RU" sz="1800" dirty="0">
                <a:solidFill>
                  <a:srgbClr val="C00000"/>
                </a:solidFill>
                <a:ea typeface="MS PGothic" pitchFamily="34" charset="-128"/>
              </a:rPr>
              <a:t>пятьдесят миллионов </a:t>
            </a:r>
            <a:r>
              <a:rPr kumimoji="1" lang="ru-RU" sz="1800" dirty="0">
                <a:solidFill>
                  <a:srgbClr val="333399"/>
                </a:solidFill>
                <a:ea typeface="MS PGothic" pitchFamily="34" charset="-128"/>
              </a:rPr>
              <a:t>рублей, а доходом в </a:t>
            </a:r>
            <a:r>
              <a:rPr kumimoji="1" lang="ru-RU" sz="1800" dirty="0">
                <a:solidFill>
                  <a:srgbClr val="C00000"/>
                </a:solidFill>
                <a:ea typeface="MS PGothic" pitchFamily="34" charset="-128"/>
              </a:rPr>
              <a:t>особо крупном </a:t>
            </a:r>
            <a:r>
              <a:rPr kumimoji="1" lang="ru-RU" sz="1800" dirty="0">
                <a:solidFill>
                  <a:srgbClr val="333399"/>
                </a:solidFill>
                <a:ea typeface="MS PGothic" pitchFamily="34" charset="-128"/>
              </a:rPr>
              <a:t>размере - </a:t>
            </a:r>
            <a:r>
              <a:rPr kumimoji="1" lang="ru-RU" sz="1800" dirty="0">
                <a:solidFill>
                  <a:srgbClr val="C00000"/>
                </a:solidFill>
                <a:ea typeface="MS PGothic" pitchFamily="34" charset="-128"/>
              </a:rPr>
              <a:t>двести пятьдесят миллионов </a:t>
            </a:r>
            <a:r>
              <a:rPr kumimoji="1" lang="ru-RU" sz="1800" dirty="0">
                <a:solidFill>
                  <a:srgbClr val="333399"/>
                </a:solidFill>
                <a:ea typeface="MS PGothic" pitchFamily="34" charset="-128"/>
              </a:rPr>
              <a:t>рублей.</a:t>
            </a:r>
          </a:p>
          <a:p>
            <a:pPr algn="just"/>
            <a:r>
              <a:rPr kumimoji="1" lang="ru-RU" sz="1800" dirty="0">
                <a:solidFill>
                  <a:srgbClr val="333399"/>
                </a:solidFill>
                <a:ea typeface="MS PGothic" pitchFamily="34" charset="-128"/>
              </a:rPr>
              <a:t>2. </a:t>
            </a:r>
            <a:r>
              <a:rPr kumimoji="1" lang="ru-RU" sz="1800" dirty="0">
                <a:solidFill>
                  <a:srgbClr val="C00000"/>
                </a:solidFill>
                <a:ea typeface="MS PGothic" pitchFamily="34" charset="-128"/>
              </a:rPr>
              <a:t>Крупным ущербом </a:t>
            </a:r>
            <a:r>
              <a:rPr kumimoji="1" lang="ru-RU" sz="1800" dirty="0">
                <a:solidFill>
                  <a:srgbClr val="333399"/>
                </a:solidFill>
                <a:ea typeface="MS PGothic" pitchFamily="34" charset="-128"/>
              </a:rPr>
              <a:t>в настоящей статье признается ущерб, сумма которого превышает</a:t>
            </a:r>
            <a:r>
              <a:rPr kumimoji="1" lang="ru-RU" sz="1800" dirty="0">
                <a:solidFill>
                  <a:srgbClr val="C00000"/>
                </a:solidFill>
                <a:ea typeface="MS PGothic" pitchFamily="34" charset="-128"/>
              </a:rPr>
              <a:t> десять миллионов </a:t>
            </a:r>
            <a:r>
              <a:rPr kumimoji="1" lang="ru-RU" sz="1800" dirty="0">
                <a:solidFill>
                  <a:srgbClr val="333399"/>
                </a:solidFill>
                <a:ea typeface="MS PGothic" pitchFamily="34" charset="-128"/>
              </a:rPr>
              <a:t>рублей, а </a:t>
            </a:r>
            <a:r>
              <a:rPr kumimoji="1" lang="ru-RU" sz="1800" dirty="0">
                <a:solidFill>
                  <a:srgbClr val="C00000"/>
                </a:solidFill>
                <a:ea typeface="MS PGothic" pitchFamily="34" charset="-128"/>
              </a:rPr>
              <a:t>особо крупным </a:t>
            </a:r>
            <a:r>
              <a:rPr kumimoji="1" lang="ru-RU" sz="1800" dirty="0">
                <a:solidFill>
                  <a:srgbClr val="333399"/>
                </a:solidFill>
                <a:ea typeface="MS PGothic" pitchFamily="34" charset="-128"/>
              </a:rPr>
              <a:t>ущербом - </a:t>
            </a:r>
            <a:r>
              <a:rPr kumimoji="1" lang="ru-RU" sz="1800" dirty="0">
                <a:solidFill>
                  <a:srgbClr val="C00000"/>
                </a:solidFill>
                <a:ea typeface="MS PGothic" pitchFamily="34" charset="-128"/>
              </a:rPr>
              <a:t>тридцать миллионов</a:t>
            </a:r>
            <a:r>
              <a:rPr kumimoji="1" lang="ru-RU" sz="1800" dirty="0">
                <a:solidFill>
                  <a:srgbClr val="333399"/>
                </a:solidFill>
                <a:ea typeface="MS PGothic" pitchFamily="34" charset="-128"/>
              </a:rPr>
              <a:t> рублей.</a:t>
            </a:r>
          </a:p>
          <a:p>
            <a:pPr algn="just"/>
            <a:r>
              <a:rPr kumimoji="1" lang="ru-RU" sz="1800" dirty="0">
                <a:solidFill>
                  <a:srgbClr val="333399"/>
                </a:solidFill>
                <a:ea typeface="MS PGothic" pitchFamily="34" charset="-128"/>
              </a:rPr>
              <a:t>3. Лицо, совершившее преступление, предусмотренное настоящей статьей, </a:t>
            </a:r>
            <a:r>
              <a:rPr kumimoji="1" lang="ru-RU" sz="1800" dirty="0">
                <a:solidFill>
                  <a:srgbClr val="C00000"/>
                </a:solidFill>
                <a:ea typeface="MS PGothic" pitchFamily="34" charset="-128"/>
              </a:rPr>
              <a:t>освобождается от уголовной ответственности</a:t>
            </a:r>
            <a:r>
              <a:rPr kumimoji="1" lang="ru-RU" sz="1800" dirty="0">
                <a:solidFill>
                  <a:srgbClr val="333399"/>
                </a:solidFill>
                <a:ea typeface="MS PGothic" pitchFamily="34" charset="-128"/>
              </a:rPr>
              <a:t>, если оно </a:t>
            </a:r>
            <a:r>
              <a:rPr kumimoji="1" lang="ru-RU" sz="1800" dirty="0">
                <a:solidFill>
                  <a:srgbClr val="C00000"/>
                </a:solidFill>
                <a:ea typeface="MS PGothic" pitchFamily="34" charset="-128"/>
              </a:rPr>
              <a:t>первым</a:t>
            </a:r>
            <a:r>
              <a:rPr kumimoji="1" lang="ru-RU" sz="1800" dirty="0">
                <a:solidFill>
                  <a:srgbClr val="333399"/>
                </a:solidFill>
                <a:ea typeface="MS PGothic" pitchFamily="34" charset="-128"/>
              </a:rPr>
              <a:t> из числа соучастников преступления добровольно </a:t>
            </a:r>
            <a:r>
              <a:rPr kumimoji="1" lang="ru-RU" sz="1800" dirty="0">
                <a:solidFill>
                  <a:srgbClr val="C00000"/>
                </a:solidFill>
                <a:ea typeface="MS PGothic" pitchFamily="34" charset="-128"/>
              </a:rPr>
              <a:t>сообщило об этом преступлении</a:t>
            </a:r>
            <a:r>
              <a:rPr kumimoji="1" lang="ru-RU" sz="1800" dirty="0">
                <a:solidFill>
                  <a:srgbClr val="333399"/>
                </a:solidFill>
                <a:ea typeface="MS PGothic" pitchFamily="34" charset="-128"/>
              </a:rPr>
              <a:t>, </a:t>
            </a:r>
            <a:r>
              <a:rPr kumimoji="1" lang="ru-RU" sz="1800" dirty="0">
                <a:solidFill>
                  <a:srgbClr val="C00000"/>
                </a:solidFill>
                <a:ea typeface="MS PGothic" pitchFamily="34" charset="-128"/>
              </a:rPr>
              <a:t>активно способствовало его раскрытию</a:t>
            </a:r>
            <a:r>
              <a:rPr kumimoji="1" lang="ru-RU" sz="1800" dirty="0">
                <a:solidFill>
                  <a:srgbClr val="333399"/>
                </a:solidFill>
                <a:ea typeface="MS PGothic" pitchFamily="34" charset="-128"/>
              </a:rPr>
              <a:t> и (или) расследованию, </a:t>
            </a:r>
            <a:r>
              <a:rPr kumimoji="1" lang="ru-RU" sz="1800" dirty="0">
                <a:solidFill>
                  <a:srgbClr val="C00000"/>
                </a:solidFill>
                <a:ea typeface="MS PGothic" pitchFamily="34" charset="-128"/>
              </a:rPr>
              <a:t>возместило</a:t>
            </a:r>
            <a:r>
              <a:rPr kumimoji="1" lang="ru-RU" sz="1800" dirty="0">
                <a:solidFill>
                  <a:srgbClr val="333399"/>
                </a:solidFill>
                <a:ea typeface="MS PGothic" pitchFamily="34" charset="-128"/>
              </a:rPr>
              <a:t> причиненный этим преступлением </a:t>
            </a:r>
            <a:r>
              <a:rPr kumimoji="1" lang="ru-RU" sz="1800" dirty="0">
                <a:solidFill>
                  <a:srgbClr val="C00000"/>
                </a:solidFill>
                <a:ea typeface="MS PGothic" pitchFamily="34" charset="-128"/>
              </a:rPr>
              <a:t>ущерб или иным образом загладило причиненный вред </a:t>
            </a:r>
            <a:r>
              <a:rPr kumimoji="1" lang="ru-RU" sz="1800" dirty="0">
                <a:solidFill>
                  <a:srgbClr val="333399"/>
                </a:solidFill>
                <a:ea typeface="MS PGothic" pitchFamily="34" charset="-128"/>
              </a:rPr>
              <a:t>и если в его действиях не содержится иного состава преступления.</a:t>
            </a:r>
          </a:p>
        </p:txBody>
      </p:sp>
      <p:sp>
        <p:nvSpPr>
          <p:cNvPr id="15364"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УГОЛОВНАЯ </a:t>
            </a:r>
            <a:r>
              <a:rPr lang="ru-RU" sz="2600" dirty="0" smtClean="0">
                <a:latin typeface="+mj-lt"/>
                <a:ea typeface="+mj-ea"/>
                <a:cs typeface="+mj-cs"/>
              </a:rPr>
              <a:t>ОТВЕТСТВЕННОСТЬ (2)</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68</a:t>
            </a:fld>
            <a:endParaRPr lang="ru-RU"/>
          </a:p>
        </p:txBody>
      </p:sp>
    </p:spTree>
    <p:extLst>
      <p:ext uri="{BB962C8B-B14F-4D97-AF65-F5344CB8AC3E}">
        <p14:creationId xmlns:p14="http://schemas.microsoft.com/office/powerpoint/2010/main" xmlns="" val="167291014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1"/>
          <p:cNvSpPr>
            <a:spLocks noChangeArrowheads="1"/>
          </p:cNvSpPr>
          <p:nvPr/>
        </p:nvSpPr>
        <p:spPr bwMode="auto">
          <a:xfrm>
            <a:off x="3708400" y="1103621"/>
            <a:ext cx="5292725" cy="2431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dirty="0">
                <a:solidFill>
                  <a:srgbClr val="008080"/>
                </a:solidFill>
                <a:latin typeface="Arial" panose="020B0604020202020204" pitchFamily="34" charset="0"/>
              </a:rPr>
              <a:t>УК РФ,</a:t>
            </a:r>
            <a:r>
              <a:rPr kumimoji="1" lang="ru-RU" b="0" dirty="0">
                <a:solidFill>
                  <a:srgbClr val="008080"/>
                </a:solidFill>
                <a:latin typeface="Arial" panose="020B0604020202020204" pitchFamily="34" charset="0"/>
              </a:rPr>
              <a:t> </a:t>
            </a:r>
            <a:r>
              <a:rPr kumimoji="1" lang="ru-RU" dirty="0">
                <a:solidFill>
                  <a:srgbClr val="008080"/>
                </a:solidFill>
                <a:latin typeface="Arial" panose="020B0604020202020204" pitchFamily="34" charset="0"/>
              </a:rPr>
              <a:t>ст. 178 </a:t>
            </a:r>
            <a:r>
              <a:rPr kumimoji="1" lang="ru-RU" dirty="0" smtClean="0">
                <a:solidFill>
                  <a:srgbClr val="008080"/>
                </a:solidFill>
                <a:latin typeface="Arial" panose="020B0604020202020204" pitchFamily="34" charset="0"/>
              </a:rPr>
              <a:t>– Ограничение конкуренции</a:t>
            </a:r>
            <a:r>
              <a:rPr kumimoji="1" lang="ru-RU" dirty="0">
                <a:solidFill>
                  <a:srgbClr val="008080"/>
                </a:solidFill>
                <a:latin typeface="Arial" panose="020B0604020202020204" pitchFamily="34" charset="0"/>
              </a:rPr>
              <a:t>. </a:t>
            </a:r>
          </a:p>
          <a:p>
            <a:pPr algn="just" eaLnBrk="1" hangingPunct="1">
              <a:spcBef>
                <a:spcPct val="20000"/>
              </a:spcBef>
              <a:buFontTx/>
              <a:buChar char="-"/>
            </a:pPr>
            <a:r>
              <a:rPr kumimoji="1" lang="ru-RU" dirty="0">
                <a:solidFill>
                  <a:srgbClr val="333399"/>
                </a:solidFill>
                <a:latin typeface="Arial" panose="020B0604020202020204" pitchFamily="34" charset="0"/>
              </a:rPr>
              <a:t>штраф: до 1 000 000 руб.;</a:t>
            </a:r>
          </a:p>
          <a:p>
            <a:pPr algn="just" eaLnBrk="1" hangingPunct="1">
              <a:spcBef>
                <a:spcPct val="20000"/>
              </a:spcBef>
              <a:buFontTx/>
              <a:buChar char="-"/>
            </a:pPr>
            <a:r>
              <a:rPr kumimoji="1" lang="ru-RU" dirty="0">
                <a:solidFill>
                  <a:srgbClr val="333399"/>
                </a:solidFill>
                <a:latin typeface="Arial" panose="020B0604020202020204" pitchFamily="34" charset="0"/>
              </a:rPr>
              <a:t>штраф: в размере дохода осужденного за период до пяти лет;</a:t>
            </a:r>
          </a:p>
          <a:p>
            <a:pPr algn="just" eaLnBrk="1" hangingPunct="1">
              <a:spcBef>
                <a:spcPct val="20000"/>
              </a:spcBef>
              <a:buFontTx/>
              <a:buChar char="-"/>
            </a:pPr>
            <a:r>
              <a:rPr kumimoji="1" lang="ru-RU" dirty="0">
                <a:solidFill>
                  <a:srgbClr val="333399"/>
                </a:solidFill>
                <a:latin typeface="Arial" panose="020B0604020202020204" pitchFamily="34" charset="0"/>
              </a:rPr>
              <a:t>лишение свободы на срок до семи лет.</a:t>
            </a:r>
          </a:p>
        </p:txBody>
      </p:sp>
      <p:sp>
        <p:nvSpPr>
          <p:cNvPr id="16389" name="Rectangle 1"/>
          <p:cNvSpPr>
            <a:spLocks noChangeArrowheads="1"/>
          </p:cNvSpPr>
          <p:nvPr/>
        </p:nvSpPr>
        <p:spPr bwMode="auto">
          <a:xfrm>
            <a:off x="179388" y="5913438"/>
            <a:ext cx="8821737" cy="611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en-US" sz="1800" dirty="0">
                <a:solidFill>
                  <a:srgbClr val="FF0000"/>
                </a:solidFill>
                <a:latin typeface="Arial" panose="020B0604020202020204" pitchFamily="34" charset="0"/>
              </a:rPr>
              <a:t>N B</a:t>
            </a:r>
            <a:r>
              <a:rPr kumimoji="1" lang="ru-RU" sz="1800" dirty="0">
                <a:solidFill>
                  <a:srgbClr val="FF0000"/>
                </a:solidFill>
                <a:latin typeface="Arial" panose="020B0604020202020204" pitchFamily="34" charset="0"/>
              </a:rPr>
              <a:t> : </a:t>
            </a:r>
            <a:r>
              <a:rPr kumimoji="1" lang="ru-RU" sz="1600" dirty="0">
                <a:solidFill>
                  <a:srgbClr val="FF0000"/>
                </a:solidFill>
                <a:latin typeface="Arial" panose="020B0604020202020204" pitchFamily="34" charset="0"/>
              </a:rPr>
              <a:t>Привлечение лица к уголовной ответственности исключает привлечение к административной ответственности за одно и то же деяние.</a:t>
            </a:r>
            <a:endParaRPr kumimoji="1" lang="ru-RU" sz="1800" dirty="0">
              <a:solidFill>
                <a:srgbClr val="FF0000"/>
              </a:solidFill>
              <a:latin typeface="Arial" panose="020B0604020202020204" pitchFamily="34" charset="0"/>
            </a:endParaRPr>
          </a:p>
        </p:txBody>
      </p:sp>
      <p:pic>
        <p:nvPicPr>
          <p:cNvPr id="16390" name="Picture 7" descr="C:\Documents and Settings\Администратор\Рабочий стол\4C15644A2FB550B39B5379E398AFB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8313" y="1844675"/>
            <a:ext cx="2987675" cy="3424238"/>
          </a:xfrm>
          <a:prstGeom prst="rect">
            <a:avLst/>
          </a:prstGeom>
          <a:noFill/>
          <a:ln w="9525">
            <a:solidFill>
              <a:srgbClr val="006666"/>
            </a:solidFill>
            <a:miter lim="800000"/>
            <a:headEnd/>
            <a:tailEnd/>
          </a:ln>
          <a:extLst>
            <a:ext uri="{909E8E84-426E-40DD-AFC4-6F175D3DCCD1}">
              <a14:hiddenFill xmlns:a14="http://schemas.microsoft.com/office/drawing/2010/main" xmlns="">
                <a:solidFill>
                  <a:srgbClr val="FFFFFF"/>
                </a:solidFill>
              </a14:hiddenFill>
            </a:ext>
          </a:extLst>
        </p:spPr>
      </p:pic>
      <p:sp>
        <p:nvSpPr>
          <p:cNvPr id="16391" name="Rectangle 1"/>
          <p:cNvSpPr>
            <a:spLocks noChangeArrowheads="1"/>
          </p:cNvSpPr>
          <p:nvPr/>
        </p:nvSpPr>
        <p:spPr bwMode="auto">
          <a:xfrm>
            <a:off x="3714750" y="3643313"/>
            <a:ext cx="5292725" cy="2173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en-US" dirty="0">
                <a:solidFill>
                  <a:srgbClr val="333399"/>
                </a:solidFill>
                <a:latin typeface="Arial" panose="020B0604020202020204" pitchFamily="34" charset="0"/>
              </a:rPr>
              <a:t> </a:t>
            </a:r>
            <a:r>
              <a:rPr kumimoji="1" lang="ru-RU" sz="1800" dirty="0">
                <a:solidFill>
                  <a:srgbClr val="333399"/>
                </a:solidFill>
                <a:latin typeface="Arial" panose="020B0604020202020204" pitchFamily="34" charset="0"/>
              </a:rPr>
              <a:t>В соответствии с примечаниями к статье 178 УК РФ: </a:t>
            </a:r>
          </a:p>
          <a:p>
            <a:pPr algn="just" eaLnBrk="1" hangingPunct="1">
              <a:spcBef>
                <a:spcPct val="20000"/>
              </a:spcBef>
            </a:pPr>
            <a:r>
              <a:rPr kumimoji="1" lang="ru-RU" sz="1800" dirty="0">
                <a:solidFill>
                  <a:srgbClr val="008080"/>
                </a:solidFill>
                <a:latin typeface="Arial" panose="020B0604020202020204" pitchFamily="34" charset="0"/>
              </a:rPr>
              <a:t>крупный ущерб </a:t>
            </a:r>
            <a:r>
              <a:rPr kumimoji="1" lang="ru-RU" sz="1800" dirty="0" smtClean="0">
                <a:solidFill>
                  <a:srgbClr val="333399"/>
                </a:solidFill>
                <a:latin typeface="Arial" panose="020B0604020202020204" pitchFamily="34" charset="0"/>
              </a:rPr>
              <a:t>– ущерб</a:t>
            </a:r>
            <a:r>
              <a:rPr kumimoji="1" lang="ru-RU" sz="1800" dirty="0">
                <a:solidFill>
                  <a:srgbClr val="333399"/>
                </a:solidFill>
                <a:latin typeface="Arial" panose="020B0604020202020204" pitchFamily="34" charset="0"/>
              </a:rPr>
              <a:t>, сумма которого превышает </a:t>
            </a:r>
            <a:r>
              <a:rPr kumimoji="1" lang="ru-RU" sz="1800" dirty="0" smtClean="0">
                <a:solidFill>
                  <a:srgbClr val="333399"/>
                </a:solidFill>
                <a:latin typeface="Arial" panose="020B0604020202020204" pitchFamily="34" charset="0"/>
              </a:rPr>
              <a:t>десять миллионов </a:t>
            </a:r>
            <a:r>
              <a:rPr kumimoji="1" lang="ru-RU" sz="1800" dirty="0">
                <a:solidFill>
                  <a:srgbClr val="333399"/>
                </a:solidFill>
                <a:latin typeface="Arial" panose="020B0604020202020204" pitchFamily="34" charset="0"/>
              </a:rPr>
              <a:t>рублей, </a:t>
            </a:r>
          </a:p>
          <a:p>
            <a:pPr algn="just" eaLnBrk="1" hangingPunct="1">
              <a:spcBef>
                <a:spcPct val="20000"/>
              </a:spcBef>
            </a:pPr>
            <a:r>
              <a:rPr kumimoji="1" lang="ru-RU" sz="1800" dirty="0">
                <a:solidFill>
                  <a:srgbClr val="008080"/>
                </a:solidFill>
                <a:latin typeface="Arial" panose="020B0604020202020204" pitchFamily="34" charset="0"/>
              </a:rPr>
              <a:t>доход в крупном размере </a:t>
            </a:r>
            <a:r>
              <a:rPr kumimoji="1" lang="ru-RU" sz="1800" dirty="0">
                <a:solidFill>
                  <a:srgbClr val="333399"/>
                </a:solidFill>
                <a:latin typeface="Arial" panose="020B0604020202020204" pitchFamily="34" charset="0"/>
              </a:rPr>
              <a:t>– доход, сумма которого превышает </a:t>
            </a:r>
            <a:r>
              <a:rPr kumimoji="1" lang="ru-RU" sz="1800" dirty="0" smtClean="0">
                <a:solidFill>
                  <a:srgbClr val="333399"/>
                </a:solidFill>
                <a:latin typeface="Arial" panose="020B0604020202020204" pitchFamily="34" charset="0"/>
              </a:rPr>
              <a:t>пятьдесят </a:t>
            </a:r>
            <a:r>
              <a:rPr kumimoji="1" lang="ru-RU" sz="1800" dirty="0">
                <a:solidFill>
                  <a:srgbClr val="333399"/>
                </a:solidFill>
                <a:latin typeface="Arial" panose="020B0604020202020204" pitchFamily="34" charset="0"/>
              </a:rPr>
              <a:t>миллионов рублей.</a:t>
            </a:r>
          </a:p>
        </p:txBody>
      </p:sp>
      <p:sp>
        <p:nvSpPr>
          <p:cNvPr id="8"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УГОЛОВНАЯ </a:t>
            </a:r>
            <a:r>
              <a:rPr lang="ru-RU" sz="2600" dirty="0" smtClean="0">
                <a:latin typeface="+mj-lt"/>
                <a:ea typeface="+mj-ea"/>
                <a:cs typeface="+mj-cs"/>
              </a:rPr>
              <a:t>ОТВЕТСТВЕННОСТЬ (3)</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69</a:t>
            </a:fld>
            <a:endParaRPr lang="ru-RU" dirty="0"/>
          </a:p>
        </p:txBody>
      </p:sp>
    </p:spTree>
    <p:extLst>
      <p:ext uri="{BB962C8B-B14F-4D97-AF65-F5344CB8AC3E}">
        <p14:creationId xmlns:p14="http://schemas.microsoft.com/office/powerpoint/2010/main" xmlns="" val="37401502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9"/>
          <p:cNvSpPr txBox="1">
            <a:spLocks noChangeArrowheads="1"/>
          </p:cNvSpPr>
          <p:nvPr/>
        </p:nvSpPr>
        <p:spPr bwMode="auto">
          <a:xfrm>
            <a:off x="395288" y="2348880"/>
            <a:ext cx="8353425" cy="3046988"/>
          </a:xfrm>
          <a:prstGeom prst="rect">
            <a:avLst/>
          </a:prstGeom>
          <a:noFill/>
          <a:ln w="381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en-US" sz="4800" dirty="0">
                <a:solidFill>
                  <a:srgbClr val="333399"/>
                </a:solidFill>
                <a:latin typeface="Arial" panose="020B0604020202020204" pitchFamily="34" charset="0"/>
              </a:rPr>
              <a:t>2</a:t>
            </a:r>
            <a:r>
              <a:rPr lang="ru-RU" sz="4800" dirty="0" smtClean="0">
                <a:solidFill>
                  <a:srgbClr val="333399"/>
                </a:solidFill>
                <a:latin typeface="Arial" panose="020B0604020202020204" pitchFamily="34" charset="0"/>
              </a:rPr>
              <a:t>. ОБЩЕСТВЕННАЯ ОПАСНОСТЬ АНТИКОНКУРЕНТНЫХ СОГЛАШЕНИЙ</a:t>
            </a:r>
            <a:endParaRPr lang="ru-RU" sz="4800" dirty="0">
              <a:solidFill>
                <a:srgbClr val="333399"/>
              </a:solidFill>
              <a:latin typeface="Arial" panose="020B0604020202020204" pitchFamily="34"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7</a:t>
            </a:fld>
            <a:endParaRPr lang="ru-RU"/>
          </a:p>
        </p:txBody>
      </p:sp>
    </p:spTree>
    <p:extLst>
      <p:ext uri="{BB962C8B-B14F-4D97-AF65-F5344CB8AC3E}">
        <p14:creationId xmlns:p14="http://schemas.microsoft.com/office/powerpoint/2010/main" xmlns="" val="6157138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3"/>
          <p:cNvSpPr txBox="1">
            <a:spLocks noGrp="1" noChangeArrowheads="1"/>
          </p:cNvSpPr>
          <p:nvPr/>
        </p:nvSpPr>
        <p:spPr bwMode="auto">
          <a:xfrm>
            <a:off x="0" y="6467475"/>
            <a:ext cx="939800" cy="39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fld id="{54C6131D-D4E4-4E12-8885-B7450B47231B}" type="slidenum">
              <a:rPr lang="en-US" sz="1200" b="0">
                <a:solidFill>
                  <a:schemeClr val="accent2"/>
                </a:solidFill>
                <a:latin typeface="Arial Narrow" panose="020B0606020202030204" pitchFamily="34" charset="0"/>
              </a:rPr>
              <a:pPr algn="r"/>
              <a:t>70</a:t>
            </a:fld>
            <a:endParaRPr lang="en-US" sz="1200" b="0">
              <a:solidFill>
                <a:schemeClr val="accent2"/>
              </a:solidFill>
              <a:latin typeface="Arial Narrow" panose="020B0606020202030204" pitchFamily="34" charset="0"/>
            </a:endParaRPr>
          </a:p>
        </p:txBody>
      </p:sp>
      <p:sp>
        <p:nvSpPr>
          <p:cNvPr id="17411" name="Номер слайда 3"/>
          <p:cNvSpPr txBox="1">
            <a:spLocks noGrp="1"/>
          </p:cNvSpPr>
          <p:nvPr/>
        </p:nvSpPr>
        <p:spPr bwMode="auto">
          <a:xfrm>
            <a:off x="0" y="6467475"/>
            <a:ext cx="939800" cy="39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fld id="{CE12795B-BDE5-42D2-8334-0E7FD3F618C0}" type="slidenum">
              <a:rPr lang="en-US" sz="1200" b="0">
                <a:solidFill>
                  <a:schemeClr val="accent2"/>
                </a:solidFill>
                <a:latin typeface="Arial Narrow" panose="020B0606020202030204" pitchFamily="34" charset="0"/>
              </a:rPr>
              <a:pPr algn="r"/>
              <a:t>70</a:t>
            </a:fld>
            <a:endParaRPr lang="en-US" sz="1200" b="0">
              <a:solidFill>
                <a:schemeClr val="accent2"/>
              </a:solidFill>
              <a:latin typeface="Arial Narrow" panose="020B0606020202030204" pitchFamily="34" charset="0"/>
            </a:endParaRPr>
          </a:p>
        </p:txBody>
      </p:sp>
      <p:pic>
        <p:nvPicPr>
          <p:cNvPr id="17412" name="Picture 2" descr="C:\Documents and Settings\Администратор\Рабочий стол\для презинтации\1268907861_3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w="9525">
            <a:solidFill>
              <a:srgbClr val="006666"/>
            </a:solidFill>
            <a:miter lim="800000"/>
            <a:headEnd/>
            <a:tailEnd/>
          </a:ln>
          <a:extLst>
            <a:ext uri="{909E8E84-426E-40DD-AFC4-6F175D3DCCD1}">
              <a14:hiddenFill xmlns:a14="http://schemas.microsoft.com/office/drawing/2010/main" xmlns="">
                <a:solidFill>
                  <a:srgbClr val="FFFFFF"/>
                </a:solidFill>
              </a14:hiddenFill>
            </a:ext>
          </a:extLst>
        </p:spPr>
      </p:pic>
      <p:sp>
        <p:nvSpPr>
          <p:cNvPr id="17413" name="TextBox 4"/>
          <p:cNvSpPr txBox="1">
            <a:spLocks noChangeArrowheads="1"/>
          </p:cNvSpPr>
          <p:nvPr/>
        </p:nvSpPr>
        <p:spPr bwMode="auto">
          <a:xfrm rot="472324">
            <a:off x="276809" y="612957"/>
            <a:ext cx="4131397"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4000" dirty="0">
                <a:latin typeface="Mistral" panose="03090702030407020403" pitchFamily="66" charset="0"/>
              </a:rPr>
              <a:t>СТАТЬЯ </a:t>
            </a:r>
            <a:r>
              <a:rPr lang="ru-RU" sz="4000" dirty="0"/>
              <a:t>178</a:t>
            </a:r>
            <a:r>
              <a:rPr lang="ru-RU" sz="4000" dirty="0">
                <a:latin typeface="Mistral" panose="03090702030407020403" pitchFamily="66" charset="0"/>
              </a:rPr>
              <a:t> УК РФ</a:t>
            </a:r>
          </a:p>
        </p:txBody>
      </p:sp>
      <p:sp>
        <p:nvSpPr>
          <p:cNvPr id="17414" name="TextBox 5"/>
          <p:cNvSpPr txBox="1">
            <a:spLocks noChangeArrowheads="1"/>
          </p:cNvSpPr>
          <p:nvPr/>
        </p:nvSpPr>
        <p:spPr bwMode="auto">
          <a:xfrm>
            <a:off x="-2648" y="3284984"/>
            <a:ext cx="3472010"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4000" dirty="0">
                <a:solidFill>
                  <a:schemeClr val="tx1"/>
                </a:solidFill>
                <a:latin typeface="Mistral" panose="03090702030407020403" pitchFamily="66" charset="0"/>
              </a:rPr>
              <a:t>ЛИШЕНИЕ СВОБОДЫ  НА СРОК ДО </a:t>
            </a:r>
            <a:r>
              <a:rPr lang="ru-RU" sz="4000" dirty="0">
                <a:solidFill>
                  <a:schemeClr val="tx1"/>
                </a:solidFill>
              </a:rPr>
              <a:t>7</a:t>
            </a:r>
            <a:r>
              <a:rPr lang="ru-RU" sz="4000" dirty="0">
                <a:solidFill>
                  <a:schemeClr val="tx1"/>
                </a:solidFill>
                <a:latin typeface="Mistral" panose="03090702030407020403" pitchFamily="66" charset="0"/>
              </a:rPr>
              <a:t> ЛЕТ</a:t>
            </a:r>
          </a:p>
        </p:txBody>
      </p:sp>
      <p:sp>
        <p:nvSpPr>
          <p:cNvPr id="2" name="Номер слайда 1"/>
          <p:cNvSpPr>
            <a:spLocks noGrp="1"/>
          </p:cNvSpPr>
          <p:nvPr>
            <p:ph type="sldNum" sz="quarter" idx="10"/>
          </p:nvPr>
        </p:nvSpPr>
        <p:spPr/>
        <p:txBody>
          <a:bodyPr/>
          <a:lstStyle/>
          <a:p>
            <a:fld id="{9D402C37-3C23-4DCB-8B93-3C4A860914E1}" type="slidenum">
              <a:rPr lang="ru-RU" smtClean="0"/>
              <a:pPr/>
              <a:t>70</a:t>
            </a:fld>
            <a:endParaRPr lang="ru-RU"/>
          </a:p>
        </p:txBody>
      </p:sp>
    </p:spTree>
    <p:extLst>
      <p:ext uri="{BB962C8B-B14F-4D97-AF65-F5344CB8AC3E}">
        <p14:creationId xmlns:p14="http://schemas.microsoft.com/office/powerpoint/2010/main" xmlns="" val="36627157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idx="4294967295"/>
          </p:nvPr>
        </p:nvSpPr>
        <p:spPr>
          <a:xfrm>
            <a:off x="0" y="0"/>
            <a:ext cx="9144000" cy="692696"/>
          </a:xfrm>
        </p:spPr>
        <p:txBody>
          <a:bodyPr/>
          <a:lstStyle/>
          <a:p>
            <a:pPr algn="ctr" eaLnBrk="1" hangingPunct="1"/>
            <a:r>
              <a:rPr lang="ru-RU" sz="2600" b="1" kern="1200" dirty="0" smtClean="0">
                <a:solidFill>
                  <a:schemeClr val="bg1"/>
                </a:solidFill>
                <a:ea typeface="+mj-ea"/>
                <a:cs typeface="+mj-cs"/>
              </a:rPr>
              <a:t>5.4</a:t>
            </a:r>
            <a:r>
              <a:rPr lang="ru-RU" sz="2600" b="1" kern="1200" dirty="0">
                <a:solidFill>
                  <a:schemeClr val="bg1"/>
                </a:solidFill>
                <a:ea typeface="+mj-ea"/>
                <a:cs typeface="+mj-cs"/>
              </a:rPr>
              <a:t>. ОСВОБОЖДЕНИЕ ОТ ОТВЕТСТВЕННОСТИ </a:t>
            </a:r>
          </a:p>
        </p:txBody>
      </p:sp>
      <p:sp>
        <p:nvSpPr>
          <p:cNvPr id="26628" name="Rectangle 1"/>
          <p:cNvSpPr>
            <a:spLocks noChangeArrowheads="1"/>
          </p:cNvSpPr>
          <p:nvPr/>
        </p:nvSpPr>
        <p:spPr bwMode="auto">
          <a:xfrm>
            <a:off x="142875" y="984635"/>
            <a:ext cx="8821738" cy="5656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sz="1600" dirty="0" smtClean="0">
                <a:solidFill>
                  <a:srgbClr val="333399"/>
                </a:solidFill>
                <a:latin typeface="Arial" panose="020B0604020202020204" pitchFamily="34" charset="0"/>
              </a:rPr>
              <a:t>1</a:t>
            </a:r>
            <a:r>
              <a:rPr kumimoji="1" lang="ru-RU" sz="1600" dirty="0">
                <a:solidFill>
                  <a:srgbClr val="333399"/>
                </a:solidFill>
                <a:latin typeface="Arial" panose="020B0604020202020204" pitchFamily="34" charset="0"/>
              </a:rPr>
              <a:t>. </a:t>
            </a:r>
            <a:r>
              <a:rPr kumimoji="1" lang="ru-RU" sz="1600" dirty="0">
                <a:solidFill>
                  <a:srgbClr val="008080"/>
                </a:solidFill>
                <a:latin typeface="Arial" panose="020B0604020202020204" pitchFamily="34" charset="0"/>
              </a:rPr>
              <a:t>Примечание к статье 14.32 КоАП РФ: </a:t>
            </a:r>
            <a:r>
              <a:rPr kumimoji="1" lang="ru-RU" sz="1600" dirty="0">
                <a:solidFill>
                  <a:srgbClr val="333399"/>
                </a:solidFill>
                <a:latin typeface="Arial" panose="020B0604020202020204" pitchFamily="34" charset="0"/>
              </a:rPr>
              <a:t>лицо, добровольно заявившее в антимонопольный орган о фактах соглашений или согласованных действий освобождается от административной ответственности (участник картеля, «сдавшийся» в антимонопольный орган </a:t>
            </a:r>
            <a:r>
              <a:rPr kumimoji="1" lang="ru-RU" sz="1600" u="sng" dirty="0">
                <a:solidFill>
                  <a:srgbClr val="333399"/>
                </a:solidFill>
                <a:latin typeface="Arial" panose="020B0604020202020204" pitchFamily="34" charset="0"/>
              </a:rPr>
              <a:t>не несет никакого наказания</a:t>
            </a:r>
            <a:r>
              <a:rPr kumimoji="1" lang="ru-RU" sz="1600" dirty="0">
                <a:solidFill>
                  <a:srgbClr val="333399"/>
                </a:solidFill>
                <a:latin typeface="Arial" panose="020B0604020202020204" pitchFamily="34" charset="0"/>
              </a:rPr>
              <a:t>) при выполнении в совокупности следующих условий:</a:t>
            </a:r>
          </a:p>
          <a:p>
            <a:pPr algn="just" eaLnBrk="1" hangingPunct="1">
              <a:spcBef>
                <a:spcPct val="20000"/>
              </a:spcBef>
            </a:pPr>
            <a:r>
              <a:rPr kumimoji="1" lang="ru-RU" sz="1600" dirty="0">
                <a:solidFill>
                  <a:srgbClr val="333399"/>
                </a:solidFill>
                <a:latin typeface="Arial" panose="020B0604020202020204" pitchFamily="34" charset="0"/>
              </a:rPr>
              <a:t>- на момент обращения лица с заявлением антимонопольный орган не располагал соответствующими сведениями и документами о совершенном административном правонарушении;</a:t>
            </a:r>
          </a:p>
          <a:p>
            <a:pPr algn="just" eaLnBrk="1" hangingPunct="1">
              <a:spcBef>
                <a:spcPct val="20000"/>
              </a:spcBef>
            </a:pPr>
            <a:r>
              <a:rPr kumimoji="1" lang="ru-RU" sz="1600" dirty="0">
                <a:solidFill>
                  <a:srgbClr val="333399"/>
                </a:solidFill>
                <a:latin typeface="Arial" panose="020B0604020202020204" pitchFamily="34" charset="0"/>
              </a:rPr>
              <a:t>- лицо отказалось от участия или дальнейшего участия в соглашении либо от осуществления или дальнейшего осуществления согласованных действий;</a:t>
            </a:r>
          </a:p>
          <a:p>
            <a:pPr algn="just" eaLnBrk="1" hangingPunct="1">
              <a:spcBef>
                <a:spcPct val="20000"/>
              </a:spcBef>
            </a:pPr>
            <a:r>
              <a:rPr kumimoji="1" lang="ru-RU" sz="1600" dirty="0">
                <a:solidFill>
                  <a:srgbClr val="333399"/>
                </a:solidFill>
                <a:latin typeface="Arial" panose="020B0604020202020204" pitchFamily="34" charset="0"/>
              </a:rPr>
              <a:t>- представленные сведения и документы являются достаточными для установления события административного правонарушения.</a:t>
            </a:r>
          </a:p>
          <a:p>
            <a:pPr algn="just" eaLnBrk="1" hangingPunct="1">
              <a:spcBef>
                <a:spcPct val="20000"/>
              </a:spcBef>
            </a:pPr>
            <a:r>
              <a:rPr kumimoji="1" lang="ru-RU" sz="1600" dirty="0">
                <a:solidFill>
                  <a:srgbClr val="333399"/>
                </a:solidFill>
                <a:latin typeface="Arial" panose="020B0604020202020204" pitchFamily="34" charset="0"/>
              </a:rPr>
              <a:t>Освобождению от административной ответственности подлежит лицо, первым выполнившее все условия, предусмотренные примечанием к статье</a:t>
            </a:r>
            <a:r>
              <a:rPr kumimoji="1" lang="ru-RU" sz="1600" dirty="0">
                <a:solidFill>
                  <a:srgbClr val="333399"/>
                </a:solidFill>
              </a:rPr>
              <a:t> 14.32 КоАП</a:t>
            </a:r>
            <a:r>
              <a:rPr kumimoji="1" lang="ru-RU" sz="1600" b="0" dirty="0">
                <a:solidFill>
                  <a:srgbClr val="333399"/>
                </a:solidFill>
              </a:rPr>
              <a:t>.</a:t>
            </a:r>
          </a:p>
          <a:p>
            <a:pPr algn="just" eaLnBrk="1" hangingPunct="1">
              <a:spcBef>
                <a:spcPct val="20000"/>
              </a:spcBef>
            </a:pPr>
            <a:endParaRPr kumimoji="1" lang="ru-RU" sz="1600" dirty="0" smtClean="0">
              <a:solidFill>
                <a:srgbClr val="333399"/>
              </a:solidFill>
              <a:latin typeface="Arial" panose="020B0604020202020204" pitchFamily="34" charset="0"/>
            </a:endParaRPr>
          </a:p>
          <a:p>
            <a:pPr algn="just" eaLnBrk="1" hangingPunct="1">
              <a:spcBef>
                <a:spcPct val="20000"/>
              </a:spcBef>
            </a:pPr>
            <a:r>
              <a:rPr kumimoji="1" lang="ru-RU" sz="1600" dirty="0" smtClean="0">
                <a:solidFill>
                  <a:srgbClr val="333399"/>
                </a:solidFill>
                <a:latin typeface="Arial" panose="020B0604020202020204" pitchFamily="34" charset="0"/>
              </a:rPr>
              <a:t>2</a:t>
            </a:r>
            <a:r>
              <a:rPr kumimoji="1" lang="ru-RU" sz="1600" dirty="0">
                <a:solidFill>
                  <a:srgbClr val="333399"/>
                </a:solidFill>
                <a:latin typeface="Arial" panose="020B0604020202020204" pitchFamily="34" charset="0"/>
              </a:rPr>
              <a:t>. Фиксация «явки с повинной» осуществляется конфиденциально, обеспечивается уполномоченным на это должностным лицом, подтверждается специальной распиской.</a:t>
            </a:r>
          </a:p>
          <a:p>
            <a:pPr algn="just" eaLnBrk="1" hangingPunct="1">
              <a:spcBef>
                <a:spcPct val="20000"/>
              </a:spcBef>
            </a:pPr>
            <a:endParaRPr kumimoji="1" lang="ru-RU" sz="1600" dirty="0" smtClean="0">
              <a:solidFill>
                <a:srgbClr val="333399"/>
              </a:solidFill>
              <a:latin typeface="Arial" panose="020B0604020202020204" pitchFamily="34" charset="0"/>
            </a:endParaRPr>
          </a:p>
          <a:p>
            <a:pPr algn="just" eaLnBrk="1" hangingPunct="1">
              <a:spcBef>
                <a:spcPct val="20000"/>
              </a:spcBef>
            </a:pPr>
            <a:r>
              <a:rPr kumimoji="1" lang="ru-RU" sz="1600" dirty="0" smtClean="0">
                <a:solidFill>
                  <a:srgbClr val="333399"/>
                </a:solidFill>
                <a:latin typeface="Arial" panose="020B0604020202020204" pitchFamily="34" charset="0"/>
              </a:rPr>
              <a:t>3</a:t>
            </a:r>
            <a:r>
              <a:rPr kumimoji="1" lang="ru-RU" sz="1600" dirty="0">
                <a:solidFill>
                  <a:srgbClr val="333399"/>
                </a:solidFill>
                <a:latin typeface="Arial" panose="020B0604020202020204" pitchFamily="34" charset="0"/>
              </a:rPr>
              <a:t>. Телефон, электронная почта для связи с уполномоченным лицом размещены на главной странице сайта ФАС России.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71</a:t>
            </a:fld>
            <a:endParaRPr lang="ru-RU"/>
          </a:p>
        </p:txBody>
      </p:sp>
    </p:spTree>
    <p:extLst>
      <p:ext uri="{BB962C8B-B14F-4D97-AF65-F5344CB8AC3E}">
        <p14:creationId xmlns:p14="http://schemas.microsoft.com/office/powerpoint/2010/main" xmlns="" val="269446911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idx="4294967295"/>
          </p:nvPr>
        </p:nvSpPr>
        <p:spPr>
          <a:xfrm>
            <a:off x="0" y="1"/>
            <a:ext cx="9144000" cy="692696"/>
          </a:xfrm>
        </p:spPr>
        <p:txBody>
          <a:bodyPr/>
          <a:lstStyle/>
          <a:p>
            <a:pPr algn="ctr" eaLnBrk="1" hangingPunct="1"/>
            <a:r>
              <a:rPr lang="ru-RU" sz="2600" b="1" kern="1200" dirty="0">
                <a:solidFill>
                  <a:schemeClr val="bg1"/>
                </a:solidFill>
                <a:ea typeface="+mj-ea"/>
                <a:cs typeface="+mj-cs"/>
              </a:rPr>
              <a:t>ОСВОБОЖДЕНИЕ ОТ АДМИНИСТРАТИВНОЙ ОТВЕТСТВЕННОСТИ. ПРАВОВОЕ </a:t>
            </a:r>
            <a:r>
              <a:rPr lang="ru-RU" sz="2600" b="1" kern="1200" dirty="0" smtClean="0">
                <a:solidFill>
                  <a:schemeClr val="bg1"/>
                </a:solidFill>
                <a:ea typeface="+mj-ea"/>
                <a:cs typeface="+mj-cs"/>
              </a:rPr>
              <a:t>ОБЕСПЕЧЕНИЕ</a:t>
            </a:r>
            <a:endParaRPr lang="ru-RU" sz="2600" b="1" kern="1200" dirty="0">
              <a:solidFill>
                <a:schemeClr val="bg1"/>
              </a:solidFill>
              <a:ea typeface="+mj-ea"/>
              <a:cs typeface="+mj-cs"/>
            </a:endParaRPr>
          </a:p>
        </p:txBody>
      </p:sp>
      <p:sp>
        <p:nvSpPr>
          <p:cNvPr id="27652" name="Rectangle 1"/>
          <p:cNvSpPr>
            <a:spLocks noChangeArrowheads="1"/>
          </p:cNvSpPr>
          <p:nvPr/>
        </p:nvSpPr>
        <p:spPr bwMode="auto">
          <a:xfrm>
            <a:off x="179388" y="1035111"/>
            <a:ext cx="8821737" cy="53306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marL="381000" indent="-3810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endParaRPr kumimoji="1" lang="ru-RU" sz="200" dirty="0">
              <a:latin typeface="Arial" panose="020B0604020202020204" pitchFamily="34" charset="0"/>
            </a:endParaRPr>
          </a:p>
          <a:p>
            <a:pPr algn="ctr" eaLnBrk="1" hangingPunct="1">
              <a:spcBef>
                <a:spcPct val="20000"/>
              </a:spcBef>
            </a:pPr>
            <a:r>
              <a:rPr lang="ru-RU" sz="1800" dirty="0">
                <a:solidFill>
                  <a:srgbClr val="008080"/>
                </a:solidFill>
                <a:latin typeface="Arial" panose="020B0604020202020204" pitchFamily="34" charset="0"/>
              </a:rPr>
              <a:t>Приказ ФАС России от 26 сентября 2008 </a:t>
            </a:r>
            <a:r>
              <a:rPr lang="en-US" sz="1800" dirty="0">
                <a:solidFill>
                  <a:srgbClr val="008080"/>
                </a:solidFill>
                <a:latin typeface="Arial" panose="020B0604020202020204" pitchFamily="34" charset="0"/>
              </a:rPr>
              <a:t>N</a:t>
            </a:r>
            <a:r>
              <a:rPr lang="ru-RU" sz="1800" dirty="0">
                <a:solidFill>
                  <a:srgbClr val="008080"/>
                </a:solidFill>
                <a:latin typeface="Arial" panose="020B0604020202020204" pitchFamily="34" charset="0"/>
              </a:rPr>
              <a:t> </a:t>
            </a:r>
            <a:r>
              <a:rPr lang="ru-RU" sz="1800" dirty="0" smtClean="0">
                <a:solidFill>
                  <a:srgbClr val="008080"/>
                </a:solidFill>
                <a:latin typeface="Arial" panose="020B0604020202020204" pitchFamily="34" charset="0"/>
              </a:rPr>
              <a:t>369 (ред</a:t>
            </a:r>
            <a:r>
              <a:rPr lang="ru-RU" sz="1800" dirty="0">
                <a:solidFill>
                  <a:srgbClr val="008080"/>
                </a:solidFill>
                <a:latin typeface="Arial" panose="020B0604020202020204" pitchFamily="34" charset="0"/>
              </a:rPr>
              <a:t>. от 11.11.2013)</a:t>
            </a:r>
            <a:r>
              <a:rPr lang="ru-RU" sz="1800" dirty="0" smtClean="0">
                <a:solidFill>
                  <a:srgbClr val="008080"/>
                </a:solidFill>
                <a:latin typeface="Arial" panose="020B0604020202020204" pitchFamily="34" charset="0"/>
              </a:rPr>
              <a:t> </a:t>
            </a:r>
            <a:endParaRPr lang="ru-RU" sz="1800" dirty="0">
              <a:solidFill>
                <a:srgbClr val="008080"/>
              </a:solidFill>
              <a:latin typeface="Arial" panose="020B0604020202020204" pitchFamily="34" charset="0"/>
            </a:endParaRPr>
          </a:p>
          <a:p>
            <a:pPr algn="ctr" eaLnBrk="1" hangingPunct="1"/>
            <a:r>
              <a:rPr lang="ru-RU" sz="1800" dirty="0">
                <a:solidFill>
                  <a:srgbClr val="008080"/>
                </a:solidFill>
                <a:latin typeface="Arial" panose="020B0604020202020204" pitchFamily="34" charset="0"/>
              </a:rPr>
              <a:t>«О дополнительных мерах по обеспечению исполнения примечания к статье 14.32 Кодекса Российской Федерации об административных правонарушениях</a:t>
            </a:r>
            <a:r>
              <a:rPr lang="ru-RU" sz="1800" dirty="0" smtClean="0">
                <a:solidFill>
                  <a:srgbClr val="008080"/>
                </a:solidFill>
                <a:latin typeface="Arial" panose="020B0604020202020204" pitchFamily="34" charset="0"/>
              </a:rPr>
              <a:t>»</a:t>
            </a:r>
            <a:endParaRPr kumimoji="1" lang="ru-RU" sz="1800" b="0" dirty="0">
              <a:solidFill>
                <a:srgbClr val="008080"/>
              </a:solidFill>
              <a:latin typeface="Arial" panose="020B0604020202020204" pitchFamily="34" charset="0"/>
            </a:endParaRPr>
          </a:p>
          <a:p>
            <a:pPr algn="just" eaLnBrk="1" hangingPunct="1">
              <a:spcBef>
                <a:spcPct val="20000"/>
              </a:spcBef>
            </a:pPr>
            <a:endParaRPr kumimoji="1" lang="ru-RU" sz="900" b="0" dirty="0">
              <a:solidFill>
                <a:srgbClr val="333399"/>
              </a:solidFill>
            </a:endParaRPr>
          </a:p>
          <a:p>
            <a:pPr algn="just" eaLnBrk="1" hangingPunct="1">
              <a:spcBef>
                <a:spcPct val="20000"/>
              </a:spcBef>
              <a:buFontTx/>
              <a:buAutoNum type="arabicPeriod"/>
            </a:pPr>
            <a:r>
              <a:rPr kumimoji="1" lang="ru-RU" dirty="0">
                <a:solidFill>
                  <a:srgbClr val="333399"/>
                </a:solidFill>
              </a:rPr>
              <a:t>Обязанность по приёму заявлений о фактах соглашений или согласованных действий, ограничивающих конкуренцию и недопустимых в соответствии с антимонопольным законодательством Российской Федерации (далее - Заявления) возложена персонально на заместителя руководителя </a:t>
            </a:r>
            <a:r>
              <a:rPr kumimoji="1" lang="ru-RU" dirty="0" err="1">
                <a:solidFill>
                  <a:srgbClr val="333399"/>
                </a:solidFill>
              </a:rPr>
              <a:t>Кинёва</a:t>
            </a:r>
            <a:r>
              <a:rPr kumimoji="1" lang="ru-RU" dirty="0">
                <a:solidFill>
                  <a:srgbClr val="333399"/>
                </a:solidFill>
              </a:rPr>
              <a:t> А.Ю., начальника Управления по борьбе с картелями  </a:t>
            </a:r>
            <a:r>
              <a:rPr kumimoji="1" lang="ru-RU" dirty="0" err="1">
                <a:solidFill>
                  <a:srgbClr val="333399"/>
                </a:solidFill>
              </a:rPr>
              <a:t>Тенишева</a:t>
            </a:r>
            <a:r>
              <a:rPr kumimoji="1" lang="ru-RU" dirty="0">
                <a:solidFill>
                  <a:srgbClr val="333399"/>
                </a:solidFill>
              </a:rPr>
              <a:t> А.П.</a:t>
            </a:r>
          </a:p>
          <a:p>
            <a:pPr algn="just" eaLnBrk="1" hangingPunct="1">
              <a:spcBef>
                <a:spcPct val="20000"/>
              </a:spcBef>
              <a:buFontTx/>
              <a:buAutoNum type="arabicPeriod"/>
            </a:pPr>
            <a:r>
              <a:rPr kumimoji="1" lang="ru-RU" dirty="0">
                <a:solidFill>
                  <a:srgbClr val="333399"/>
                </a:solidFill>
              </a:rPr>
              <a:t>Руководители структурных подразделений и территориальных органов ФАС России в случае поступления к ним Заявлений незамедлительно информируют вышеуказанных лиц.</a:t>
            </a:r>
          </a:p>
          <a:p>
            <a:pPr algn="just" eaLnBrk="1" hangingPunct="1">
              <a:spcBef>
                <a:spcPct val="20000"/>
              </a:spcBef>
              <a:buFontTx/>
              <a:buAutoNum type="arabicPeriod"/>
            </a:pPr>
            <a:r>
              <a:rPr kumimoji="1" lang="ru-RU" dirty="0">
                <a:solidFill>
                  <a:srgbClr val="333399"/>
                </a:solidFill>
              </a:rPr>
              <a:t>Приём, учёт и хранение Заявлений в соответствии с правилами учёта и хранения документов для служебного пользования организует Управление по борьбе с картелями</a:t>
            </a:r>
            <a:r>
              <a:rPr kumimoji="1" lang="ru-RU" dirty="0" smtClean="0">
                <a:solidFill>
                  <a:srgbClr val="333399"/>
                </a:solidFill>
              </a:rPr>
              <a:t>.</a:t>
            </a:r>
            <a:endParaRPr kumimoji="1" lang="ru-RU" sz="2400" dirty="0">
              <a:solidFill>
                <a:srgbClr val="333399"/>
              </a:solidFill>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72</a:t>
            </a:fld>
            <a:endParaRPr lang="ru-RU"/>
          </a:p>
        </p:txBody>
      </p:sp>
    </p:spTree>
    <p:extLst>
      <p:ext uri="{BB962C8B-B14F-4D97-AF65-F5344CB8AC3E}">
        <p14:creationId xmlns:p14="http://schemas.microsoft.com/office/powerpoint/2010/main" xmlns="" val="85126216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idx="4294967295"/>
          </p:nvPr>
        </p:nvSpPr>
        <p:spPr>
          <a:xfrm>
            <a:off x="0" y="1"/>
            <a:ext cx="9144000" cy="692696"/>
          </a:xfrm>
        </p:spPr>
        <p:txBody>
          <a:bodyPr/>
          <a:lstStyle/>
          <a:p>
            <a:pPr algn="ctr" eaLnBrk="1" hangingPunct="1"/>
            <a:r>
              <a:rPr lang="ru-RU" sz="2600" b="1" kern="1200" dirty="0">
                <a:solidFill>
                  <a:schemeClr val="bg1"/>
                </a:solidFill>
                <a:ea typeface="+mj-ea"/>
                <a:cs typeface="+mj-cs"/>
              </a:rPr>
              <a:t>ОСВОБОЖДЕНИЕ ОТ УГОЛОВНОЙ ОТВЕТСТВЕННОСТИ. ПРАВОВОЕ ОБЕСПЕЧЕНИЕ </a:t>
            </a:r>
          </a:p>
        </p:txBody>
      </p:sp>
      <p:sp>
        <p:nvSpPr>
          <p:cNvPr id="28676" name="Rectangle 1"/>
          <p:cNvSpPr>
            <a:spLocks noChangeArrowheads="1"/>
          </p:cNvSpPr>
          <p:nvPr/>
        </p:nvSpPr>
        <p:spPr bwMode="auto">
          <a:xfrm>
            <a:off x="142875" y="1085564"/>
            <a:ext cx="8821738" cy="5358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endParaRPr kumimoji="1" lang="ru-RU" sz="300" dirty="0">
              <a:latin typeface="Arial" panose="020B0604020202020204" pitchFamily="34" charset="0"/>
            </a:endParaRPr>
          </a:p>
          <a:p>
            <a:pPr algn="just"/>
            <a:r>
              <a:rPr kumimoji="1" lang="ru-RU" sz="2400" dirty="0">
                <a:solidFill>
                  <a:srgbClr val="008080"/>
                </a:solidFill>
                <a:latin typeface="Arial" panose="020B0604020202020204" pitchFamily="34" charset="0"/>
              </a:rPr>
              <a:t>Примечание 3 к статье 178 УК РФ: </a:t>
            </a:r>
            <a:r>
              <a:rPr kumimoji="1" lang="ru-RU" sz="2400" dirty="0">
                <a:solidFill>
                  <a:srgbClr val="333399"/>
                </a:solidFill>
              </a:rPr>
              <a:t>Лицо, совершившее преступление, предусмотренное настоящей статьей, освобождается от уголовной ответственности, если оно первым из числа соучастников преступления добровольно сообщило об этом преступлении, активно способствовало его раскрытию и (или) расследованию, возместило причиненный этим преступлением ущерб или иным образом загладило причиненный вред и если в его действиях не содержится иного состава преступления.</a:t>
            </a:r>
          </a:p>
          <a:p>
            <a:pPr algn="just" eaLnBrk="1" hangingPunct="1">
              <a:spcBef>
                <a:spcPct val="20000"/>
              </a:spcBef>
            </a:pPr>
            <a:endParaRPr kumimoji="1" lang="ru-RU" sz="2800" dirty="0">
              <a:solidFill>
                <a:srgbClr val="333399"/>
              </a:solidFill>
            </a:endParaRPr>
          </a:p>
          <a:p>
            <a:pPr algn="just" eaLnBrk="1" hangingPunct="1">
              <a:spcBef>
                <a:spcPct val="20000"/>
              </a:spcBef>
            </a:pPr>
            <a:r>
              <a:rPr kumimoji="1" lang="ru-RU" sz="2800" dirty="0">
                <a:solidFill>
                  <a:srgbClr val="FF0000"/>
                </a:solidFill>
              </a:rPr>
              <a:t>Решение вопроса об освобождении от уголовной ответственности находится в компетенции правоохранительных органов.</a:t>
            </a:r>
            <a:endParaRPr kumimoji="1" lang="ru-RU" dirty="0">
              <a:solidFill>
                <a:srgbClr val="FF0000"/>
              </a:solidFill>
              <a:latin typeface="Arial" panose="020B0604020202020204" pitchFamily="34"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73</a:t>
            </a:fld>
            <a:endParaRPr lang="ru-RU"/>
          </a:p>
        </p:txBody>
      </p:sp>
    </p:spTree>
    <p:extLst>
      <p:ext uri="{BB962C8B-B14F-4D97-AF65-F5344CB8AC3E}">
        <p14:creationId xmlns:p14="http://schemas.microsoft.com/office/powerpoint/2010/main" xmlns="" val="404079472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9"/>
          <p:cNvSpPr txBox="1">
            <a:spLocks noChangeArrowheads="1"/>
          </p:cNvSpPr>
          <p:nvPr/>
        </p:nvSpPr>
        <p:spPr bwMode="auto">
          <a:xfrm>
            <a:off x="395288" y="2663825"/>
            <a:ext cx="8353425" cy="2308324"/>
          </a:xfrm>
          <a:prstGeom prst="rect">
            <a:avLst/>
          </a:prstGeom>
          <a:noFill/>
          <a:ln w="381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en-US" sz="4800" dirty="0" smtClean="0">
                <a:solidFill>
                  <a:srgbClr val="333399"/>
                </a:solidFill>
                <a:latin typeface="Arial" panose="020B0604020202020204" pitchFamily="34" charset="0"/>
              </a:rPr>
              <a:t>II</a:t>
            </a:r>
            <a:r>
              <a:rPr lang="ru-RU" sz="4800" dirty="0" smtClean="0">
                <a:solidFill>
                  <a:srgbClr val="333399"/>
                </a:solidFill>
                <a:latin typeface="Arial" panose="020B0604020202020204" pitchFamily="34" charset="0"/>
              </a:rPr>
              <a:t>. БОРЬБА С АНТИКОНКУРЕНТНЫМИ СОГЛАШЕНИЯМИ</a:t>
            </a:r>
            <a:endParaRPr lang="ru-RU" sz="4800" dirty="0">
              <a:solidFill>
                <a:srgbClr val="333399"/>
              </a:solidFill>
              <a:latin typeface="Arial" panose="020B0604020202020204" pitchFamily="34"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74</a:t>
            </a:fld>
            <a:endParaRPr lang="ru-RU"/>
          </a:p>
        </p:txBody>
      </p:sp>
    </p:spTree>
    <p:extLst>
      <p:ext uri="{BB962C8B-B14F-4D97-AF65-F5344CB8AC3E}">
        <p14:creationId xmlns:p14="http://schemas.microsoft.com/office/powerpoint/2010/main" xmlns="" val="28653875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Text Box 9"/>
          <p:cNvSpPr txBox="1">
            <a:spLocks noChangeArrowheads="1"/>
          </p:cNvSpPr>
          <p:nvPr/>
        </p:nvSpPr>
        <p:spPr bwMode="auto">
          <a:xfrm>
            <a:off x="395288" y="2892425"/>
            <a:ext cx="8353425" cy="1555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4800" b="1" dirty="0">
                <a:solidFill>
                  <a:srgbClr val="333399"/>
                </a:solidFill>
                <a:cs typeface="Times New Roman" panose="02020603050405020304" pitchFamily="18" charset="0"/>
              </a:rPr>
              <a:t>1. УПОЛНОМОЧЕННЫЕ ОРГАНЫ</a:t>
            </a:r>
          </a:p>
        </p:txBody>
      </p:sp>
      <p:sp>
        <p:nvSpPr>
          <p:cNvPr id="2" name="Номер слайда 1"/>
          <p:cNvSpPr>
            <a:spLocks noGrp="1"/>
          </p:cNvSpPr>
          <p:nvPr>
            <p:ph type="sldNum" sz="quarter" idx="10"/>
          </p:nvPr>
        </p:nvSpPr>
        <p:spPr/>
        <p:txBody>
          <a:bodyPr/>
          <a:lstStyle/>
          <a:p>
            <a:fld id="{9D402C37-3C23-4DCB-8B93-3C4A860914E1}" type="slidenum">
              <a:rPr lang="ru-RU" smtClean="0"/>
              <a:pPr/>
              <a:t>75</a:t>
            </a:fld>
            <a:endParaRPr lang="ru-RU"/>
          </a:p>
        </p:txBody>
      </p:sp>
    </p:spTree>
    <p:extLst>
      <p:ext uri="{BB962C8B-B14F-4D97-AF65-F5344CB8AC3E}">
        <p14:creationId xmlns:p14="http://schemas.microsoft.com/office/powerpoint/2010/main" xmlns="" val="425589608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idx="4294967295"/>
          </p:nvPr>
        </p:nvSpPr>
        <p:spPr>
          <a:xfrm>
            <a:off x="0" y="1"/>
            <a:ext cx="9144000" cy="692695"/>
          </a:xfrm>
        </p:spPr>
        <p:txBody>
          <a:bodyPr/>
          <a:lstStyle/>
          <a:p>
            <a:pPr algn="ctr" eaLnBrk="1" hangingPunct="1"/>
            <a:r>
              <a:rPr lang="ru-RU" sz="2600" b="1" kern="1200" dirty="0" smtClean="0">
                <a:solidFill>
                  <a:schemeClr val="bg1"/>
                </a:solidFill>
                <a:ea typeface="+mj-ea"/>
                <a:cs typeface="+mj-cs"/>
              </a:rPr>
              <a:t>АНТИМОНОПОЛЬНЫЕ </a:t>
            </a:r>
            <a:r>
              <a:rPr lang="ru-RU" sz="2600" b="1" kern="1200" dirty="0">
                <a:solidFill>
                  <a:schemeClr val="bg1"/>
                </a:solidFill>
                <a:ea typeface="+mj-ea"/>
                <a:cs typeface="+mj-cs"/>
              </a:rPr>
              <a:t>ОРГАНЫ</a:t>
            </a:r>
          </a:p>
        </p:txBody>
      </p:sp>
      <p:sp>
        <p:nvSpPr>
          <p:cNvPr id="83972" name="Rectangle 7"/>
          <p:cNvSpPr>
            <a:spLocks noChangeArrowheads="1"/>
          </p:cNvSpPr>
          <p:nvPr/>
        </p:nvSpPr>
        <p:spPr bwMode="auto">
          <a:xfrm>
            <a:off x="755650" y="1628775"/>
            <a:ext cx="7993063" cy="504825"/>
          </a:xfrm>
          <a:prstGeom prst="rect">
            <a:avLst/>
          </a:prstGeom>
          <a:solidFill>
            <a:srgbClr val="008080"/>
          </a:solidFill>
          <a:ln w="19050">
            <a:solidFill>
              <a:schemeClr val="bg1"/>
            </a:solidFill>
            <a:miter lim="800000"/>
            <a:headEnd/>
            <a:tailEnd/>
          </a:ln>
        </p:spPr>
        <p:txBody>
          <a:bodyPr/>
          <a:lstStyle>
            <a:lvl1pPr marL="342900"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2400" b="1" dirty="0">
                <a:solidFill>
                  <a:schemeClr val="bg1"/>
                </a:solidFill>
                <a:cs typeface="Arial" panose="020B0604020202020204" pitchFamily="34" charset="0"/>
              </a:rPr>
              <a:t>ФЕДЕРАЛЬНАЯ АНТИМОНОПОЛЬНАЯ СЛУЖБА </a:t>
            </a:r>
            <a:endParaRPr lang="en-US" sz="2400" b="1" dirty="0">
              <a:solidFill>
                <a:schemeClr val="bg1"/>
              </a:solidFill>
              <a:cs typeface="Arial" panose="020B0604020202020204" pitchFamily="34" charset="0"/>
            </a:endParaRPr>
          </a:p>
        </p:txBody>
      </p:sp>
      <p:sp>
        <p:nvSpPr>
          <p:cNvPr id="83973" name="Text Box 14"/>
          <p:cNvSpPr txBox="1">
            <a:spLocks noChangeArrowheads="1"/>
          </p:cNvSpPr>
          <p:nvPr/>
        </p:nvSpPr>
        <p:spPr bwMode="auto">
          <a:xfrm>
            <a:off x="3635375" y="3257550"/>
            <a:ext cx="1944688" cy="1209675"/>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333399"/>
                </a:solidFill>
              </a:rPr>
              <a:t>Отраслевые управления центрального аппарата</a:t>
            </a:r>
            <a:endParaRPr lang="en-US" sz="1400" b="1" dirty="0">
              <a:solidFill>
                <a:srgbClr val="333399"/>
              </a:solidFill>
            </a:endParaRPr>
          </a:p>
        </p:txBody>
      </p:sp>
      <p:sp>
        <p:nvSpPr>
          <p:cNvPr id="83974" name="Text Box 14"/>
          <p:cNvSpPr txBox="1">
            <a:spLocks noChangeArrowheads="1"/>
          </p:cNvSpPr>
          <p:nvPr/>
        </p:nvSpPr>
        <p:spPr bwMode="auto">
          <a:xfrm>
            <a:off x="6084888" y="3257550"/>
            <a:ext cx="2520950" cy="660400"/>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333399"/>
                </a:solidFill>
              </a:rPr>
              <a:t>Территориальные органы</a:t>
            </a:r>
            <a:endParaRPr lang="en-US" sz="1400" b="1" dirty="0">
              <a:solidFill>
                <a:srgbClr val="333399"/>
              </a:solidFill>
            </a:endParaRPr>
          </a:p>
        </p:txBody>
      </p:sp>
      <p:sp>
        <p:nvSpPr>
          <p:cNvPr id="83975" name="Text Box 14"/>
          <p:cNvSpPr txBox="1">
            <a:spLocks noChangeArrowheads="1"/>
          </p:cNvSpPr>
          <p:nvPr/>
        </p:nvSpPr>
        <p:spPr bwMode="auto">
          <a:xfrm>
            <a:off x="755650" y="3257550"/>
            <a:ext cx="2520950" cy="660400"/>
          </a:xfrm>
          <a:prstGeom prst="rect">
            <a:avLst/>
          </a:prstGeom>
          <a:solidFill>
            <a:schemeClr val="bg1"/>
          </a:solidFill>
          <a:ln w="19050">
            <a:solidFill>
              <a:srgbClr val="000000"/>
            </a:solidFill>
            <a:miter lim="800000"/>
            <a:headEnd/>
            <a:tailEnd/>
          </a:ln>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008080"/>
                </a:solidFill>
              </a:rPr>
              <a:t>Управление по борьбе с картелями</a:t>
            </a:r>
            <a:endParaRPr lang="en-US" sz="1400" b="1" dirty="0">
              <a:solidFill>
                <a:srgbClr val="008080"/>
              </a:solidFill>
            </a:endParaRPr>
          </a:p>
        </p:txBody>
      </p:sp>
      <p:sp>
        <p:nvSpPr>
          <p:cNvPr id="83976" name="Line 15"/>
          <p:cNvSpPr>
            <a:spLocks noChangeShapeType="1"/>
          </p:cNvSpPr>
          <p:nvPr/>
        </p:nvSpPr>
        <p:spPr bwMode="auto">
          <a:xfrm>
            <a:off x="4643438"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83977" name="Line 16"/>
          <p:cNvSpPr>
            <a:spLocks noChangeShapeType="1"/>
          </p:cNvSpPr>
          <p:nvPr/>
        </p:nvSpPr>
        <p:spPr bwMode="auto">
          <a:xfrm>
            <a:off x="7380288"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83978" name="Line 17"/>
          <p:cNvSpPr>
            <a:spLocks noChangeShapeType="1"/>
          </p:cNvSpPr>
          <p:nvPr/>
        </p:nvSpPr>
        <p:spPr bwMode="auto">
          <a:xfrm>
            <a:off x="1979613"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83979" name="Rectangle 1"/>
          <p:cNvSpPr>
            <a:spLocks noChangeArrowheads="1"/>
          </p:cNvSpPr>
          <p:nvPr/>
        </p:nvSpPr>
        <p:spPr bwMode="auto">
          <a:xfrm>
            <a:off x="684213" y="5124450"/>
            <a:ext cx="7345362" cy="135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1800" b="1" dirty="0">
                <a:solidFill>
                  <a:srgbClr val="008080"/>
                </a:solidFill>
              </a:rPr>
              <a:t>П О Л Н О М О Ч И Я :</a:t>
            </a:r>
          </a:p>
          <a:p>
            <a:pPr algn="just" eaLnBrk="1" hangingPunct="1">
              <a:spcBef>
                <a:spcPct val="20000"/>
              </a:spcBef>
              <a:buClrTx/>
              <a:buFontTx/>
              <a:buNone/>
            </a:pPr>
            <a:r>
              <a:rPr kumimoji="1" lang="ru-RU" sz="1800" b="1" dirty="0">
                <a:solidFill>
                  <a:srgbClr val="333399"/>
                </a:solidFill>
              </a:rPr>
              <a:t>- Дела  о нарушениях антимонопольного законодательства</a:t>
            </a:r>
          </a:p>
          <a:p>
            <a:pPr algn="just" eaLnBrk="1" hangingPunct="1">
              <a:spcBef>
                <a:spcPct val="20000"/>
              </a:spcBef>
              <a:buClrTx/>
              <a:buFontTx/>
              <a:buNone/>
            </a:pPr>
            <a:r>
              <a:rPr kumimoji="1" lang="ru-RU" sz="1800" b="1" dirty="0">
                <a:solidFill>
                  <a:srgbClr val="333399"/>
                </a:solidFill>
              </a:rPr>
              <a:t>- Дела об административных правонарушениях </a:t>
            </a:r>
            <a:endParaRPr kumimoji="1" lang="en-US" sz="1800" b="1" dirty="0">
              <a:solidFill>
                <a:srgbClr val="333399"/>
              </a:solidFill>
            </a:endParaRPr>
          </a:p>
          <a:p>
            <a:pPr algn="just" eaLnBrk="1" hangingPunct="1">
              <a:spcBef>
                <a:spcPct val="20000"/>
              </a:spcBef>
              <a:buClrTx/>
              <a:buFontTx/>
              <a:buNone/>
            </a:pPr>
            <a:r>
              <a:rPr kumimoji="1" lang="en-US" sz="1800" b="1" dirty="0">
                <a:solidFill>
                  <a:srgbClr val="333399"/>
                </a:solidFill>
              </a:rPr>
              <a:t>- </a:t>
            </a:r>
            <a:r>
              <a:rPr kumimoji="1" lang="ru-RU" sz="1800" b="1" dirty="0">
                <a:solidFill>
                  <a:srgbClr val="333399"/>
                </a:solidFill>
              </a:rPr>
              <a:t>Иски, заявления в суд</a:t>
            </a:r>
          </a:p>
        </p:txBody>
      </p:sp>
      <p:sp>
        <p:nvSpPr>
          <p:cNvPr id="2" name="Номер слайда 1"/>
          <p:cNvSpPr>
            <a:spLocks noGrp="1"/>
          </p:cNvSpPr>
          <p:nvPr>
            <p:ph type="sldNum" sz="quarter" idx="10"/>
          </p:nvPr>
        </p:nvSpPr>
        <p:spPr/>
        <p:txBody>
          <a:bodyPr/>
          <a:lstStyle/>
          <a:p>
            <a:fld id="{9D402C37-3C23-4DCB-8B93-3C4A860914E1}" type="slidenum">
              <a:rPr lang="ru-RU" smtClean="0"/>
              <a:pPr/>
              <a:t>76</a:t>
            </a:fld>
            <a:endParaRPr lang="ru-RU"/>
          </a:p>
        </p:txBody>
      </p:sp>
    </p:spTree>
    <p:extLst>
      <p:ext uri="{BB962C8B-B14F-4D97-AF65-F5344CB8AC3E}">
        <p14:creationId xmlns:p14="http://schemas.microsoft.com/office/powerpoint/2010/main" xmlns="" val="35251675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2"/>
          <p:cNvSpPr>
            <a:spLocks noGrp="1" noChangeArrowheads="1"/>
          </p:cNvSpPr>
          <p:nvPr>
            <p:ph type="title" idx="4294967295"/>
          </p:nvPr>
        </p:nvSpPr>
        <p:spPr>
          <a:xfrm>
            <a:off x="0" y="1"/>
            <a:ext cx="9144000" cy="692696"/>
          </a:xfrm>
        </p:spPr>
        <p:txBody>
          <a:bodyPr/>
          <a:lstStyle/>
          <a:p>
            <a:pPr algn="ctr" eaLnBrk="1" hangingPunct="1"/>
            <a:r>
              <a:rPr lang="ru-RU" sz="2600" b="1" kern="1200" dirty="0">
                <a:solidFill>
                  <a:schemeClr val="bg1"/>
                </a:solidFill>
                <a:ea typeface="+mj-ea"/>
                <a:cs typeface="+mj-cs"/>
              </a:rPr>
              <a:t>ПРАВООХРАНИТЕЛЬНЫЕ ОРГАНЫ</a:t>
            </a:r>
          </a:p>
        </p:txBody>
      </p:sp>
      <p:sp>
        <p:nvSpPr>
          <p:cNvPr id="88068" name="Rectangle 7"/>
          <p:cNvSpPr>
            <a:spLocks noChangeArrowheads="1"/>
          </p:cNvSpPr>
          <p:nvPr/>
        </p:nvSpPr>
        <p:spPr bwMode="auto">
          <a:xfrm>
            <a:off x="755650" y="1196975"/>
            <a:ext cx="7993063" cy="936625"/>
          </a:xfrm>
          <a:prstGeom prst="rect">
            <a:avLst/>
          </a:prstGeom>
          <a:solidFill>
            <a:srgbClr val="99CC00"/>
          </a:solidFill>
          <a:ln w="19050">
            <a:solidFill>
              <a:schemeClr val="bg1"/>
            </a:solidFill>
            <a:miter lim="800000"/>
            <a:headEnd/>
            <a:tailEnd/>
          </a:ln>
        </p:spPr>
        <p:txBody>
          <a:bodyPr/>
          <a:lstStyle>
            <a:lvl1pPr marL="342900"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2400" b="1" dirty="0">
                <a:solidFill>
                  <a:srgbClr val="333399"/>
                </a:solidFill>
                <a:cs typeface="Arial" panose="020B0604020202020204" pitchFamily="34" charset="0"/>
              </a:rPr>
              <a:t>МИНИСТЕРСТВО ВНУТРЕННИХ ДЕЛ </a:t>
            </a:r>
          </a:p>
          <a:p>
            <a:pPr algn="ctr" eaLnBrk="1" hangingPunct="1">
              <a:spcBef>
                <a:spcPct val="20000"/>
              </a:spcBef>
              <a:buClrTx/>
              <a:buFontTx/>
              <a:buNone/>
            </a:pPr>
            <a:r>
              <a:rPr lang="ru-RU" sz="2400" b="1" dirty="0">
                <a:solidFill>
                  <a:srgbClr val="333399"/>
                </a:solidFill>
                <a:cs typeface="Arial" panose="020B0604020202020204" pitchFamily="34" charset="0"/>
              </a:rPr>
              <a:t>РОССИЙСКОЙ ФЕДЕРАЦИИ </a:t>
            </a:r>
            <a:endParaRPr lang="en-US" sz="2400" b="1" dirty="0">
              <a:solidFill>
                <a:srgbClr val="333399"/>
              </a:solidFill>
              <a:cs typeface="Arial" panose="020B0604020202020204" pitchFamily="34" charset="0"/>
            </a:endParaRPr>
          </a:p>
        </p:txBody>
      </p:sp>
      <p:sp>
        <p:nvSpPr>
          <p:cNvPr id="88069" name="Text Box 14"/>
          <p:cNvSpPr txBox="1">
            <a:spLocks noChangeArrowheads="1"/>
          </p:cNvSpPr>
          <p:nvPr/>
        </p:nvSpPr>
        <p:spPr bwMode="auto">
          <a:xfrm>
            <a:off x="1285875" y="3214688"/>
            <a:ext cx="3016250" cy="1477962"/>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333399"/>
                </a:solidFill>
              </a:rPr>
              <a:t>Главное управление экономической безопасности и противодействия коррупции</a:t>
            </a:r>
            <a:endParaRPr lang="en-US" sz="1400" b="1" dirty="0">
              <a:solidFill>
                <a:srgbClr val="333399"/>
              </a:solidFill>
            </a:endParaRPr>
          </a:p>
        </p:txBody>
      </p:sp>
      <p:sp>
        <p:nvSpPr>
          <p:cNvPr id="88070" name="Text Box 14"/>
          <p:cNvSpPr txBox="1">
            <a:spLocks noChangeArrowheads="1"/>
          </p:cNvSpPr>
          <p:nvPr/>
        </p:nvSpPr>
        <p:spPr bwMode="auto">
          <a:xfrm>
            <a:off x="5435600" y="3257550"/>
            <a:ext cx="2520950" cy="660400"/>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333399"/>
                </a:solidFill>
              </a:rPr>
              <a:t>Территориальные органы</a:t>
            </a:r>
            <a:endParaRPr lang="en-US" sz="1400" b="1" dirty="0">
              <a:solidFill>
                <a:srgbClr val="333399"/>
              </a:solidFill>
            </a:endParaRPr>
          </a:p>
        </p:txBody>
      </p:sp>
      <p:sp>
        <p:nvSpPr>
          <p:cNvPr id="88071" name="Line 9"/>
          <p:cNvSpPr>
            <a:spLocks noChangeShapeType="1"/>
          </p:cNvSpPr>
          <p:nvPr/>
        </p:nvSpPr>
        <p:spPr bwMode="auto">
          <a:xfrm>
            <a:off x="2792413"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88072" name="Line 10"/>
          <p:cNvSpPr>
            <a:spLocks noChangeShapeType="1"/>
          </p:cNvSpPr>
          <p:nvPr/>
        </p:nvSpPr>
        <p:spPr bwMode="auto">
          <a:xfrm>
            <a:off x="6731000"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88073" name="Rectangle 1"/>
          <p:cNvSpPr>
            <a:spLocks noChangeArrowheads="1"/>
          </p:cNvSpPr>
          <p:nvPr/>
        </p:nvSpPr>
        <p:spPr bwMode="auto">
          <a:xfrm>
            <a:off x="684213" y="4857750"/>
            <a:ext cx="7345362" cy="169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1800" b="1" dirty="0">
                <a:solidFill>
                  <a:srgbClr val="008080"/>
                </a:solidFill>
              </a:rPr>
              <a:t>П О Л Н О М О Ч И Я :</a:t>
            </a:r>
          </a:p>
          <a:p>
            <a:pPr algn="just" eaLnBrk="1" hangingPunct="1">
              <a:spcBef>
                <a:spcPct val="20000"/>
              </a:spcBef>
              <a:buClrTx/>
              <a:buFontTx/>
              <a:buNone/>
            </a:pPr>
            <a:r>
              <a:rPr kumimoji="1" lang="ru-RU" sz="1800" b="1" dirty="0">
                <a:solidFill>
                  <a:srgbClr val="333399"/>
                </a:solidFill>
              </a:rPr>
              <a:t>- Оперативно-розыскные мероприятия</a:t>
            </a:r>
          </a:p>
          <a:p>
            <a:pPr algn="just" eaLnBrk="1" hangingPunct="1">
              <a:spcBef>
                <a:spcPct val="20000"/>
              </a:spcBef>
              <a:buClrTx/>
              <a:buFontTx/>
              <a:buNone/>
            </a:pPr>
            <a:r>
              <a:rPr kumimoji="1" lang="ru-RU" sz="1800" b="1" dirty="0">
                <a:solidFill>
                  <a:srgbClr val="333399"/>
                </a:solidFill>
              </a:rPr>
              <a:t>- Уголовные дела </a:t>
            </a:r>
          </a:p>
          <a:p>
            <a:pPr algn="just" eaLnBrk="1" hangingPunct="1">
              <a:spcBef>
                <a:spcPct val="20000"/>
              </a:spcBef>
              <a:buClrTx/>
              <a:buFontTx/>
              <a:buNone/>
            </a:pPr>
            <a:r>
              <a:rPr kumimoji="1" lang="ru-RU" sz="1800" b="1" dirty="0">
                <a:solidFill>
                  <a:srgbClr val="333399"/>
                </a:solidFill>
              </a:rPr>
              <a:t>- Привод, силовая поддержка</a:t>
            </a:r>
          </a:p>
          <a:p>
            <a:pPr algn="just" eaLnBrk="1" hangingPunct="1">
              <a:spcBef>
                <a:spcPct val="20000"/>
              </a:spcBef>
              <a:buClrTx/>
              <a:buFontTx/>
              <a:buChar char="-"/>
            </a:pPr>
            <a:endParaRPr kumimoji="1" lang="ru-RU" sz="1800" b="1" dirty="0">
              <a:solidFill>
                <a:srgbClr val="333399"/>
              </a:solidFill>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77</a:t>
            </a:fld>
            <a:endParaRPr lang="ru-RU"/>
          </a:p>
        </p:txBody>
      </p:sp>
    </p:spTree>
    <p:extLst>
      <p:ext uri="{BB962C8B-B14F-4D97-AF65-F5344CB8AC3E}">
        <p14:creationId xmlns:p14="http://schemas.microsoft.com/office/powerpoint/2010/main" xmlns="" val="55050085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ChangeArrowheads="1"/>
          </p:cNvSpPr>
          <p:nvPr>
            <p:ph type="title" idx="4294967295"/>
          </p:nvPr>
        </p:nvSpPr>
        <p:spPr>
          <a:xfrm>
            <a:off x="0" y="1"/>
            <a:ext cx="9144000" cy="692696"/>
          </a:xfrm>
        </p:spPr>
        <p:txBody>
          <a:bodyPr/>
          <a:lstStyle/>
          <a:p>
            <a:pPr algn="ctr" eaLnBrk="1" hangingPunct="1"/>
            <a:r>
              <a:rPr lang="ru-RU" sz="2600" b="1" kern="1200" dirty="0" smtClean="0">
                <a:solidFill>
                  <a:schemeClr val="bg1"/>
                </a:solidFill>
                <a:ea typeface="+mj-ea"/>
                <a:cs typeface="+mj-cs"/>
              </a:rPr>
              <a:t>ОРГАНЫ </a:t>
            </a:r>
            <a:r>
              <a:rPr lang="ru-RU" sz="2600" b="1" kern="1200" dirty="0">
                <a:solidFill>
                  <a:schemeClr val="bg1"/>
                </a:solidFill>
                <a:ea typeface="+mj-ea"/>
                <a:cs typeface="+mj-cs"/>
              </a:rPr>
              <a:t>ПРОКУРАТУРЫ</a:t>
            </a:r>
          </a:p>
        </p:txBody>
      </p:sp>
      <p:sp>
        <p:nvSpPr>
          <p:cNvPr id="90116" name="Rectangle 7"/>
          <p:cNvSpPr>
            <a:spLocks noChangeArrowheads="1"/>
          </p:cNvSpPr>
          <p:nvPr/>
        </p:nvSpPr>
        <p:spPr bwMode="auto">
          <a:xfrm>
            <a:off x="755650" y="1196975"/>
            <a:ext cx="7993063" cy="936625"/>
          </a:xfrm>
          <a:prstGeom prst="rect">
            <a:avLst/>
          </a:prstGeom>
          <a:solidFill>
            <a:srgbClr val="99CC00"/>
          </a:solidFill>
          <a:ln w="19050">
            <a:solidFill>
              <a:schemeClr val="bg1"/>
            </a:solidFill>
            <a:miter lim="800000"/>
            <a:headEnd/>
            <a:tailEnd/>
          </a:ln>
        </p:spPr>
        <p:txBody>
          <a:bodyPr/>
          <a:lstStyle>
            <a:lvl1pPr marL="342900"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2400" b="1" dirty="0">
                <a:solidFill>
                  <a:srgbClr val="333399"/>
                </a:solidFill>
                <a:cs typeface="Arial" panose="020B0604020202020204" pitchFamily="34" charset="0"/>
              </a:rPr>
              <a:t>ГЕНЕРАЛЬНАЯ ПРОКУРАТУРА </a:t>
            </a:r>
          </a:p>
          <a:p>
            <a:pPr algn="ctr" eaLnBrk="1" hangingPunct="1">
              <a:spcBef>
                <a:spcPct val="20000"/>
              </a:spcBef>
              <a:buClrTx/>
              <a:buFontTx/>
              <a:buNone/>
            </a:pPr>
            <a:r>
              <a:rPr lang="ru-RU" sz="2400" b="1" dirty="0">
                <a:solidFill>
                  <a:srgbClr val="333399"/>
                </a:solidFill>
                <a:cs typeface="Arial" panose="020B0604020202020204" pitchFamily="34" charset="0"/>
              </a:rPr>
              <a:t>РОССИЙСКОЙ ФЕДЕРАЦИИ </a:t>
            </a:r>
            <a:endParaRPr lang="en-US" sz="2400" b="1" dirty="0">
              <a:solidFill>
                <a:srgbClr val="333399"/>
              </a:solidFill>
              <a:cs typeface="Arial" panose="020B0604020202020204" pitchFamily="34" charset="0"/>
            </a:endParaRPr>
          </a:p>
        </p:txBody>
      </p:sp>
      <p:sp>
        <p:nvSpPr>
          <p:cNvPr id="90117" name="Text Box 14"/>
          <p:cNvSpPr txBox="1">
            <a:spLocks noChangeArrowheads="1"/>
          </p:cNvSpPr>
          <p:nvPr/>
        </p:nvSpPr>
        <p:spPr bwMode="auto">
          <a:xfrm>
            <a:off x="1476375" y="3257550"/>
            <a:ext cx="2663825" cy="1484313"/>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333399"/>
                </a:solidFill>
              </a:rPr>
              <a:t>Управление по надзору за исполнением законодательства в сфере экономики</a:t>
            </a:r>
            <a:endParaRPr lang="en-US" sz="1400" b="1" dirty="0">
              <a:solidFill>
                <a:srgbClr val="333399"/>
              </a:solidFill>
            </a:endParaRPr>
          </a:p>
        </p:txBody>
      </p:sp>
      <p:sp>
        <p:nvSpPr>
          <p:cNvPr id="90118" name="Text Box 14"/>
          <p:cNvSpPr txBox="1">
            <a:spLocks noChangeArrowheads="1"/>
          </p:cNvSpPr>
          <p:nvPr/>
        </p:nvSpPr>
        <p:spPr bwMode="auto">
          <a:xfrm>
            <a:off x="5435600" y="3257550"/>
            <a:ext cx="2520950" cy="701675"/>
          </a:xfrm>
          <a:prstGeom prst="rect">
            <a:avLst/>
          </a:prstGeom>
          <a:noFill/>
          <a:ln w="190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b="1" dirty="0">
                <a:solidFill>
                  <a:srgbClr val="333399"/>
                </a:solidFill>
              </a:rPr>
              <a:t>Органы </a:t>
            </a:r>
          </a:p>
          <a:p>
            <a:pPr algn="ctr" eaLnBrk="1" hangingPunct="1">
              <a:spcBef>
                <a:spcPct val="20000"/>
              </a:spcBef>
              <a:buClrTx/>
              <a:buFontTx/>
              <a:buNone/>
            </a:pPr>
            <a:r>
              <a:rPr lang="ru-RU" sz="1800" b="1" dirty="0">
                <a:solidFill>
                  <a:srgbClr val="333399"/>
                </a:solidFill>
              </a:rPr>
              <a:t>прокуратуры</a:t>
            </a:r>
            <a:endParaRPr lang="en-US" sz="1800" b="1" dirty="0">
              <a:solidFill>
                <a:srgbClr val="333399"/>
              </a:solidFill>
            </a:endParaRPr>
          </a:p>
        </p:txBody>
      </p:sp>
      <p:sp>
        <p:nvSpPr>
          <p:cNvPr id="90119" name="Line 12"/>
          <p:cNvSpPr>
            <a:spLocks noChangeShapeType="1"/>
          </p:cNvSpPr>
          <p:nvPr/>
        </p:nvSpPr>
        <p:spPr bwMode="auto">
          <a:xfrm>
            <a:off x="2792413"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90120" name="Line 13"/>
          <p:cNvSpPr>
            <a:spLocks noChangeShapeType="1"/>
          </p:cNvSpPr>
          <p:nvPr/>
        </p:nvSpPr>
        <p:spPr bwMode="auto">
          <a:xfrm>
            <a:off x="6731000" y="2133600"/>
            <a:ext cx="0" cy="1079500"/>
          </a:xfrm>
          <a:prstGeom prst="line">
            <a:avLst/>
          </a:prstGeom>
          <a:noFill/>
          <a:ln w="34925">
            <a:solidFill>
              <a:schemeClr val="tx1"/>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90121" name="Rectangle 1"/>
          <p:cNvSpPr>
            <a:spLocks noChangeArrowheads="1"/>
          </p:cNvSpPr>
          <p:nvPr/>
        </p:nvSpPr>
        <p:spPr bwMode="auto">
          <a:xfrm>
            <a:off x="684213" y="5124450"/>
            <a:ext cx="7345362" cy="1027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1800" b="1" dirty="0">
                <a:solidFill>
                  <a:srgbClr val="008080"/>
                </a:solidFill>
              </a:rPr>
              <a:t>П О Л Н О М О Ч И Я :</a:t>
            </a:r>
          </a:p>
          <a:p>
            <a:pPr algn="just" eaLnBrk="1" hangingPunct="1">
              <a:spcBef>
                <a:spcPct val="20000"/>
              </a:spcBef>
              <a:buClrTx/>
              <a:buFontTx/>
              <a:buNone/>
            </a:pPr>
            <a:r>
              <a:rPr kumimoji="1" lang="ru-RU" sz="1800" b="1" dirty="0">
                <a:solidFill>
                  <a:srgbClr val="333399"/>
                </a:solidFill>
              </a:rPr>
              <a:t>- Надзор</a:t>
            </a:r>
          </a:p>
          <a:p>
            <a:pPr algn="just" eaLnBrk="1" hangingPunct="1">
              <a:spcBef>
                <a:spcPct val="20000"/>
              </a:spcBef>
              <a:buClrTx/>
              <a:buFontTx/>
              <a:buNone/>
            </a:pPr>
            <a:r>
              <a:rPr kumimoji="1" lang="ru-RU" sz="1800" b="1" dirty="0">
                <a:solidFill>
                  <a:srgbClr val="333399"/>
                </a:solidFill>
              </a:rPr>
              <a:t>- Государственное обвинение</a:t>
            </a:r>
          </a:p>
        </p:txBody>
      </p:sp>
      <p:sp>
        <p:nvSpPr>
          <p:cNvPr id="2" name="Номер слайда 1"/>
          <p:cNvSpPr>
            <a:spLocks noGrp="1"/>
          </p:cNvSpPr>
          <p:nvPr>
            <p:ph type="sldNum" sz="quarter" idx="10"/>
          </p:nvPr>
        </p:nvSpPr>
        <p:spPr/>
        <p:txBody>
          <a:bodyPr/>
          <a:lstStyle/>
          <a:p>
            <a:fld id="{9D402C37-3C23-4DCB-8B93-3C4A860914E1}" type="slidenum">
              <a:rPr lang="ru-RU" smtClean="0"/>
              <a:pPr/>
              <a:t>78</a:t>
            </a:fld>
            <a:endParaRPr lang="ru-RU"/>
          </a:p>
        </p:txBody>
      </p:sp>
    </p:spTree>
    <p:extLst>
      <p:ext uri="{BB962C8B-B14F-4D97-AF65-F5344CB8AC3E}">
        <p14:creationId xmlns:p14="http://schemas.microsoft.com/office/powerpoint/2010/main" xmlns="" val="422166255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3"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0" dirty="0"/>
              <a:t> </a:t>
            </a:r>
            <a:r>
              <a:rPr lang="ru-RU" sz="2600" b="1" dirty="0">
                <a:solidFill>
                  <a:schemeClr val="bg1"/>
                </a:solidFill>
                <a:ea typeface="MS PGothic" panose="020B0600070205080204" pitchFamily="34" charset="-128"/>
              </a:rPr>
              <a:t>2.6. АДВОКАТИРОВАНИЕ </a:t>
            </a:r>
            <a:r>
              <a:rPr lang="ru-RU" sz="2600" b="1" dirty="0" smtClean="0">
                <a:solidFill>
                  <a:schemeClr val="bg1"/>
                </a:solidFill>
                <a:ea typeface="MS PGothic" panose="020B0600070205080204" pitchFamily="34" charset="-128"/>
              </a:rPr>
              <a:t>КОНКУРЕНЦИИ (1)</a:t>
            </a:r>
            <a:endParaRPr lang="ru-RU" sz="2600" b="1" dirty="0">
              <a:solidFill>
                <a:schemeClr val="bg1"/>
              </a:solidFill>
              <a:ea typeface="MS PGothic" panose="020B0600070205080204" pitchFamily="34" charset="-128"/>
            </a:endParaRPr>
          </a:p>
        </p:txBody>
      </p:sp>
      <p:sp>
        <p:nvSpPr>
          <p:cNvPr id="317444" name="Rectangle 1"/>
          <p:cNvSpPr>
            <a:spLocks noChangeArrowheads="1"/>
          </p:cNvSpPr>
          <p:nvPr/>
        </p:nvSpPr>
        <p:spPr bwMode="auto">
          <a:xfrm>
            <a:off x="142875" y="1082645"/>
            <a:ext cx="8786813" cy="5324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2000" b="1" dirty="0" smtClean="0">
                <a:solidFill>
                  <a:srgbClr val="008080"/>
                </a:solidFill>
                <a:latin typeface="Times New Roman" panose="02020603050405020304" pitchFamily="18" charset="0"/>
              </a:rPr>
              <a:t>АДВОКАТИРОВАНИЕ КОНКУРЕНЦИИ </a:t>
            </a:r>
            <a:r>
              <a:rPr kumimoji="1" lang="ru-RU" sz="2000" b="1" dirty="0" smtClean="0">
                <a:solidFill>
                  <a:srgbClr val="333399"/>
                </a:solidFill>
                <a:latin typeface="Times New Roman" panose="02020603050405020304" pitchFamily="18" charset="0"/>
              </a:rPr>
              <a:t>- </a:t>
            </a:r>
            <a:r>
              <a:rPr kumimoji="1" lang="ru-RU" sz="2000" b="1" dirty="0">
                <a:solidFill>
                  <a:srgbClr val="333399"/>
                </a:solidFill>
                <a:latin typeface="Times New Roman" panose="02020603050405020304" pitchFamily="18" charset="0"/>
              </a:rPr>
              <a:t>работа с общественным мнением, направленная на разъяснение преимуществ конкурентной экономики, положений антимонопольного законодательства, целей и порядка работы антимонопольных органов. </a:t>
            </a:r>
          </a:p>
          <a:p>
            <a:pPr algn="just" eaLnBrk="1" hangingPunct="1">
              <a:spcBef>
                <a:spcPct val="0"/>
              </a:spcBef>
              <a:buClrTx/>
              <a:buFontTx/>
              <a:buNone/>
            </a:pPr>
            <a:endParaRPr kumimoji="1" lang="ru-RU" sz="2000" b="1" dirty="0">
              <a:solidFill>
                <a:srgbClr val="333399"/>
              </a:solidFill>
              <a:latin typeface="Times New Roman" panose="02020603050405020304" pitchFamily="18" charset="0"/>
            </a:endParaRPr>
          </a:p>
          <a:p>
            <a:pPr algn="just" eaLnBrk="1" hangingPunct="1">
              <a:spcBef>
                <a:spcPct val="0"/>
              </a:spcBef>
              <a:buClrTx/>
              <a:buFontTx/>
              <a:buNone/>
            </a:pPr>
            <a:r>
              <a:rPr kumimoji="1" lang="ru-RU" sz="2000" b="1" dirty="0">
                <a:solidFill>
                  <a:srgbClr val="FF0000"/>
                </a:solidFill>
                <a:latin typeface="Times New Roman" panose="02020603050405020304" pitchFamily="18" charset="0"/>
              </a:rPr>
              <a:t>Организация, объединяющая антимонопольные органы мира - Международная Конкурентная Сеть (МКС) - объявила </a:t>
            </a:r>
            <a:r>
              <a:rPr kumimoji="1" lang="ru-RU" sz="2000" b="1" dirty="0" err="1">
                <a:solidFill>
                  <a:srgbClr val="FF0000"/>
                </a:solidFill>
                <a:latin typeface="Times New Roman" panose="02020603050405020304" pitchFamily="18" charset="0"/>
              </a:rPr>
              <a:t>адвокатирование</a:t>
            </a:r>
            <a:r>
              <a:rPr kumimoji="1" lang="ru-RU" sz="2000" b="1" dirty="0">
                <a:solidFill>
                  <a:srgbClr val="FF0000"/>
                </a:solidFill>
                <a:latin typeface="Times New Roman" panose="02020603050405020304" pitchFamily="18" charset="0"/>
              </a:rPr>
              <a:t> конкуренции приоритетной задачей для всех своих членов. </a:t>
            </a:r>
          </a:p>
          <a:p>
            <a:pPr algn="just" eaLnBrk="1" hangingPunct="1">
              <a:spcBef>
                <a:spcPct val="0"/>
              </a:spcBef>
              <a:buClrTx/>
              <a:buFontTx/>
              <a:buNone/>
            </a:pPr>
            <a:endParaRPr kumimoji="1" lang="ru-RU" sz="2000" b="1" dirty="0">
              <a:solidFill>
                <a:srgbClr val="333399"/>
              </a:solidFill>
              <a:latin typeface="Times New Roman" panose="02020603050405020304" pitchFamily="18" charset="0"/>
            </a:endParaRPr>
          </a:p>
          <a:p>
            <a:pPr algn="just" eaLnBrk="1" hangingPunct="1">
              <a:spcBef>
                <a:spcPct val="0"/>
              </a:spcBef>
              <a:buClrTx/>
              <a:buFontTx/>
              <a:buNone/>
            </a:pPr>
            <a:r>
              <a:rPr kumimoji="1" lang="ru-RU" sz="2000" b="1" dirty="0">
                <a:solidFill>
                  <a:srgbClr val="333399"/>
                </a:solidFill>
                <a:latin typeface="Times New Roman" panose="02020603050405020304" pitchFamily="18" charset="0"/>
              </a:rPr>
              <a:t>Принципы, провозглашенные МКС, созвучны той идеологии, которую проповедует руководство Федеральной антимонопольной службы - открытость, прозрачность, общественный контроль. </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Суть системы работы с общественным мнением, выстроенной сегодня антимонопольными органами, -  максимальная публичность. </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Активная работа по </a:t>
            </a:r>
            <a:r>
              <a:rPr kumimoji="1" lang="ru-RU" sz="2000" b="1" dirty="0" err="1">
                <a:solidFill>
                  <a:srgbClr val="333399"/>
                </a:solidFill>
                <a:latin typeface="Times New Roman" panose="02020603050405020304" pitchFamily="18" charset="0"/>
              </a:rPr>
              <a:t>адвокатированию</a:t>
            </a:r>
            <a:r>
              <a:rPr kumimoji="1" lang="ru-RU" sz="2000" b="1" dirty="0">
                <a:solidFill>
                  <a:srgbClr val="333399"/>
                </a:solidFill>
                <a:latin typeface="Times New Roman" panose="02020603050405020304" pitchFamily="18" charset="0"/>
              </a:rPr>
              <a:t> конкуренции осуществляется не ради следования неким виртуальным целям, а является очень эффективным способом достижения четких практических результатов. </a:t>
            </a:r>
          </a:p>
        </p:txBody>
      </p:sp>
      <p:sp>
        <p:nvSpPr>
          <p:cNvPr id="2" name="Номер слайда 1"/>
          <p:cNvSpPr>
            <a:spLocks noGrp="1"/>
          </p:cNvSpPr>
          <p:nvPr>
            <p:ph type="sldNum" sz="quarter" idx="10"/>
          </p:nvPr>
        </p:nvSpPr>
        <p:spPr/>
        <p:txBody>
          <a:bodyPr/>
          <a:lstStyle/>
          <a:p>
            <a:fld id="{9D402C37-3C23-4DCB-8B93-3C4A860914E1}" type="slidenum">
              <a:rPr lang="ru-RU" smtClean="0"/>
              <a:pPr/>
              <a:t>79</a:t>
            </a:fld>
            <a:endParaRPr lang="ru-RU"/>
          </a:p>
        </p:txBody>
      </p:sp>
    </p:spTree>
    <p:extLst>
      <p:ext uri="{BB962C8B-B14F-4D97-AF65-F5344CB8AC3E}">
        <p14:creationId xmlns:p14="http://schemas.microsoft.com/office/powerpoint/2010/main" xmlns="" val="34109538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idx="4294967295"/>
          </p:nvPr>
        </p:nvSpPr>
        <p:spPr>
          <a:xfrm>
            <a:off x="0" y="1"/>
            <a:ext cx="9144000" cy="620688"/>
          </a:xfrm>
        </p:spPr>
        <p:txBody>
          <a:bodyPr/>
          <a:lstStyle/>
          <a:p>
            <a:pPr algn="ctr" eaLnBrk="1" hangingPunct="1"/>
            <a:r>
              <a:rPr lang="ru-RU" sz="2400" b="1" dirty="0">
                <a:solidFill>
                  <a:schemeClr val="bg1"/>
                </a:solidFill>
                <a:ea typeface="+mj-ea"/>
                <a:cs typeface="+mj-cs"/>
              </a:rPr>
              <a:t>ЧЕМ ОПАСНЫ АНТИКОНКУРЕНТНЫЕ СОГЛАШЕНИЯ</a:t>
            </a:r>
            <a:r>
              <a:rPr lang="ru-RU" sz="2400" b="1" dirty="0" smtClean="0">
                <a:solidFill>
                  <a:schemeClr val="bg1"/>
                </a:solidFill>
                <a:ea typeface="+mj-ea"/>
                <a:cs typeface="+mj-cs"/>
              </a:rPr>
              <a:t>? (1)</a:t>
            </a:r>
            <a:endParaRPr lang="ru-RU" sz="2400" b="1" dirty="0">
              <a:solidFill>
                <a:schemeClr val="bg1"/>
              </a:solidFill>
              <a:ea typeface="+mj-ea"/>
              <a:cs typeface="+mj-cs"/>
            </a:endParaRPr>
          </a:p>
        </p:txBody>
      </p:sp>
      <p:sp>
        <p:nvSpPr>
          <p:cNvPr id="14340" name="Rectangle 1"/>
          <p:cNvSpPr>
            <a:spLocks noChangeArrowheads="1"/>
          </p:cNvSpPr>
          <p:nvPr/>
        </p:nvSpPr>
        <p:spPr bwMode="auto">
          <a:xfrm>
            <a:off x="214313" y="1571625"/>
            <a:ext cx="8821737" cy="4173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sz="2600" dirty="0" err="1">
                <a:solidFill>
                  <a:srgbClr val="008080"/>
                </a:solidFill>
                <a:latin typeface="Arial" panose="020B0604020202020204" pitchFamily="34" charset="0"/>
              </a:rPr>
              <a:t>Антиконкурентное</a:t>
            </a:r>
            <a:r>
              <a:rPr kumimoji="1" lang="ru-RU" sz="2600" dirty="0">
                <a:solidFill>
                  <a:srgbClr val="008080"/>
                </a:solidFill>
                <a:latin typeface="Arial" panose="020B0604020202020204" pitchFamily="34" charset="0"/>
              </a:rPr>
              <a:t> соглашение</a:t>
            </a:r>
            <a:r>
              <a:rPr kumimoji="1" lang="ru-RU" sz="2600" dirty="0">
                <a:solidFill>
                  <a:srgbClr val="333399"/>
                </a:solidFill>
                <a:latin typeface="Arial" panose="020B0604020202020204" pitchFamily="34" charset="0"/>
              </a:rPr>
              <a:t> – мощный ограничитель рыночной конкуренции, то есть «честного соревнования» хозяйствующих субъектов за наиболее полное удовлетворение потребностей общества и граждан.</a:t>
            </a:r>
          </a:p>
          <a:p>
            <a:pPr algn="just" eaLnBrk="1" hangingPunct="1">
              <a:spcBef>
                <a:spcPct val="20000"/>
              </a:spcBef>
            </a:pPr>
            <a:r>
              <a:rPr kumimoji="1" lang="ru-RU" sz="2600" dirty="0">
                <a:solidFill>
                  <a:srgbClr val="333399"/>
                </a:solidFill>
                <a:latin typeface="Arial" panose="020B0604020202020204" pitchFamily="34" charset="0"/>
              </a:rPr>
              <a:t>Вступив в такие соглашения, формально независимые компании уподобляются монополиям, отказываясь от индивидуального поведения на рынке и соперничества с конкурентами.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8</a:t>
            </a:fld>
            <a:endParaRPr lang="ru-RU"/>
          </a:p>
        </p:txBody>
      </p:sp>
    </p:spTree>
    <p:extLst>
      <p:ext uri="{BB962C8B-B14F-4D97-AF65-F5344CB8AC3E}">
        <p14:creationId xmlns:p14="http://schemas.microsoft.com/office/powerpoint/2010/main" xmlns="" val="109463496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2" name="Rectangle 1"/>
          <p:cNvSpPr>
            <a:spLocks noChangeArrowheads="1"/>
          </p:cNvSpPr>
          <p:nvPr/>
        </p:nvSpPr>
        <p:spPr bwMode="auto">
          <a:xfrm>
            <a:off x="142875" y="2327275"/>
            <a:ext cx="8786813" cy="405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2000" b="1" dirty="0">
                <a:solidFill>
                  <a:srgbClr val="333399"/>
                </a:solidFill>
                <a:latin typeface="Times New Roman" panose="02020603050405020304" pitchFamily="18" charset="0"/>
              </a:rPr>
              <a:t>Положение основано на Федеральном законе от 09.02.2009 N 8-ФЗ "Об обеспечении доступа к информации о деятельности государственных органов и органов местного самоуправления" и Постановлении Правительства Российской Федерации от 24 ноября 2009 г. N 953 "Об обеспечении доступа к информации о деятельности Правительства Российской Федерации и федеральных органов исполнительной власти».</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В целях повышения открытости и прозрачности деятельности ФАС России и ее территориальных органов, предупреждения нарушений антимонопольного законодательства положение устанавливает правила раскрытия информации о деятельности ФАС России, ее территориальных органов, перечень открытой  для доступа информации,  порядок размещения информации на официальном сайте ФАС России или сайтах территориальных органов ФАС России.</a:t>
            </a:r>
            <a:r>
              <a:rPr kumimoji="1" lang="ru-RU" sz="1800" b="1" dirty="0">
                <a:solidFill>
                  <a:srgbClr val="333399"/>
                </a:solidFill>
                <a:latin typeface="Times New Roman" panose="02020603050405020304" pitchFamily="18" charset="0"/>
              </a:rPr>
              <a:t> </a:t>
            </a:r>
          </a:p>
        </p:txBody>
      </p:sp>
      <p:sp>
        <p:nvSpPr>
          <p:cNvPr id="319493" name="Rectangle 7"/>
          <p:cNvSpPr>
            <a:spLocks noChangeArrowheads="1"/>
          </p:cNvSpPr>
          <p:nvPr/>
        </p:nvSpPr>
        <p:spPr bwMode="auto">
          <a:xfrm>
            <a:off x="179388" y="1196975"/>
            <a:ext cx="864235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800" dirty="0">
                <a:solidFill>
                  <a:srgbClr val="008080"/>
                </a:solidFill>
              </a:rPr>
              <a:t>Приказ ФАС России от 11 июля 2011 г. N 507 «Об утверждении положения об информационной политике ФАС России и ее территориальных органов»</a:t>
            </a:r>
          </a:p>
          <a:p>
            <a:pPr algn="just" eaLnBrk="1" hangingPunct="1">
              <a:spcBef>
                <a:spcPct val="0"/>
              </a:spcBef>
              <a:buClrTx/>
              <a:buFontTx/>
              <a:buNone/>
            </a:pPr>
            <a:r>
              <a:rPr lang="ru-RU" sz="1800" b="0" dirty="0">
                <a:solidFill>
                  <a:srgbClr val="008080"/>
                </a:solidFill>
              </a:rPr>
              <a:t>              (Зарегистрирован в Минюсте РФ 13 сентября 2011 г. N 21783) </a:t>
            </a:r>
          </a:p>
        </p:txBody>
      </p:sp>
      <p:sp>
        <p:nvSpPr>
          <p:cNvPr id="6"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ea typeface="MS PGothic" panose="020B0600070205080204" pitchFamily="34" charset="-128"/>
              </a:rPr>
              <a:t>АДВОКАТИРОВАНИЕ КОНКУРЕНЦИИ (2)</a:t>
            </a:r>
            <a:endParaRPr lang="ru-RU" sz="2600" b="1" dirty="0">
              <a:solidFill>
                <a:schemeClr val="bg1"/>
              </a:solidFill>
              <a:ea typeface="MS PGothic" panose="020B0600070205080204" pitchFamily="34" charset="-128"/>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80</a:t>
            </a:fld>
            <a:endParaRPr lang="ru-RU"/>
          </a:p>
        </p:txBody>
      </p:sp>
    </p:spTree>
    <p:extLst>
      <p:ext uri="{BB962C8B-B14F-4D97-AF65-F5344CB8AC3E}">
        <p14:creationId xmlns:p14="http://schemas.microsoft.com/office/powerpoint/2010/main" xmlns="" val="153377527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40" name="Rectangle 1"/>
          <p:cNvSpPr>
            <a:spLocks noChangeArrowheads="1"/>
          </p:cNvSpPr>
          <p:nvPr/>
        </p:nvSpPr>
        <p:spPr bwMode="auto">
          <a:xfrm>
            <a:off x="142875" y="1208138"/>
            <a:ext cx="8786813"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2800" b="1" dirty="0">
                <a:solidFill>
                  <a:srgbClr val="008080"/>
                </a:solidFill>
                <a:latin typeface="Times New Roman" panose="02020603050405020304" pitchFamily="18" charset="0"/>
              </a:rPr>
              <a:t>Доступ к информации о деятельности ФАС России и ее территориальных органов может обеспечиваться путем:</a:t>
            </a:r>
          </a:p>
          <a:p>
            <a:pPr algn="just" eaLnBrk="1" hangingPunct="1">
              <a:spcBef>
                <a:spcPct val="0"/>
              </a:spcBef>
              <a:buClrTx/>
              <a:buFontTx/>
              <a:buNone/>
            </a:pPr>
            <a:endParaRPr kumimoji="1" lang="ru-RU" sz="2000" b="1" dirty="0">
              <a:solidFill>
                <a:srgbClr val="333399"/>
              </a:solidFill>
              <a:latin typeface="Times New Roman" panose="02020603050405020304" pitchFamily="18" charset="0"/>
            </a:endParaRPr>
          </a:p>
          <a:p>
            <a:pPr algn="just" eaLnBrk="1" hangingPunct="1">
              <a:spcBef>
                <a:spcPct val="0"/>
              </a:spcBef>
              <a:buClrTx/>
              <a:buFontTx/>
              <a:buNone/>
            </a:pPr>
            <a:r>
              <a:rPr kumimoji="1" lang="ru-RU" sz="2000" b="1" dirty="0">
                <a:solidFill>
                  <a:srgbClr val="333399"/>
                </a:solidFill>
                <a:latin typeface="Times New Roman" panose="02020603050405020304" pitchFamily="18" charset="0"/>
              </a:rPr>
              <a:t>обнародования (опубликования) ФАС России и ее территориальными органами информации о своей деятельности в средствах массовой информации, в том числе на сайте ФАС России, а также на сайтах территориальных органов ФАС России, в </a:t>
            </a:r>
            <a:r>
              <a:rPr kumimoji="1" lang="ru-RU" sz="2000" b="1" dirty="0" err="1">
                <a:solidFill>
                  <a:srgbClr val="333399"/>
                </a:solidFill>
                <a:latin typeface="Times New Roman" panose="02020603050405020304" pitchFamily="18" charset="0"/>
              </a:rPr>
              <a:t>блогосфере</a:t>
            </a:r>
            <a:r>
              <a:rPr kumimoji="1" lang="ru-RU" sz="2000" b="1" dirty="0">
                <a:solidFill>
                  <a:srgbClr val="333399"/>
                </a:solidFill>
                <a:latin typeface="Times New Roman" panose="02020603050405020304" pitchFamily="18" charset="0"/>
              </a:rPr>
              <a:t> и социальных сетях;</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размещения ФАС России и ее территориальными органами информации о своей деятельности на информационных стендах в занимаемых помещениях;</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предоставлении информации о деятельности ФАС России и ее территориальных органов по запросу средств массовой информации;</a:t>
            </a:r>
          </a:p>
          <a:p>
            <a:pPr algn="just" eaLnBrk="1" hangingPunct="1">
              <a:spcBef>
                <a:spcPct val="0"/>
              </a:spcBef>
              <a:buClrTx/>
              <a:buFontTx/>
              <a:buNone/>
            </a:pPr>
            <a:r>
              <a:rPr kumimoji="1" lang="ru-RU" sz="2000" b="1" dirty="0">
                <a:solidFill>
                  <a:srgbClr val="333399"/>
                </a:solidFill>
                <a:latin typeface="Times New Roman" panose="02020603050405020304" pitchFamily="18" charset="0"/>
              </a:rPr>
              <a:t>приема граждан в Общественной приемной ФАС России или в территориальном органе ФАС России;</a:t>
            </a:r>
          </a:p>
        </p:txBody>
      </p:sp>
      <p:sp>
        <p:nvSpPr>
          <p:cNvPr id="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ea typeface="MS PGothic" panose="020B0600070205080204" pitchFamily="34" charset="-128"/>
              </a:rPr>
              <a:t>АДВОКАТИРОВАНИЕ КОНКУРЕНЦИИ (3)</a:t>
            </a:r>
            <a:endParaRPr lang="ru-RU" sz="2600" b="1" dirty="0">
              <a:solidFill>
                <a:schemeClr val="bg1"/>
              </a:solidFill>
              <a:ea typeface="MS PGothic" panose="020B0600070205080204" pitchFamily="34" charset="-128"/>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81</a:t>
            </a:fld>
            <a:endParaRPr lang="ru-RU"/>
          </a:p>
        </p:txBody>
      </p:sp>
    </p:spTree>
    <p:extLst>
      <p:ext uri="{BB962C8B-B14F-4D97-AF65-F5344CB8AC3E}">
        <p14:creationId xmlns:p14="http://schemas.microsoft.com/office/powerpoint/2010/main" xmlns="" val="9885161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8" name="Rectangle 1"/>
          <p:cNvSpPr>
            <a:spLocks noChangeArrowheads="1"/>
          </p:cNvSpPr>
          <p:nvPr/>
        </p:nvSpPr>
        <p:spPr bwMode="auto">
          <a:xfrm>
            <a:off x="142875" y="966788"/>
            <a:ext cx="8786813" cy="5570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2000" b="1" dirty="0">
                <a:solidFill>
                  <a:srgbClr val="333399"/>
                </a:solidFill>
                <a:latin typeface="Times New Roman" panose="02020603050405020304" pitchFamily="18" charset="0"/>
              </a:rPr>
              <a:t>В обязательном порядке обнародованию (опубликованию в СМИ, размещению на сайте ФАС России и сайтах территориальных органов ФАС России, размещению на информационных стендах, расположенных в занимаемых ФАС России и ее территориальных органов помещениях и т.д.), в том числе, подлежит следующая информация: </a:t>
            </a:r>
          </a:p>
          <a:p>
            <a:pPr algn="just" eaLnBrk="1" hangingPunct="1">
              <a:spcBef>
                <a:spcPct val="0"/>
              </a:spcBef>
              <a:buClrTx/>
              <a:buFontTx/>
              <a:buNone/>
            </a:pPr>
            <a:endParaRPr kumimoji="1" lang="ru-RU" sz="1600" b="1" dirty="0">
              <a:solidFill>
                <a:srgbClr val="333399"/>
              </a:solidFill>
              <a:latin typeface="Times New Roman" panose="02020603050405020304" pitchFamily="18" charset="0"/>
            </a:endParaRP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общая справочная информация о ФАС России и ее территориальных органах (адрес, контакты, структура, сведения о руководителе ФАС России и его заместителях, руководителе территориального органа ФАС России и его заместителях);</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информация о полномочиях и функциях ФАС России и ее территориальных органах;</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порядок рассмотрения обращений в ФАС России и ее территориальных органах;</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административные регламенты ФАС России по выполнению государственных функций по основным направлениям деятельности ФАС России;</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требования к оформлению обращений, заявлений в ФАС России и ее территориальные органы;</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информация о государственной службе в ФАС России и ее территориальных органах, список вакансий;</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информация о деятельности ФАС России и ее территориальных органов (пресс-релизы);</a:t>
            </a:r>
          </a:p>
          <a:p>
            <a:pPr algn="just" eaLnBrk="1" hangingPunct="1">
              <a:spcBef>
                <a:spcPct val="0"/>
              </a:spcBef>
              <a:buClrTx/>
              <a:buFontTx/>
              <a:buNone/>
            </a:pPr>
            <a:r>
              <a:rPr kumimoji="1" lang="ru-RU" sz="1600" b="1" dirty="0">
                <a:solidFill>
                  <a:srgbClr val="333399"/>
                </a:solidFill>
                <a:latin typeface="Times New Roman" panose="02020603050405020304" pitchFamily="18" charset="0"/>
              </a:rPr>
              <a:t>график дежурств структурных подразделений ФАС России в Общественной приемной ФАС России, в территориальных органах - график приема граждан руководителем территориального органа ФАС России или его заместителем; </a:t>
            </a:r>
          </a:p>
        </p:txBody>
      </p:sp>
      <p:sp>
        <p:nvSpPr>
          <p:cNvPr id="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ea typeface="MS PGothic" panose="020B0600070205080204" pitchFamily="34" charset="-128"/>
              </a:rPr>
              <a:t>АДВОКАТИРОВАНИЕ КОНКУРЕНЦИИ (4)</a:t>
            </a:r>
            <a:endParaRPr lang="ru-RU" sz="2600" b="1" dirty="0">
              <a:solidFill>
                <a:schemeClr val="bg1"/>
              </a:solidFill>
              <a:ea typeface="MS PGothic" panose="020B0600070205080204" pitchFamily="34" charset="-128"/>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82</a:t>
            </a:fld>
            <a:endParaRPr lang="ru-RU"/>
          </a:p>
        </p:txBody>
      </p:sp>
    </p:spTree>
    <p:extLst>
      <p:ext uri="{BB962C8B-B14F-4D97-AF65-F5344CB8AC3E}">
        <p14:creationId xmlns:p14="http://schemas.microsoft.com/office/powerpoint/2010/main" xmlns="" val="24328021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9" name="Text Box 5"/>
          <p:cNvSpPr txBox="1">
            <a:spLocks noChangeArrowheads="1"/>
          </p:cNvSpPr>
          <p:nvPr/>
        </p:nvSpPr>
        <p:spPr bwMode="auto">
          <a:xfrm>
            <a:off x="179512" y="2564904"/>
            <a:ext cx="8823201" cy="17173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4800" b="1" dirty="0">
                <a:solidFill>
                  <a:srgbClr val="333399"/>
                </a:solidFill>
              </a:rPr>
              <a:t>Приложение </a:t>
            </a:r>
            <a:r>
              <a:rPr lang="ru-RU" sz="4800" b="1" dirty="0" smtClean="0">
                <a:solidFill>
                  <a:srgbClr val="333399"/>
                </a:solidFill>
              </a:rPr>
              <a:t>4. </a:t>
            </a:r>
            <a:endParaRPr lang="ru-RU" sz="4800" b="1" dirty="0">
              <a:solidFill>
                <a:srgbClr val="333399"/>
              </a:solidFill>
            </a:endParaRPr>
          </a:p>
          <a:p>
            <a:pPr algn="ctr" eaLnBrk="1" hangingPunct="1">
              <a:spcBef>
                <a:spcPct val="20000"/>
              </a:spcBef>
              <a:buClrTx/>
              <a:buFontTx/>
              <a:buNone/>
            </a:pPr>
            <a:r>
              <a:rPr lang="ru-RU" sz="4800" b="1" dirty="0" smtClean="0">
                <a:solidFill>
                  <a:srgbClr val="333399"/>
                </a:solidFill>
              </a:rPr>
              <a:t>ПОДРОБНЕЕ О КАРТЕЛЯХ</a:t>
            </a:r>
            <a:endParaRPr lang="ru-RU" sz="4800" b="1" dirty="0">
              <a:solidFill>
                <a:srgbClr val="333399"/>
              </a:solidFill>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83</a:t>
            </a:fld>
            <a:endParaRPr lang="ru-RU"/>
          </a:p>
        </p:txBody>
      </p:sp>
    </p:spTree>
    <p:extLst>
      <p:ext uri="{BB962C8B-B14F-4D97-AF65-F5344CB8AC3E}">
        <p14:creationId xmlns:p14="http://schemas.microsoft.com/office/powerpoint/2010/main" xmlns="" val="200124665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TextBox 2"/>
          <p:cNvSpPr txBox="1">
            <a:spLocks noChangeArrowheads="1"/>
          </p:cNvSpPr>
          <p:nvPr/>
        </p:nvSpPr>
        <p:spPr bwMode="auto">
          <a:xfrm>
            <a:off x="285750" y="1357313"/>
            <a:ext cx="8501063" cy="4894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4572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lang="ru-RU" sz="2400" b="1" dirty="0">
                <a:solidFill>
                  <a:srgbClr val="008080"/>
                </a:solidFill>
                <a:latin typeface="Times New Roman" panose="02020603050405020304" pitchFamily="18" charset="0"/>
              </a:rPr>
              <a:t>КАРТЕ́ЛЬ</a:t>
            </a:r>
            <a:r>
              <a:rPr lang="ru-RU" sz="2400" dirty="0">
                <a:solidFill>
                  <a:srgbClr val="333399"/>
                </a:solidFill>
                <a:latin typeface="Times New Roman" panose="02020603050405020304" pitchFamily="18" charset="0"/>
              </a:rPr>
              <a:t> (франц. </a:t>
            </a:r>
            <a:r>
              <a:rPr lang="ru-RU" sz="2400" dirty="0" err="1">
                <a:solidFill>
                  <a:srgbClr val="333399"/>
                </a:solidFill>
                <a:latin typeface="Times New Roman" panose="02020603050405020304" pitchFamily="18" charset="0"/>
              </a:rPr>
              <a:t>cartel</a:t>
            </a:r>
            <a:r>
              <a:rPr lang="ru-RU" sz="2400" dirty="0">
                <a:solidFill>
                  <a:srgbClr val="333399"/>
                </a:solidFill>
                <a:latin typeface="Times New Roman" panose="02020603050405020304" pitchFamily="18" charset="0"/>
              </a:rPr>
              <a:t>, итал. </a:t>
            </a:r>
            <a:r>
              <a:rPr lang="ru-RU" sz="2400" dirty="0" err="1">
                <a:solidFill>
                  <a:srgbClr val="333399"/>
                </a:solidFill>
                <a:latin typeface="Times New Roman" panose="02020603050405020304" pitchFamily="18" charset="0"/>
              </a:rPr>
              <a:t>cartello</a:t>
            </a:r>
            <a:r>
              <a:rPr lang="ru-RU" sz="2400" dirty="0">
                <a:solidFill>
                  <a:srgbClr val="333399"/>
                </a:solidFill>
                <a:latin typeface="Times New Roman" panose="02020603050405020304" pitchFamily="18" charset="0"/>
              </a:rPr>
              <a:t>, от </a:t>
            </a:r>
            <a:r>
              <a:rPr lang="ru-RU" sz="2400" dirty="0" err="1">
                <a:solidFill>
                  <a:srgbClr val="333399"/>
                </a:solidFill>
                <a:latin typeface="Times New Roman" panose="02020603050405020304" pitchFamily="18" charset="0"/>
              </a:rPr>
              <a:t>carta</a:t>
            </a:r>
            <a:r>
              <a:rPr lang="ru-RU" sz="2400" dirty="0">
                <a:solidFill>
                  <a:srgbClr val="333399"/>
                </a:solidFill>
                <a:latin typeface="Times New Roman" panose="02020603050405020304" pitchFamily="18" charset="0"/>
              </a:rPr>
              <a:t> — бумага, документ), в экономике — форма экономического объединения, участники которого заключают соглашение о регулировании объемов производства, условий сбыта продукции, найма рабочей силы. </a:t>
            </a:r>
          </a:p>
          <a:p>
            <a:pPr algn="just" eaLnBrk="1" hangingPunct="1">
              <a:spcBef>
                <a:spcPct val="0"/>
              </a:spcBef>
              <a:buClrTx/>
              <a:buFontTx/>
              <a:buNone/>
            </a:pPr>
            <a:r>
              <a:rPr lang="ru-RU" sz="2400" dirty="0">
                <a:solidFill>
                  <a:srgbClr val="333399"/>
                </a:solidFill>
                <a:latin typeface="Times New Roman" panose="02020603050405020304" pitchFamily="18" charset="0"/>
              </a:rPr>
              <a:t>Участники картеля сохраняют коммерческую и производственную самостоятельность. Международный картель — соглашение (союз) компаний разных стран о разделе рынков сбыта, источников сырья, об установлении согласованных цен (т. н. картельных цен), использовании патентов и др., чаще всего в рамках одной отрасли.</a:t>
            </a:r>
          </a:p>
          <a:p>
            <a:pPr algn="just" eaLnBrk="1" hangingPunct="1">
              <a:spcBef>
                <a:spcPct val="0"/>
              </a:spcBef>
              <a:buClrTx/>
              <a:buFontTx/>
              <a:buNone/>
            </a:pPr>
            <a:endParaRPr lang="ru-RU" sz="2400" i="1" dirty="0">
              <a:solidFill>
                <a:srgbClr val="333399"/>
              </a:solidFill>
              <a:latin typeface="Times New Roman" panose="02020603050405020304" pitchFamily="18" charset="0"/>
            </a:endParaRPr>
          </a:p>
          <a:p>
            <a:pPr algn="r" eaLnBrk="1" hangingPunct="1">
              <a:spcBef>
                <a:spcPct val="0"/>
              </a:spcBef>
              <a:buClrTx/>
              <a:buFontTx/>
              <a:buNone/>
            </a:pPr>
            <a:r>
              <a:rPr lang="ru-RU" sz="2400" i="1" dirty="0">
                <a:solidFill>
                  <a:srgbClr val="333399"/>
                </a:solidFill>
                <a:latin typeface="Times New Roman" panose="02020603050405020304" pitchFamily="18" charset="0"/>
              </a:rPr>
              <a:t>Большой энциклопедический словарь</a:t>
            </a:r>
            <a:endParaRPr lang="ru-RU" sz="2000" dirty="0">
              <a:solidFill>
                <a:srgbClr val="333399"/>
              </a:solidFill>
              <a:latin typeface="Times New Roman" panose="02020603050405020304" pitchFamily="18" charset="0"/>
            </a:endParaRPr>
          </a:p>
        </p:txBody>
      </p:sp>
      <p:sp>
        <p:nvSpPr>
          <p:cNvPr id="126980"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ГОРИЗОНТАЛЬНЫЕ </a:t>
            </a:r>
            <a:r>
              <a:rPr lang="ru-RU" sz="2600" b="1" dirty="0">
                <a:solidFill>
                  <a:schemeClr val="bg1"/>
                </a:solidFill>
                <a:latin typeface="+mj-lt"/>
                <a:ea typeface="+mj-ea"/>
                <a:cs typeface="+mj-cs"/>
              </a:rPr>
              <a:t>АНТИКОНКУРЕНТНЫЕ СОГЛАШЕНИЯ – КАРТЕЛИ</a:t>
            </a:r>
          </a:p>
        </p:txBody>
      </p:sp>
      <p:sp>
        <p:nvSpPr>
          <p:cNvPr id="2" name="Номер слайда 1"/>
          <p:cNvSpPr>
            <a:spLocks noGrp="1"/>
          </p:cNvSpPr>
          <p:nvPr>
            <p:ph type="sldNum" sz="quarter" idx="10"/>
          </p:nvPr>
        </p:nvSpPr>
        <p:spPr/>
        <p:txBody>
          <a:bodyPr/>
          <a:lstStyle/>
          <a:p>
            <a:fld id="{9D402C37-3C23-4DCB-8B93-3C4A860914E1}" type="slidenum">
              <a:rPr lang="ru-RU" smtClean="0"/>
              <a:pPr/>
              <a:t>84</a:t>
            </a:fld>
            <a:endParaRPr lang="ru-RU"/>
          </a:p>
        </p:txBody>
      </p:sp>
    </p:spTree>
    <p:extLst>
      <p:ext uri="{BB962C8B-B14F-4D97-AF65-F5344CB8AC3E}">
        <p14:creationId xmlns:p14="http://schemas.microsoft.com/office/powerpoint/2010/main" xmlns="" val="357204107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2"/>
          <p:cNvSpPr>
            <a:spLocks noGrp="1" noChangeArrowheads="1"/>
          </p:cNvSpPr>
          <p:nvPr>
            <p:ph type="title" idx="4294967295"/>
          </p:nvPr>
        </p:nvSpPr>
        <p:spPr>
          <a:xfrm>
            <a:off x="0" y="1"/>
            <a:ext cx="9144000" cy="692696"/>
          </a:xfrm>
        </p:spPr>
        <p:txBody>
          <a:bodyPr/>
          <a:lstStyle/>
          <a:p>
            <a:pPr algn="ctr" eaLnBrk="1" hangingPunct="1"/>
            <a:r>
              <a:rPr lang="ru-RU" sz="2400" b="1" dirty="0" smtClean="0">
                <a:solidFill>
                  <a:srgbClr val="FFD147"/>
                </a:solidFill>
              </a:rPr>
              <a:t> </a:t>
            </a:r>
            <a:r>
              <a:rPr lang="ru-RU" sz="2400" b="1" kern="1200" dirty="0">
                <a:solidFill>
                  <a:schemeClr val="bg1"/>
                </a:solidFill>
                <a:ea typeface="+mj-ea"/>
                <a:cs typeface="+mj-cs"/>
              </a:rPr>
              <a:t>ОСОБЕННОСТИ ОБРАЗОВАНИЯ </a:t>
            </a:r>
            <a:br>
              <a:rPr lang="ru-RU" sz="2400" b="1" kern="1200" dirty="0">
                <a:solidFill>
                  <a:schemeClr val="bg1"/>
                </a:solidFill>
                <a:ea typeface="+mj-ea"/>
                <a:cs typeface="+mj-cs"/>
              </a:rPr>
            </a:br>
            <a:r>
              <a:rPr lang="ru-RU" sz="2400" b="1" kern="1200" dirty="0">
                <a:solidFill>
                  <a:schemeClr val="bg1"/>
                </a:solidFill>
                <a:ea typeface="+mj-ea"/>
                <a:cs typeface="+mj-cs"/>
              </a:rPr>
              <a:t>И ФУНКЦИОНИРОВАНИЯ КАРТЕЛЕЙ</a:t>
            </a:r>
          </a:p>
        </p:txBody>
      </p:sp>
      <p:sp>
        <p:nvSpPr>
          <p:cNvPr id="128004" name="Rectangle 1"/>
          <p:cNvSpPr>
            <a:spLocks noChangeArrowheads="1"/>
          </p:cNvSpPr>
          <p:nvPr/>
        </p:nvSpPr>
        <p:spPr bwMode="auto">
          <a:xfrm>
            <a:off x="250826" y="1143000"/>
            <a:ext cx="8750300" cy="403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None/>
            </a:pPr>
            <a:r>
              <a:rPr kumimoji="1" lang="ru-RU" sz="3200" b="0" u="sng" dirty="0">
                <a:solidFill>
                  <a:srgbClr val="008080"/>
                </a:solidFill>
              </a:rPr>
              <a:t>Причины образования картелей:</a:t>
            </a:r>
          </a:p>
          <a:p>
            <a:pPr algn="just" eaLnBrk="1" hangingPunct="1">
              <a:spcBef>
                <a:spcPct val="0"/>
              </a:spcBef>
              <a:buClrTx/>
              <a:buFontTx/>
              <a:buChar char="-"/>
            </a:pPr>
            <a:r>
              <a:rPr kumimoji="1" lang="ru-RU" sz="3200" b="0" dirty="0">
                <a:solidFill>
                  <a:srgbClr val="008080"/>
                </a:solidFill>
              </a:rPr>
              <a:t>Жадность</a:t>
            </a:r>
            <a:r>
              <a:rPr kumimoji="1" lang="ru-RU" sz="3200" b="0" dirty="0">
                <a:solidFill>
                  <a:srgbClr val="333399"/>
                </a:solidFill>
              </a:rPr>
              <a:t> – желание получать несправедливую сверхприбыль;</a:t>
            </a:r>
          </a:p>
          <a:p>
            <a:pPr algn="just" eaLnBrk="1" hangingPunct="1">
              <a:spcBef>
                <a:spcPct val="0"/>
              </a:spcBef>
              <a:buClrTx/>
              <a:buFontTx/>
              <a:buChar char="-"/>
            </a:pPr>
            <a:r>
              <a:rPr kumimoji="1" lang="ru-RU" sz="3200" b="0" dirty="0">
                <a:solidFill>
                  <a:srgbClr val="008080"/>
                </a:solidFill>
              </a:rPr>
              <a:t>Неконкурентоспособность</a:t>
            </a:r>
            <a:r>
              <a:rPr kumimoji="1" lang="ru-RU" sz="3200" b="0" dirty="0">
                <a:solidFill>
                  <a:srgbClr val="333399"/>
                </a:solidFill>
              </a:rPr>
              <a:t> – боязнь проиграть в честной конкурентной борьбе.</a:t>
            </a:r>
          </a:p>
          <a:p>
            <a:pPr algn="just" eaLnBrk="1" hangingPunct="1">
              <a:spcBef>
                <a:spcPct val="0"/>
              </a:spcBef>
              <a:buClrTx/>
              <a:buFontTx/>
              <a:buNone/>
            </a:pPr>
            <a:endParaRPr kumimoji="1" lang="ru-RU" sz="2400" dirty="0">
              <a:solidFill>
                <a:srgbClr val="333399"/>
              </a:solidFill>
            </a:endParaRPr>
          </a:p>
          <a:p>
            <a:pPr algn="just" eaLnBrk="1" hangingPunct="1">
              <a:spcBef>
                <a:spcPct val="0"/>
              </a:spcBef>
              <a:buClrTx/>
              <a:buFontTx/>
              <a:buNone/>
            </a:pPr>
            <a:r>
              <a:rPr kumimoji="1" lang="ru-RU" sz="2400" b="0" dirty="0">
                <a:solidFill>
                  <a:srgbClr val="333399"/>
                </a:solidFill>
              </a:rPr>
              <a:t>Сознавая незаконность и аморальность своего поведения,</a:t>
            </a:r>
            <a:r>
              <a:rPr kumimoji="1" lang="ru-RU" sz="2400" dirty="0">
                <a:solidFill>
                  <a:srgbClr val="333399"/>
                </a:solidFill>
              </a:rPr>
              <a:t> </a:t>
            </a:r>
            <a:r>
              <a:rPr kumimoji="1" lang="ru-RU" sz="2400" b="1" dirty="0">
                <a:solidFill>
                  <a:srgbClr val="333399"/>
                </a:solidFill>
              </a:rPr>
              <a:t>участники картеля стремятся к секретности и бдительно следят друг за другом</a:t>
            </a:r>
            <a:r>
              <a:rPr kumimoji="1" lang="ru-RU" sz="2400" dirty="0">
                <a:solidFill>
                  <a:srgbClr val="333399"/>
                </a:solidFill>
              </a:rPr>
              <a:t>.</a:t>
            </a:r>
            <a:endParaRPr kumimoji="1" lang="ru-RU" sz="2400" b="0" dirty="0">
              <a:solidFill>
                <a:srgbClr val="333399"/>
              </a:solidFill>
            </a:endParaRPr>
          </a:p>
        </p:txBody>
      </p:sp>
      <p:sp>
        <p:nvSpPr>
          <p:cNvPr id="128005" name="Rectangle 1"/>
          <p:cNvSpPr>
            <a:spLocks noChangeArrowheads="1"/>
          </p:cNvSpPr>
          <p:nvPr/>
        </p:nvSpPr>
        <p:spPr bwMode="auto">
          <a:xfrm>
            <a:off x="142875" y="5363170"/>
            <a:ext cx="8858250"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800" b="1" dirty="0">
                <a:solidFill>
                  <a:srgbClr val="FF0000"/>
                </a:solidFill>
                <a:latin typeface="Times New Roman" panose="02020603050405020304" pitchFamily="18" charset="0"/>
              </a:rPr>
              <a:t>КАРТЕЛЬ = ПРЕСТУПЛЕНИЕ</a:t>
            </a:r>
          </a:p>
          <a:p>
            <a:pPr algn="ctr" eaLnBrk="1" hangingPunct="1">
              <a:spcBef>
                <a:spcPct val="0"/>
              </a:spcBef>
              <a:buClrTx/>
              <a:buFontTx/>
              <a:buNone/>
            </a:pPr>
            <a:r>
              <a:rPr kumimoji="1" lang="ru-RU" sz="2800" b="1" dirty="0">
                <a:solidFill>
                  <a:srgbClr val="FF0000"/>
                </a:solidFill>
                <a:latin typeface="Times New Roman" panose="02020603050405020304" pitchFamily="18" charset="0"/>
              </a:rPr>
              <a:t>КАРТЕЛЬ = ТАЙНАЯ МОНОПОЛИЯ</a:t>
            </a:r>
          </a:p>
        </p:txBody>
      </p:sp>
      <p:sp>
        <p:nvSpPr>
          <p:cNvPr id="2" name="Номер слайда 1"/>
          <p:cNvSpPr>
            <a:spLocks noGrp="1"/>
          </p:cNvSpPr>
          <p:nvPr>
            <p:ph type="sldNum" sz="quarter" idx="10"/>
          </p:nvPr>
        </p:nvSpPr>
        <p:spPr/>
        <p:txBody>
          <a:bodyPr/>
          <a:lstStyle/>
          <a:p>
            <a:fld id="{9D402C37-3C23-4DCB-8B93-3C4A860914E1}" type="slidenum">
              <a:rPr lang="ru-RU" smtClean="0"/>
              <a:pPr/>
              <a:t>85</a:t>
            </a:fld>
            <a:endParaRPr lang="ru-RU"/>
          </a:p>
        </p:txBody>
      </p:sp>
    </p:spTree>
    <p:extLst>
      <p:ext uri="{BB962C8B-B14F-4D97-AF65-F5344CB8AC3E}">
        <p14:creationId xmlns:p14="http://schemas.microsoft.com/office/powerpoint/2010/main" xmlns="" val="6815551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a:t>
            </a:r>
            <a:r>
              <a:rPr lang="ru-RU" sz="2600" b="1" dirty="0">
                <a:solidFill>
                  <a:schemeClr val="bg1"/>
                </a:solidFill>
                <a:latin typeface="+mj-lt"/>
                <a:ea typeface="+mj-ea"/>
                <a:cs typeface="+mj-cs"/>
              </a:rPr>
              <a:t>ГОРИЗОНТАЛЬНЫЕ» АНТИКОНКУРЕНТНЫЕ СОГЛАШЕНИЯ – </a:t>
            </a:r>
            <a:r>
              <a:rPr lang="ru-RU" sz="2600" b="1" dirty="0" smtClean="0">
                <a:solidFill>
                  <a:schemeClr val="bg1"/>
                </a:solidFill>
                <a:latin typeface="+mj-lt"/>
                <a:ea typeface="+mj-ea"/>
                <a:cs typeface="+mj-cs"/>
              </a:rPr>
              <a:t>КАРТЕЛИ (1)</a:t>
            </a:r>
            <a:endParaRPr lang="ru-RU" sz="2600" b="1" dirty="0">
              <a:solidFill>
                <a:schemeClr val="bg1"/>
              </a:solidFill>
              <a:latin typeface="+mj-lt"/>
              <a:ea typeface="+mj-ea"/>
              <a:cs typeface="+mj-cs"/>
            </a:endParaRPr>
          </a:p>
        </p:txBody>
      </p:sp>
      <p:sp>
        <p:nvSpPr>
          <p:cNvPr id="130052" name="Rectangle 1"/>
          <p:cNvSpPr>
            <a:spLocks noChangeArrowheads="1"/>
          </p:cNvSpPr>
          <p:nvPr/>
        </p:nvSpPr>
        <p:spPr bwMode="auto">
          <a:xfrm>
            <a:off x="179512" y="989003"/>
            <a:ext cx="8821613" cy="5878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nchor="ctr">
            <a:spAutoFit/>
          </a:bodyPr>
          <a:lstStyle>
            <a:lvl1pPr indent="45085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a:spcBef>
                <a:spcPct val="0"/>
              </a:spcBef>
              <a:buClrTx/>
              <a:buFontTx/>
              <a:buNone/>
            </a:pPr>
            <a:r>
              <a:rPr lang="ru-RU" sz="2800" u="sng" dirty="0">
                <a:solidFill>
                  <a:srgbClr val="008080"/>
                </a:solidFill>
                <a:latin typeface="Times New Roman" panose="02020603050405020304" pitchFamily="18" charset="0"/>
              </a:rPr>
              <a:t>Картель единой цены</a:t>
            </a:r>
            <a:r>
              <a:rPr lang="ru-RU" sz="2800" dirty="0">
                <a:solidFill>
                  <a:srgbClr val="008080"/>
                </a:solidFill>
                <a:latin typeface="Times New Roman" panose="02020603050405020304" pitchFamily="18" charset="0"/>
              </a:rPr>
              <a:t> </a:t>
            </a:r>
            <a:r>
              <a:rPr lang="ru-RU" sz="2000" b="1" dirty="0">
                <a:solidFill>
                  <a:srgbClr val="333399"/>
                </a:solidFill>
                <a:latin typeface="Times New Roman" panose="02020603050405020304" pitchFamily="18" charset="0"/>
              </a:rPr>
              <a:t>– </a:t>
            </a:r>
            <a:r>
              <a:rPr lang="ru-RU" sz="2000" b="1" dirty="0" smtClean="0">
                <a:solidFill>
                  <a:srgbClr val="333399"/>
                </a:solidFill>
                <a:latin typeface="Times New Roman" panose="02020603050405020304" pitchFamily="18" charset="0"/>
              </a:rPr>
              <a:t>устанавливает </a:t>
            </a:r>
            <a:r>
              <a:rPr lang="ru-RU" sz="2000" b="1" dirty="0">
                <a:solidFill>
                  <a:srgbClr val="333399"/>
                </a:solidFill>
                <a:latin typeface="Times New Roman" panose="02020603050405020304" pitchFamily="18" charset="0"/>
              </a:rPr>
              <a:t>единые для всех членов картеля цены на рынке сбыта. </a:t>
            </a:r>
          </a:p>
          <a:p>
            <a:pPr algn="just">
              <a:spcBef>
                <a:spcPct val="0"/>
              </a:spcBef>
              <a:buClrTx/>
              <a:buFontTx/>
              <a:buNone/>
            </a:pPr>
            <a:r>
              <a:rPr lang="ru-RU" sz="2000" b="1" dirty="0">
                <a:solidFill>
                  <a:srgbClr val="333399"/>
                </a:solidFill>
                <a:latin typeface="Times New Roman" panose="02020603050405020304" pitchFamily="18" charset="0"/>
              </a:rPr>
              <a:t>Большинство картелей единой цены, создаются там, где группа предприятий производит достаточно гомогенный, однородный продукт (например: уголь, сталь, цемент). </a:t>
            </a:r>
          </a:p>
          <a:p>
            <a:pPr algn="just">
              <a:spcBef>
                <a:spcPct val="0"/>
              </a:spcBef>
              <a:buClrTx/>
              <a:buFontTx/>
              <a:buNone/>
            </a:pPr>
            <a:r>
              <a:rPr lang="ru-RU" sz="2000" b="1" dirty="0">
                <a:solidFill>
                  <a:srgbClr val="333399"/>
                </a:solidFill>
                <a:latin typeface="Times New Roman" panose="02020603050405020304" pitchFamily="18" charset="0"/>
              </a:rPr>
              <a:t>Обычно поводом для создания картеля рассматриваемого типа является перепроизводство или падение цен, </a:t>
            </a:r>
            <a:r>
              <a:rPr lang="ru-RU" sz="2000" b="1" dirty="0" err="1">
                <a:solidFill>
                  <a:srgbClr val="333399"/>
                </a:solidFill>
                <a:latin typeface="Times New Roman" panose="02020603050405020304" pitchFamily="18" charset="0"/>
              </a:rPr>
              <a:t>вследствии</a:t>
            </a:r>
            <a:r>
              <a:rPr lang="ru-RU" sz="2000" b="1" dirty="0">
                <a:solidFill>
                  <a:srgbClr val="333399"/>
                </a:solidFill>
                <a:latin typeface="Times New Roman" panose="02020603050405020304" pitchFamily="18" charset="0"/>
              </a:rPr>
              <a:t> возникновения в отрасли избыточных производственных мощностей. Это часто приводило к тому, что картель единой цены превращался в </a:t>
            </a:r>
            <a:r>
              <a:rPr lang="ru-RU" sz="2000" b="1" dirty="0" err="1">
                <a:solidFill>
                  <a:srgbClr val="333399"/>
                </a:solidFill>
                <a:latin typeface="Times New Roman" panose="02020603050405020304" pitchFamily="18" charset="0"/>
              </a:rPr>
              <a:t>квотовый</a:t>
            </a:r>
            <a:r>
              <a:rPr lang="ru-RU" sz="2000" b="1" dirty="0">
                <a:solidFill>
                  <a:srgbClr val="333399"/>
                </a:solidFill>
                <a:latin typeface="Times New Roman" panose="02020603050405020304" pitchFamily="18" charset="0"/>
              </a:rPr>
              <a:t> картель.</a:t>
            </a:r>
          </a:p>
          <a:p>
            <a:pPr algn="just">
              <a:spcBef>
                <a:spcPct val="0"/>
              </a:spcBef>
              <a:buClrTx/>
              <a:buFontTx/>
              <a:buNone/>
            </a:pPr>
            <a:r>
              <a:rPr lang="ru-RU" sz="2000" dirty="0">
                <a:solidFill>
                  <a:srgbClr val="333399"/>
                </a:solidFill>
                <a:latin typeface="Times New Roman" panose="02020603050405020304" pitchFamily="18" charset="0"/>
              </a:rPr>
              <a:t> </a:t>
            </a:r>
          </a:p>
          <a:p>
            <a:pPr algn="just">
              <a:spcBef>
                <a:spcPct val="0"/>
              </a:spcBef>
              <a:buClrTx/>
              <a:buFontTx/>
              <a:buNone/>
            </a:pPr>
            <a:r>
              <a:rPr lang="ru-RU" sz="2800" u="sng" dirty="0" err="1">
                <a:solidFill>
                  <a:srgbClr val="008080"/>
                </a:solidFill>
                <a:latin typeface="Times New Roman" panose="02020603050405020304" pitchFamily="18" charset="0"/>
              </a:rPr>
              <a:t>Квотовый</a:t>
            </a:r>
            <a:r>
              <a:rPr lang="ru-RU" sz="2800" u="sng" dirty="0">
                <a:solidFill>
                  <a:srgbClr val="008080"/>
                </a:solidFill>
                <a:latin typeface="Times New Roman" panose="02020603050405020304" pitchFamily="18" charset="0"/>
              </a:rPr>
              <a:t> картель</a:t>
            </a:r>
            <a:r>
              <a:rPr lang="ru-RU" sz="2800" dirty="0">
                <a:solidFill>
                  <a:srgbClr val="008080"/>
                </a:solidFill>
                <a:latin typeface="Times New Roman" panose="02020603050405020304" pitchFamily="18" charset="0"/>
              </a:rPr>
              <a:t> </a:t>
            </a:r>
            <a:r>
              <a:rPr lang="ru-RU" sz="2000" b="1" dirty="0">
                <a:solidFill>
                  <a:srgbClr val="333399"/>
                </a:solidFill>
                <a:latin typeface="Times New Roman" panose="02020603050405020304" pitchFamily="18" charset="0"/>
              </a:rPr>
              <a:t>– картель, при котором каждому члену картеля из общего объема продукции, которая может быть реализована при единых завышенных ценах, выделяется определенная квота (доля), которая не может быть превышена. Превышение установленных производственных квот обычно карается штрафом, определенным картельным договором. </a:t>
            </a:r>
            <a:r>
              <a:rPr lang="ru-RU" sz="2000" b="1" dirty="0" err="1">
                <a:solidFill>
                  <a:srgbClr val="333399"/>
                </a:solidFill>
                <a:latin typeface="Times New Roman" panose="02020603050405020304" pitchFamily="18" charset="0"/>
              </a:rPr>
              <a:t>Квотовый</a:t>
            </a:r>
            <a:r>
              <a:rPr lang="ru-RU" sz="2000" b="1" dirty="0">
                <a:solidFill>
                  <a:srgbClr val="333399"/>
                </a:solidFill>
                <a:latin typeface="Times New Roman" panose="02020603050405020304" pitchFamily="18" charset="0"/>
              </a:rPr>
              <a:t> картель чаще всего трансформируется в синдикат. </a:t>
            </a:r>
          </a:p>
          <a:p>
            <a:pPr algn="just">
              <a:spcBef>
                <a:spcPct val="0"/>
              </a:spcBef>
              <a:buClrTx/>
              <a:buFontTx/>
              <a:buNone/>
            </a:pPr>
            <a:endParaRPr lang="ru-RU" sz="2000" dirty="0">
              <a:solidFill>
                <a:srgbClr val="333399"/>
              </a:solidFill>
              <a:latin typeface="Times New Roman" panose="02020603050405020304" pitchFamily="18"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86</a:t>
            </a:fld>
            <a:endParaRPr lang="ru-RU"/>
          </a:p>
        </p:txBody>
      </p:sp>
    </p:spTree>
    <p:extLst>
      <p:ext uri="{BB962C8B-B14F-4D97-AF65-F5344CB8AC3E}">
        <p14:creationId xmlns:p14="http://schemas.microsoft.com/office/powerpoint/2010/main" xmlns="" val="355518085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1"/>
          <p:cNvSpPr>
            <a:spLocks noChangeArrowheads="1"/>
          </p:cNvSpPr>
          <p:nvPr/>
        </p:nvSpPr>
        <p:spPr bwMode="auto">
          <a:xfrm>
            <a:off x="179512" y="1030536"/>
            <a:ext cx="8784976" cy="5693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nchor="ctr">
            <a:spAutoFit/>
          </a:bodyPr>
          <a:lstStyle>
            <a:lvl1pPr indent="45085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a:spcBef>
                <a:spcPct val="0"/>
              </a:spcBef>
              <a:buClrTx/>
              <a:buFontTx/>
              <a:buNone/>
            </a:pPr>
            <a:r>
              <a:rPr lang="ru-RU" sz="2800" u="sng" dirty="0">
                <a:solidFill>
                  <a:srgbClr val="008080"/>
                </a:solidFill>
                <a:latin typeface="Times New Roman" panose="02020603050405020304" pitchFamily="18" charset="0"/>
              </a:rPr>
              <a:t>Синдикат</a:t>
            </a:r>
            <a:r>
              <a:rPr lang="ru-RU" sz="2800" dirty="0">
                <a:solidFill>
                  <a:srgbClr val="008080"/>
                </a:solidFill>
                <a:latin typeface="Times New Roman" panose="02020603050405020304" pitchFamily="18" charset="0"/>
              </a:rPr>
              <a:t> </a:t>
            </a:r>
            <a:r>
              <a:rPr lang="ru-RU" sz="2000" b="1" dirty="0">
                <a:solidFill>
                  <a:srgbClr val="333399"/>
                </a:solidFill>
                <a:latin typeface="Times New Roman" panose="02020603050405020304" pitchFamily="18" charset="0"/>
              </a:rPr>
              <a:t>– самая «жесткая» форма картеля. </a:t>
            </a:r>
          </a:p>
          <a:p>
            <a:pPr algn="just">
              <a:spcBef>
                <a:spcPct val="0"/>
              </a:spcBef>
              <a:buClrTx/>
              <a:buFontTx/>
              <a:buNone/>
            </a:pPr>
            <a:r>
              <a:rPr lang="ru-RU" sz="2000" b="1" dirty="0">
                <a:solidFill>
                  <a:srgbClr val="333399"/>
                </a:solidFill>
                <a:latin typeface="Times New Roman" panose="02020603050405020304" pitchFamily="18" charset="0"/>
              </a:rPr>
              <a:t>Все предприятия-члены обязаны поставлять свою продукцию в центр продаж, принадлежащий синдикату, через который происходит ее реализация по единым ценам. Благодаря этому имеется возможность контролировать и цены, и соблюдение производственных квот. </a:t>
            </a:r>
          </a:p>
          <a:p>
            <a:pPr algn="just">
              <a:spcBef>
                <a:spcPct val="0"/>
              </a:spcBef>
              <a:buClrTx/>
              <a:buFontTx/>
              <a:buNone/>
            </a:pPr>
            <a:r>
              <a:rPr lang="ru-RU" sz="2000" b="1" dirty="0">
                <a:solidFill>
                  <a:srgbClr val="333399"/>
                </a:solidFill>
                <a:latin typeface="Times New Roman" panose="02020603050405020304" pitchFamily="18" charset="0"/>
              </a:rPr>
              <a:t>Нелегальная продажа продукции отдельными членами синдиката предотвращается с помощью самых различных мер, вплоть до постоянного контроля у заводских ворот. </a:t>
            </a:r>
          </a:p>
          <a:p>
            <a:pPr algn="just">
              <a:spcBef>
                <a:spcPct val="0"/>
              </a:spcBef>
              <a:buClrTx/>
              <a:buFontTx/>
              <a:buNone/>
            </a:pPr>
            <a:endParaRPr lang="ru-RU" sz="2800" u="sng" dirty="0">
              <a:solidFill>
                <a:srgbClr val="333399"/>
              </a:solidFill>
              <a:latin typeface="Times New Roman" panose="02020603050405020304" pitchFamily="18" charset="0"/>
            </a:endParaRPr>
          </a:p>
          <a:p>
            <a:pPr algn="just">
              <a:spcBef>
                <a:spcPct val="0"/>
              </a:spcBef>
              <a:buClrTx/>
              <a:buFontTx/>
              <a:buNone/>
            </a:pPr>
            <a:r>
              <a:rPr lang="ru-RU" sz="2800" u="sng" dirty="0" err="1">
                <a:solidFill>
                  <a:srgbClr val="008080"/>
                </a:solidFill>
                <a:latin typeface="Times New Roman" panose="02020603050405020304" pitchFamily="18" charset="0"/>
              </a:rPr>
              <a:t>Субмиссионный</a:t>
            </a:r>
            <a:r>
              <a:rPr lang="ru-RU" sz="2800" u="sng" dirty="0">
                <a:solidFill>
                  <a:srgbClr val="008080"/>
                </a:solidFill>
                <a:latin typeface="Times New Roman" panose="02020603050405020304" pitchFamily="18" charset="0"/>
              </a:rPr>
              <a:t> картель</a:t>
            </a:r>
            <a:r>
              <a:rPr lang="ru-RU" sz="2800" dirty="0">
                <a:solidFill>
                  <a:srgbClr val="008080"/>
                </a:solidFill>
                <a:latin typeface="Times New Roman" panose="02020603050405020304" pitchFamily="18" charset="0"/>
              </a:rPr>
              <a:t> </a:t>
            </a:r>
            <a:r>
              <a:rPr lang="ru-RU" sz="2000" b="1" dirty="0">
                <a:solidFill>
                  <a:srgbClr val="333399"/>
                </a:solidFill>
                <a:latin typeface="Times New Roman" panose="02020603050405020304" pitchFamily="18" charset="0"/>
              </a:rPr>
              <a:t>– объединяет предпринимателей, участвующих в получении государственных заказов; цель – добиться того, чтобы входящие в него предприятия во время тендеров получали  государственный заказ по максимальной цене. Обычно картельным договором предусматриваются, что «победы» на торгах происходят в порядке очередности, или, что «победители» тендеров выплачивают компенсации «проигравшим</a:t>
            </a:r>
            <a:r>
              <a:rPr lang="ru-RU" sz="2000" b="1" dirty="0" smtClean="0">
                <a:solidFill>
                  <a:srgbClr val="333399"/>
                </a:solidFill>
                <a:latin typeface="Times New Roman" panose="02020603050405020304" pitchFamily="18" charset="0"/>
              </a:rPr>
              <a:t>». </a:t>
            </a:r>
            <a:endParaRPr lang="ru-RU" sz="2000" b="1" dirty="0">
              <a:solidFill>
                <a:srgbClr val="333399"/>
              </a:solidFill>
              <a:latin typeface="Times New Roman" panose="02020603050405020304" pitchFamily="18" charset="0"/>
            </a:endParaRPr>
          </a:p>
          <a:p>
            <a:pPr algn="just">
              <a:spcBef>
                <a:spcPct val="0"/>
              </a:spcBef>
              <a:buClrTx/>
              <a:buFontTx/>
              <a:buNone/>
            </a:pPr>
            <a:endParaRPr lang="ru-RU" sz="2000" dirty="0">
              <a:solidFill>
                <a:srgbClr val="333399"/>
              </a:solidFill>
              <a:latin typeface="Times New Roman" panose="02020603050405020304" pitchFamily="18" charset="0"/>
            </a:endParaRPr>
          </a:p>
        </p:txBody>
      </p:sp>
      <p:sp>
        <p:nvSpPr>
          <p:cNvPr id="5"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a:t>
            </a:r>
            <a:r>
              <a:rPr lang="ru-RU" sz="2600" b="1" dirty="0">
                <a:solidFill>
                  <a:schemeClr val="bg1"/>
                </a:solidFill>
                <a:latin typeface="+mj-lt"/>
                <a:ea typeface="+mj-ea"/>
                <a:cs typeface="+mj-cs"/>
              </a:rPr>
              <a:t>ГОРИЗОНТАЛЬНЫЕ» АНТИКОНКУРЕНТНЫЕ СОГЛАШЕНИЯ – </a:t>
            </a:r>
            <a:r>
              <a:rPr lang="ru-RU" sz="2600" b="1" dirty="0" smtClean="0">
                <a:solidFill>
                  <a:schemeClr val="bg1"/>
                </a:solidFill>
                <a:latin typeface="+mj-lt"/>
                <a:ea typeface="+mj-ea"/>
                <a:cs typeface="+mj-cs"/>
              </a:rPr>
              <a:t>КАРТЕЛИ (2)</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87</a:t>
            </a:fld>
            <a:endParaRPr lang="ru-RU"/>
          </a:p>
        </p:txBody>
      </p:sp>
    </p:spTree>
    <p:extLst>
      <p:ext uri="{BB962C8B-B14F-4D97-AF65-F5344CB8AC3E}">
        <p14:creationId xmlns:p14="http://schemas.microsoft.com/office/powerpoint/2010/main" xmlns="" val="41244928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Rectangle 1"/>
          <p:cNvSpPr>
            <a:spLocks noChangeArrowheads="1"/>
          </p:cNvSpPr>
          <p:nvPr/>
        </p:nvSpPr>
        <p:spPr bwMode="auto">
          <a:xfrm>
            <a:off x="107504" y="826840"/>
            <a:ext cx="8893621" cy="5878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nchor="ctr">
            <a:spAutoFit/>
          </a:bodyPr>
          <a:lstStyle>
            <a:lvl1pPr indent="45085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a:spcBef>
                <a:spcPct val="0"/>
              </a:spcBef>
              <a:buClrTx/>
              <a:buFontTx/>
              <a:buNone/>
            </a:pPr>
            <a:r>
              <a:rPr lang="ru-RU" sz="2800" u="sng" dirty="0">
                <a:solidFill>
                  <a:srgbClr val="008080"/>
                </a:solidFill>
                <a:latin typeface="Times New Roman" panose="02020603050405020304" pitchFamily="18" charset="0"/>
              </a:rPr>
              <a:t>Региональный картель</a:t>
            </a:r>
            <a:r>
              <a:rPr lang="ru-RU" sz="2800" dirty="0">
                <a:solidFill>
                  <a:srgbClr val="008080"/>
                </a:solidFill>
                <a:latin typeface="Times New Roman" panose="02020603050405020304" pitchFamily="18" charset="0"/>
              </a:rPr>
              <a:t> </a:t>
            </a:r>
            <a:r>
              <a:rPr lang="ru-RU" sz="2400" b="1" dirty="0">
                <a:solidFill>
                  <a:srgbClr val="333399"/>
                </a:solidFill>
                <a:latin typeface="Times New Roman" panose="02020603050405020304" pitchFamily="18" charset="0"/>
              </a:rPr>
              <a:t>– </a:t>
            </a:r>
            <a:r>
              <a:rPr lang="ru-RU" sz="2000" b="1" dirty="0">
                <a:solidFill>
                  <a:srgbClr val="333399"/>
                </a:solidFill>
                <a:latin typeface="Times New Roman" panose="02020603050405020304" pitchFamily="18" charset="0"/>
              </a:rPr>
              <a:t>соглашения между предприятиями о территориальном разделе рынка сбыта между продавцами, благодаря чему отдельный продавец становится монополистом в своем регионе.</a:t>
            </a:r>
          </a:p>
          <a:p>
            <a:pPr algn="just">
              <a:spcBef>
                <a:spcPct val="0"/>
              </a:spcBef>
              <a:buClrTx/>
              <a:buFontTx/>
              <a:buNone/>
            </a:pPr>
            <a:r>
              <a:rPr lang="ru-RU" sz="1400" dirty="0">
                <a:solidFill>
                  <a:srgbClr val="333399"/>
                </a:solidFill>
                <a:latin typeface="Times New Roman" panose="02020603050405020304" pitchFamily="18" charset="0"/>
              </a:rPr>
              <a:t> </a:t>
            </a:r>
          </a:p>
          <a:p>
            <a:pPr algn="just">
              <a:spcBef>
                <a:spcPct val="0"/>
              </a:spcBef>
              <a:buClrTx/>
              <a:buFontTx/>
              <a:buNone/>
            </a:pPr>
            <a:r>
              <a:rPr lang="ru-RU" sz="2800" u="sng" dirty="0">
                <a:solidFill>
                  <a:srgbClr val="008080"/>
                </a:solidFill>
                <a:latin typeface="Times New Roman" panose="02020603050405020304" pitchFamily="18" charset="0"/>
              </a:rPr>
              <a:t>Экспортный картель</a:t>
            </a:r>
            <a:r>
              <a:rPr lang="ru-RU" sz="2800" dirty="0">
                <a:solidFill>
                  <a:srgbClr val="008080"/>
                </a:solidFill>
                <a:latin typeface="Times New Roman" panose="02020603050405020304" pitchFamily="18" charset="0"/>
              </a:rPr>
              <a:t> </a:t>
            </a:r>
            <a:r>
              <a:rPr lang="ru-RU" sz="2400" b="1" dirty="0">
                <a:solidFill>
                  <a:srgbClr val="333399"/>
                </a:solidFill>
                <a:latin typeface="Times New Roman" panose="02020603050405020304" pitchFamily="18" charset="0"/>
              </a:rPr>
              <a:t>– </a:t>
            </a:r>
            <a:r>
              <a:rPr lang="ru-RU" sz="2000" b="1" dirty="0">
                <a:solidFill>
                  <a:srgbClr val="333399"/>
                </a:solidFill>
                <a:latin typeface="Times New Roman" panose="02020603050405020304" pitchFamily="18" charset="0"/>
              </a:rPr>
              <a:t>соглашение по условиям сбыта продукции на иностранных рынках. </a:t>
            </a:r>
          </a:p>
          <a:p>
            <a:pPr algn="just">
              <a:spcBef>
                <a:spcPct val="0"/>
              </a:spcBef>
              <a:buClrTx/>
              <a:buFontTx/>
              <a:buNone/>
            </a:pPr>
            <a:endParaRPr lang="ru-RU" sz="1200" dirty="0">
              <a:solidFill>
                <a:srgbClr val="333399"/>
              </a:solidFill>
              <a:latin typeface="Times New Roman" panose="02020603050405020304" pitchFamily="18" charset="0"/>
            </a:endParaRPr>
          </a:p>
          <a:p>
            <a:pPr algn="just">
              <a:spcBef>
                <a:spcPct val="0"/>
              </a:spcBef>
              <a:buClrTx/>
              <a:buFontTx/>
              <a:buNone/>
            </a:pPr>
            <a:r>
              <a:rPr lang="ru-RU" sz="2800" u="sng" dirty="0">
                <a:solidFill>
                  <a:srgbClr val="008080"/>
                </a:solidFill>
                <a:latin typeface="Times New Roman" panose="02020603050405020304" pitchFamily="18" charset="0"/>
              </a:rPr>
              <a:t>Импортный картель</a:t>
            </a:r>
            <a:r>
              <a:rPr lang="ru-RU" sz="2800" dirty="0">
                <a:solidFill>
                  <a:srgbClr val="008080"/>
                </a:solidFill>
                <a:latin typeface="Times New Roman" panose="02020603050405020304" pitchFamily="18" charset="0"/>
              </a:rPr>
              <a:t> </a:t>
            </a:r>
            <a:r>
              <a:rPr lang="ru-RU" sz="2400" b="1" dirty="0">
                <a:solidFill>
                  <a:srgbClr val="333399"/>
                </a:solidFill>
                <a:latin typeface="Times New Roman" panose="02020603050405020304" pitchFamily="18" charset="0"/>
              </a:rPr>
              <a:t>– </a:t>
            </a:r>
            <a:r>
              <a:rPr lang="ru-RU" sz="2000" b="1" dirty="0">
                <a:solidFill>
                  <a:srgbClr val="333399"/>
                </a:solidFill>
                <a:latin typeface="Times New Roman" panose="02020603050405020304" pitchFamily="18" charset="0"/>
              </a:rPr>
              <a:t>соглашение импортеров внутри страны, направленное против иностранных фирм - экспортеров</a:t>
            </a:r>
            <a:r>
              <a:rPr lang="ru-RU" sz="2400" b="1" dirty="0">
                <a:solidFill>
                  <a:srgbClr val="333399"/>
                </a:solidFill>
                <a:latin typeface="Times New Roman" panose="02020603050405020304" pitchFamily="18" charset="0"/>
              </a:rPr>
              <a:t>.</a:t>
            </a:r>
          </a:p>
          <a:p>
            <a:pPr algn="just">
              <a:spcBef>
                <a:spcPct val="0"/>
              </a:spcBef>
              <a:buClrTx/>
              <a:buFontTx/>
              <a:buNone/>
            </a:pPr>
            <a:endParaRPr lang="ru-RU" sz="1400" dirty="0">
              <a:solidFill>
                <a:srgbClr val="333399"/>
              </a:solidFill>
              <a:latin typeface="Times New Roman" panose="02020603050405020304" pitchFamily="18" charset="0"/>
            </a:endParaRPr>
          </a:p>
          <a:p>
            <a:pPr algn="just">
              <a:spcBef>
                <a:spcPct val="0"/>
              </a:spcBef>
              <a:buClrTx/>
              <a:buFontTx/>
              <a:buNone/>
            </a:pPr>
            <a:r>
              <a:rPr lang="ru-RU" sz="2800" u="sng" dirty="0" smtClean="0">
                <a:solidFill>
                  <a:srgbClr val="008080"/>
                </a:solidFill>
                <a:latin typeface="Times New Roman" panose="02020603050405020304" pitchFamily="18" charset="0"/>
              </a:rPr>
              <a:t>Картель </a:t>
            </a:r>
            <a:r>
              <a:rPr lang="ru-RU" sz="2800" u="sng" dirty="0">
                <a:solidFill>
                  <a:srgbClr val="008080"/>
                </a:solidFill>
                <a:latin typeface="Times New Roman" panose="02020603050405020304" pitchFamily="18" charset="0"/>
              </a:rPr>
              <a:t>структурных кризисов</a:t>
            </a:r>
            <a:r>
              <a:rPr lang="ru-RU" sz="2800" dirty="0">
                <a:solidFill>
                  <a:srgbClr val="008080"/>
                </a:solidFill>
                <a:latin typeface="Times New Roman" panose="02020603050405020304" pitchFamily="18" charset="0"/>
              </a:rPr>
              <a:t> </a:t>
            </a:r>
            <a:r>
              <a:rPr lang="ru-RU" sz="2000" b="1" dirty="0">
                <a:solidFill>
                  <a:srgbClr val="333399"/>
                </a:solidFill>
                <a:latin typeface="Times New Roman" panose="02020603050405020304" pitchFamily="18" charset="0"/>
              </a:rPr>
              <a:t>– соглашение, которое должно обеспечить безболезненное свертывание производственных мощностей при сокращении сбыта. Заключается в условиях, когда баланс спроса и предложения на продукцию отрасли резко нарушен, имеются большие запасы непроданной продукции,. В этом случае компании согласовывают между собой масштабы снижения производства и недогрузки мощностей до тех пор, пока избыток продукции не будет продан.</a:t>
            </a:r>
            <a:endParaRPr lang="ru-RU" sz="2400" b="1" dirty="0">
              <a:solidFill>
                <a:srgbClr val="333399"/>
              </a:solidFill>
              <a:latin typeface="Times New Roman" panose="02020603050405020304" pitchFamily="18" charset="0"/>
            </a:endParaRPr>
          </a:p>
        </p:txBody>
      </p:sp>
      <p:sp>
        <p:nvSpPr>
          <p:cNvPr id="5"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a:t>
            </a:r>
            <a:r>
              <a:rPr lang="ru-RU" sz="2600" b="1" dirty="0">
                <a:solidFill>
                  <a:schemeClr val="bg1"/>
                </a:solidFill>
                <a:latin typeface="+mj-lt"/>
                <a:ea typeface="+mj-ea"/>
                <a:cs typeface="+mj-cs"/>
              </a:rPr>
              <a:t>ГОРИЗОНТАЛЬНЫЕ» АНТИКОНКУРЕНТНЫЕ СОГЛАШЕНИЯ – </a:t>
            </a:r>
            <a:r>
              <a:rPr lang="ru-RU" sz="2600" b="1" dirty="0" smtClean="0">
                <a:solidFill>
                  <a:schemeClr val="bg1"/>
                </a:solidFill>
                <a:latin typeface="+mj-lt"/>
                <a:ea typeface="+mj-ea"/>
                <a:cs typeface="+mj-cs"/>
              </a:rPr>
              <a:t>КАРТЕЛИ (3)</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88</a:t>
            </a:fld>
            <a:endParaRPr lang="ru-RU"/>
          </a:p>
        </p:txBody>
      </p:sp>
    </p:spTree>
    <p:extLst>
      <p:ext uri="{BB962C8B-B14F-4D97-AF65-F5344CB8AC3E}">
        <p14:creationId xmlns:p14="http://schemas.microsoft.com/office/powerpoint/2010/main" xmlns="" val="31864299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ChangeArrowheads="1"/>
          </p:cNvSpPr>
          <p:nvPr/>
        </p:nvSpPr>
        <p:spPr bwMode="auto">
          <a:xfrm>
            <a:off x="179512" y="1206214"/>
            <a:ext cx="8784976" cy="5201424"/>
          </a:xfrm>
          <a:prstGeom prst="rect">
            <a:avLst/>
          </a:prstGeom>
          <a:noFill/>
          <a:ln w="9525" algn="ctr">
            <a:noFill/>
            <a:miter lim="800000"/>
            <a:headEnd/>
            <a:tailEnd/>
          </a:ln>
        </p:spPr>
        <p:txBody>
          <a:bodyPr wrap="square" anchor="ctr">
            <a:spAutoFit/>
          </a:bodyPr>
          <a:lstStyle/>
          <a:p>
            <a:pPr indent="450850" algn="just">
              <a:defRPr/>
            </a:pPr>
            <a:r>
              <a:rPr lang="ru-RU" sz="2800" u="sng" dirty="0">
                <a:solidFill>
                  <a:srgbClr val="008080"/>
                </a:solidFill>
                <a:latin typeface="Times New Roman" panose="02020603050405020304" pitchFamily="18" charset="0"/>
                <a:cs typeface="Times New Roman" panose="02020603050405020304" pitchFamily="18" charset="0"/>
              </a:rPr>
              <a:t>Картель, согласующий единые условия продажи</a:t>
            </a:r>
            <a:r>
              <a:rPr lang="ru-RU" sz="2800" dirty="0">
                <a:solidFill>
                  <a:srgbClr val="008080"/>
                </a:solidFill>
                <a:latin typeface="Times New Roman" panose="02020603050405020304" pitchFamily="18" charset="0"/>
                <a:cs typeface="Times New Roman" panose="02020603050405020304" pitchFamily="18" charset="0"/>
              </a:rPr>
              <a:t> </a:t>
            </a:r>
            <a:r>
              <a:rPr lang="ru-RU" sz="2000" b="1" dirty="0">
                <a:solidFill>
                  <a:srgbClr val="333399"/>
                </a:solidFill>
                <a:latin typeface="Times New Roman" panose="02020603050405020304" pitchFamily="18" charset="0"/>
                <a:cs typeface="Times New Roman" panose="02020603050405020304" pitchFamily="18" charset="0"/>
              </a:rPr>
              <a:t>– устанавливает для всех предприятий-участников определенные условия относительно их гарантийных услуг, сроков поставок, условий оплаты и так далее. </a:t>
            </a:r>
          </a:p>
          <a:p>
            <a:pPr indent="450850" algn="just">
              <a:defRPr/>
            </a:pPr>
            <a:endParaRPr lang="ru-RU" sz="2000" dirty="0">
              <a:solidFill>
                <a:srgbClr val="333399"/>
              </a:solidFill>
              <a:latin typeface="Times New Roman" panose="02020603050405020304" pitchFamily="18" charset="0"/>
              <a:cs typeface="Times New Roman" panose="02020603050405020304" pitchFamily="18" charset="0"/>
            </a:endParaRPr>
          </a:p>
          <a:p>
            <a:pPr indent="457200" algn="just" eaLnBrk="1" hangingPunct="1">
              <a:defRPr/>
            </a:pPr>
            <a:r>
              <a:rPr lang="ru-RU" sz="2800" u="sng" dirty="0">
                <a:solidFill>
                  <a:srgbClr val="008080"/>
                </a:solidFill>
                <a:latin typeface="Times New Roman" panose="02020603050405020304" pitchFamily="18" charset="0"/>
                <a:cs typeface="Times New Roman" panose="02020603050405020304" pitchFamily="18" charset="0"/>
              </a:rPr>
              <a:t>Картель согласованных размеров скидок</a:t>
            </a:r>
            <a:r>
              <a:rPr lang="ru-RU" sz="2800" dirty="0">
                <a:solidFill>
                  <a:srgbClr val="008080"/>
                </a:solidFill>
                <a:latin typeface="Times New Roman" panose="02020603050405020304" pitchFamily="18" charset="0"/>
                <a:cs typeface="Times New Roman" panose="02020603050405020304" pitchFamily="18" charset="0"/>
              </a:rPr>
              <a:t> </a:t>
            </a:r>
            <a:r>
              <a:rPr lang="ru-RU" sz="2000" b="1" dirty="0">
                <a:solidFill>
                  <a:srgbClr val="333399"/>
                </a:solidFill>
                <a:latin typeface="Times New Roman" panose="02020603050405020304" pitchFamily="18" charset="0"/>
                <a:cs typeface="Times New Roman" panose="02020603050405020304" pitchFamily="18" charset="0"/>
              </a:rPr>
              <a:t>– определяет для предприятий-участников условия и размеры скидок. </a:t>
            </a:r>
          </a:p>
          <a:p>
            <a:pPr indent="457200" algn="just" eaLnBrk="1" hangingPunct="1">
              <a:defRPr/>
            </a:pPr>
            <a:endParaRPr lang="ru-RU" sz="2000" dirty="0">
              <a:solidFill>
                <a:srgbClr val="333399"/>
              </a:solidFill>
              <a:latin typeface="Times New Roman" panose="02020603050405020304" pitchFamily="18" charset="0"/>
              <a:cs typeface="Times New Roman" panose="02020603050405020304" pitchFamily="18" charset="0"/>
            </a:endParaRPr>
          </a:p>
          <a:p>
            <a:pPr indent="457200" algn="just" eaLnBrk="1" hangingPunct="1">
              <a:defRPr/>
            </a:pPr>
            <a:r>
              <a:rPr lang="ru-RU" sz="2800" u="sng" dirty="0">
                <a:solidFill>
                  <a:srgbClr val="008080"/>
                </a:solidFill>
                <a:latin typeface="Times New Roman" panose="02020603050405020304" pitchFamily="18" charset="0"/>
                <a:cs typeface="Times New Roman" panose="02020603050405020304" pitchFamily="18" charset="0"/>
              </a:rPr>
              <a:t>Картель минимальных цен</a:t>
            </a:r>
            <a:r>
              <a:rPr lang="ru-RU" sz="2800" dirty="0">
                <a:solidFill>
                  <a:srgbClr val="008080"/>
                </a:solidFill>
                <a:latin typeface="Times New Roman" panose="02020603050405020304" pitchFamily="18" charset="0"/>
                <a:cs typeface="Times New Roman" panose="02020603050405020304" pitchFamily="18" charset="0"/>
              </a:rPr>
              <a:t> </a:t>
            </a:r>
            <a:r>
              <a:rPr lang="ru-RU" sz="2000" b="1" dirty="0">
                <a:solidFill>
                  <a:srgbClr val="333399"/>
                </a:solidFill>
                <a:latin typeface="Times New Roman" panose="02020603050405020304" pitchFamily="18" charset="0"/>
                <a:cs typeface="Times New Roman" panose="02020603050405020304" pitchFamily="18" charset="0"/>
              </a:rPr>
              <a:t>– определяет для предприятий-участников минимальные цены продаж. </a:t>
            </a:r>
          </a:p>
          <a:p>
            <a:pPr indent="457200" algn="just" eaLnBrk="1" hangingPunct="1">
              <a:defRPr/>
            </a:pPr>
            <a:endParaRPr lang="ru-RU" sz="2000" dirty="0">
              <a:solidFill>
                <a:srgbClr val="333399"/>
              </a:solidFill>
              <a:latin typeface="Times New Roman" panose="02020603050405020304" pitchFamily="18" charset="0"/>
              <a:cs typeface="Times New Roman" panose="02020603050405020304" pitchFamily="18" charset="0"/>
            </a:endParaRPr>
          </a:p>
          <a:p>
            <a:pPr indent="457200" algn="just" eaLnBrk="1" hangingPunct="1">
              <a:defRPr/>
            </a:pPr>
            <a:r>
              <a:rPr lang="ru-RU" sz="2800" u="sng" dirty="0">
                <a:solidFill>
                  <a:srgbClr val="008080"/>
                </a:solidFill>
                <a:latin typeface="Times New Roman" panose="02020603050405020304" pitchFamily="18" charset="0"/>
                <a:cs typeface="Times New Roman" panose="02020603050405020304" pitchFamily="18" charset="0"/>
              </a:rPr>
              <a:t>Картель специализации</a:t>
            </a:r>
            <a:r>
              <a:rPr lang="ru-RU" sz="2800" dirty="0">
                <a:solidFill>
                  <a:srgbClr val="008080"/>
                </a:solidFill>
                <a:latin typeface="Times New Roman" panose="02020603050405020304" pitchFamily="18" charset="0"/>
                <a:cs typeface="Times New Roman" panose="02020603050405020304" pitchFamily="18" charset="0"/>
              </a:rPr>
              <a:t> </a:t>
            </a:r>
            <a:r>
              <a:rPr lang="ru-RU" sz="2000" b="1" dirty="0">
                <a:solidFill>
                  <a:srgbClr val="333399"/>
                </a:solidFill>
                <a:latin typeface="Times New Roman" panose="02020603050405020304" pitchFamily="18" charset="0"/>
                <a:cs typeface="Times New Roman" panose="02020603050405020304" pitchFamily="18" charset="0"/>
              </a:rPr>
              <a:t>– каждый его участник обязывается производить один определенный продукт или тип продуктов. Таким образом, каждый член картеля получает монопольное положение на рынке определенной продукции. </a:t>
            </a:r>
          </a:p>
        </p:txBody>
      </p:sp>
      <p:sp>
        <p:nvSpPr>
          <p:cNvPr id="5"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a:t>
            </a:r>
            <a:r>
              <a:rPr lang="ru-RU" sz="2600" b="1" dirty="0">
                <a:solidFill>
                  <a:schemeClr val="bg1"/>
                </a:solidFill>
                <a:latin typeface="+mj-lt"/>
                <a:ea typeface="+mj-ea"/>
                <a:cs typeface="+mj-cs"/>
              </a:rPr>
              <a:t>ГОРИЗОНТАЛЬНЫЕ» АНТИКОНКУРЕНТНЫЕ СОГЛАШЕНИЯ – </a:t>
            </a:r>
            <a:r>
              <a:rPr lang="ru-RU" sz="2600" b="1" dirty="0" smtClean="0">
                <a:solidFill>
                  <a:schemeClr val="bg1"/>
                </a:solidFill>
                <a:latin typeface="+mj-lt"/>
                <a:ea typeface="+mj-ea"/>
                <a:cs typeface="+mj-cs"/>
              </a:rPr>
              <a:t>КАРТЕЛИ (4)</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89</a:t>
            </a:fld>
            <a:endParaRPr lang="ru-RU"/>
          </a:p>
        </p:txBody>
      </p:sp>
    </p:spTree>
    <p:extLst>
      <p:ext uri="{BB962C8B-B14F-4D97-AF65-F5344CB8AC3E}">
        <p14:creationId xmlns:p14="http://schemas.microsoft.com/office/powerpoint/2010/main" xmlns="" val="13530359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
          <p:cNvSpPr>
            <a:spLocks noChangeArrowheads="1"/>
          </p:cNvSpPr>
          <p:nvPr/>
        </p:nvSpPr>
        <p:spPr bwMode="auto">
          <a:xfrm>
            <a:off x="142875" y="1000125"/>
            <a:ext cx="8569325" cy="563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kumimoji="1" lang="ru-RU" sz="2400" dirty="0">
                <a:solidFill>
                  <a:srgbClr val="333399"/>
                </a:solidFill>
                <a:latin typeface="Arial" panose="020B0604020202020204" pitchFamily="34" charset="0"/>
              </a:rPr>
              <a:t>Общественная опасность </a:t>
            </a:r>
            <a:r>
              <a:rPr kumimoji="1" lang="ru-RU" sz="2400" dirty="0" err="1">
                <a:solidFill>
                  <a:srgbClr val="333399"/>
                </a:solidFill>
                <a:latin typeface="Arial" panose="020B0604020202020204" pitchFamily="34" charset="0"/>
              </a:rPr>
              <a:t>антиконкурентных</a:t>
            </a:r>
            <a:r>
              <a:rPr kumimoji="1" lang="ru-RU" sz="2400" dirty="0">
                <a:solidFill>
                  <a:srgbClr val="333399"/>
                </a:solidFill>
                <a:latin typeface="Arial" panose="020B0604020202020204" pitchFamily="34" charset="0"/>
              </a:rPr>
              <a:t> соглашений состоит в ограничении конкуренции путём заключения незаконных соглашений, направленных на ущемление интересов потребителей и извлечение несправедливых сверхприбылей.</a:t>
            </a:r>
          </a:p>
          <a:p>
            <a:pPr eaLnBrk="1" hangingPunct="1"/>
            <a:endParaRPr kumimoji="1" lang="ru-RU" sz="2400" dirty="0">
              <a:solidFill>
                <a:srgbClr val="333399"/>
              </a:solidFill>
              <a:latin typeface="Arial" panose="020B0604020202020204" pitchFamily="34" charset="0"/>
            </a:endParaRPr>
          </a:p>
          <a:p>
            <a:pPr algn="just" eaLnBrk="1" hangingPunct="1"/>
            <a:r>
              <a:rPr kumimoji="1" lang="ru-RU" sz="2400" dirty="0">
                <a:solidFill>
                  <a:srgbClr val="FF0000"/>
                </a:solidFill>
                <a:latin typeface="Arial" panose="020B0604020202020204" pitchFamily="34" charset="0"/>
              </a:rPr>
              <a:t>Последствия существования </a:t>
            </a:r>
            <a:r>
              <a:rPr kumimoji="1" lang="ru-RU" sz="2400" dirty="0" err="1">
                <a:solidFill>
                  <a:srgbClr val="FF0000"/>
                </a:solidFill>
                <a:latin typeface="Arial" panose="020B0604020202020204" pitchFamily="34" charset="0"/>
              </a:rPr>
              <a:t>антиконкурентных</a:t>
            </a:r>
            <a:r>
              <a:rPr kumimoji="1" lang="ru-RU" sz="2400" dirty="0">
                <a:solidFill>
                  <a:srgbClr val="FF0000"/>
                </a:solidFill>
                <a:latin typeface="Arial" panose="020B0604020202020204" pitchFamily="34" charset="0"/>
              </a:rPr>
              <a:t> соглашений:</a:t>
            </a:r>
          </a:p>
          <a:p>
            <a:pPr algn="just" eaLnBrk="1" hangingPunct="1">
              <a:buFontTx/>
              <a:buChar char="-"/>
            </a:pPr>
            <a:r>
              <a:rPr kumimoji="1" lang="ru-RU" sz="2400" b="0" dirty="0">
                <a:solidFill>
                  <a:srgbClr val="FF0000"/>
                </a:solidFill>
                <a:latin typeface="Arial" panose="020B0604020202020204" pitchFamily="34" charset="0"/>
              </a:rPr>
              <a:t>Искусственный рост цен;</a:t>
            </a:r>
          </a:p>
          <a:p>
            <a:pPr algn="just" eaLnBrk="1" hangingPunct="1">
              <a:buFontTx/>
              <a:buChar char="-"/>
            </a:pPr>
            <a:r>
              <a:rPr kumimoji="1" lang="ru-RU" sz="2400" b="0" dirty="0">
                <a:solidFill>
                  <a:srgbClr val="FF0000"/>
                </a:solidFill>
                <a:latin typeface="Arial" panose="020B0604020202020204" pitchFamily="34" charset="0"/>
              </a:rPr>
              <a:t>Отсутствие новых, более качественных товаров, меньший выбор товаров;</a:t>
            </a:r>
          </a:p>
          <a:p>
            <a:pPr algn="just" eaLnBrk="1" hangingPunct="1">
              <a:buFontTx/>
              <a:buChar char="-"/>
            </a:pPr>
            <a:r>
              <a:rPr kumimoji="1" lang="ru-RU" sz="2400" b="0" dirty="0">
                <a:solidFill>
                  <a:srgbClr val="FF0000"/>
                </a:solidFill>
                <a:latin typeface="Arial" panose="020B0604020202020204" pitchFamily="34" charset="0"/>
              </a:rPr>
              <a:t>Отсутствие у хозяйствующих субъектов мотивов для развития, инноваций, повышения эффективности;</a:t>
            </a:r>
          </a:p>
          <a:p>
            <a:pPr algn="just" eaLnBrk="1" hangingPunct="1">
              <a:buFontTx/>
              <a:buChar char="-"/>
            </a:pPr>
            <a:r>
              <a:rPr kumimoji="1" lang="ru-RU" sz="2400" b="0" dirty="0">
                <a:solidFill>
                  <a:srgbClr val="FF0000"/>
                </a:solidFill>
                <a:latin typeface="Arial" panose="020B0604020202020204" pitchFamily="34" charset="0"/>
              </a:rPr>
              <a:t>Недопущение на рынок новых игроков, стагнация рынка.</a:t>
            </a:r>
          </a:p>
        </p:txBody>
      </p:sp>
      <p:sp>
        <p:nvSpPr>
          <p:cNvPr id="5" name="Rectangle 2"/>
          <p:cNvSpPr txBox="1">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r>
              <a:rPr lang="ru-RU" sz="2400" b="1" kern="0" dirty="0" smtClean="0">
                <a:solidFill>
                  <a:schemeClr val="bg1"/>
                </a:solidFill>
                <a:ea typeface="+mj-ea"/>
                <a:cs typeface="+mj-cs"/>
              </a:rPr>
              <a:t>ЧЕМ ОПАСНЫ АНТИКОНКУРЕНТНЫЕ СОГЛАШЕНИЯ? (2)</a:t>
            </a:r>
            <a:endParaRPr lang="ru-RU" sz="2400" b="1" kern="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a:t>
            </a:fld>
            <a:endParaRPr lang="ru-RU"/>
          </a:p>
        </p:txBody>
      </p:sp>
    </p:spTree>
    <p:extLst>
      <p:ext uri="{BB962C8B-B14F-4D97-AF65-F5344CB8AC3E}">
        <p14:creationId xmlns:p14="http://schemas.microsoft.com/office/powerpoint/2010/main" xmlns="" val="233050091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9" name="Text Box 5"/>
          <p:cNvSpPr txBox="1">
            <a:spLocks noChangeArrowheads="1"/>
          </p:cNvSpPr>
          <p:nvPr/>
        </p:nvSpPr>
        <p:spPr bwMode="auto">
          <a:xfrm>
            <a:off x="179512" y="2060848"/>
            <a:ext cx="8823201" cy="319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4800" b="1" dirty="0">
                <a:solidFill>
                  <a:srgbClr val="333399"/>
                </a:solidFill>
              </a:rPr>
              <a:t>Приложение </a:t>
            </a:r>
            <a:r>
              <a:rPr lang="ru-RU" sz="4800" b="1" dirty="0" smtClean="0">
                <a:solidFill>
                  <a:srgbClr val="333399"/>
                </a:solidFill>
              </a:rPr>
              <a:t>5. </a:t>
            </a:r>
            <a:endParaRPr lang="ru-RU" sz="4800" b="1" dirty="0">
              <a:solidFill>
                <a:srgbClr val="333399"/>
              </a:solidFill>
            </a:endParaRPr>
          </a:p>
          <a:p>
            <a:pPr algn="ctr" eaLnBrk="1" hangingPunct="1">
              <a:spcBef>
                <a:spcPct val="20000"/>
              </a:spcBef>
              <a:buClrTx/>
              <a:buFontTx/>
              <a:buNone/>
            </a:pPr>
            <a:r>
              <a:rPr lang="ru-RU" sz="4800" b="1" dirty="0" smtClean="0">
                <a:solidFill>
                  <a:srgbClr val="333399"/>
                </a:solidFill>
              </a:rPr>
              <a:t>НОВЕЛЛЫ ТРЕТЬЕГО АНТИМОНОПОЛЬНОГО ПАКЕТА</a:t>
            </a:r>
            <a:endParaRPr lang="ru-RU" sz="4800" b="1" dirty="0">
              <a:solidFill>
                <a:srgbClr val="333399"/>
              </a:solidFill>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90</a:t>
            </a:fld>
            <a:endParaRPr lang="ru-RU"/>
          </a:p>
        </p:txBody>
      </p:sp>
    </p:spTree>
    <p:extLst>
      <p:ext uri="{BB962C8B-B14F-4D97-AF65-F5344CB8AC3E}">
        <p14:creationId xmlns:p14="http://schemas.microsoft.com/office/powerpoint/2010/main" xmlns="" val="57321697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1"/>
          <p:cNvSpPr>
            <a:spLocks noChangeArrowheads="1"/>
          </p:cNvSpPr>
          <p:nvPr/>
        </p:nvSpPr>
        <p:spPr bwMode="auto">
          <a:xfrm>
            <a:off x="179388" y="1690930"/>
            <a:ext cx="882173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smtClean="0">
                <a:solidFill>
                  <a:srgbClr val="008080"/>
                </a:solidFill>
              </a:rPr>
              <a:t>1</a:t>
            </a:r>
            <a:r>
              <a:rPr lang="ru-RU" dirty="0">
                <a:solidFill>
                  <a:srgbClr val="008080"/>
                </a:solidFill>
              </a:rPr>
              <a:t>. Разделены понятия «соглашение» и «согласованные действия».</a:t>
            </a:r>
          </a:p>
          <a:p>
            <a:pPr algn="just" eaLnBrk="1" hangingPunct="1">
              <a:spcBef>
                <a:spcPct val="20000"/>
              </a:spcBef>
            </a:pPr>
            <a:r>
              <a:rPr lang="ru-RU" b="0" dirty="0">
                <a:solidFill>
                  <a:srgbClr val="333399"/>
                </a:solidFill>
              </a:rPr>
              <a:t>Учитывая, что в антимонопольном законодательстве  «соглашения» и «согласованные действия» это совершенно разные понятия, не находящиеся в причинно-следственной связи  друг с другом, с целью окончательного исключения «смешения» этих понятий и «подмены» одного понятия другим,</a:t>
            </a:r>
            <a:r>
              <a:rPr lang="ru-RU" dirty="0">
                <a:solidFill>
                  <a:srgbClr val="333399"/>
                </a:solidFill>
              </a:rPr>
              <a:t> статья 11 Закона о защите конкуренции (Запрет на ограничивающие конкуренцию соглашения и согласованные действия хозяйствующих субъектов) «разделена» на две части: </a:t>
            </a:r>
          </a:p>
          <a:p>
            <a:pPr algn="just" eaLnBrk="1" hangingPunct="1">
              <a:spcBef>
                <a:spcPct val="20000"/>
              </a:spcBef>
            </a:pPr>
            <a:r>
              <a:rPr lang="ru-RU" dirty="0">
                <a:solidFill>
                  <a:srgbClr val="333399"/>
                </a:solidFill>
              </a:rPr>
              <a:t>статья 11 (Запрет на ограничивающие конкуренцию соглашения хозяйствующих субъектов);</a:t>
            </a:r>
          </a:p>
          <a:p>
            <a:pPr algn="just" eaLnBrk="1" hangingPunct="1">
              <a:spcBef>
                <a:spcPct val="20000"/>
              </a:spcBef>
            </a:pPr>
            <a:r>
              <a:rPr lang="ru-RU" dirty="0">
                <a:solidFill>
                  <a:srgbClr val="333399"/>
                </a:solidFill>
              </a:rPr>
              <a:t>статью 11.1 (Запрет на согласованные действия хозяйствующих субъектов. ограничивающие конкуренцию). </a:t>
            </a:r>
          </a:p>
        </p:txBody>
      </p:sp>
      <p:sp>
        <p:nvSpPr>
          <p:cNvPr id="39940"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400" dirty="0">
                <a:latin typeface="+mj-lt"/>
                <a:ea typeface="+mj-ea"/>
                <a:cs typeface="+mj-cs"/>
              </a:rPr>
              <a:t>ПЕРВАЯ ГРУППА </a:t>
            </a:r>
            <a:r>
              <a:rPr lang="ru-RU" sz="2400" dirty="0" smtClean="0">
                <a:latin typeface="+mj-lt"/>
                <a:ea typeface="+mj-ea"/>
                <a:cs typeface="+mj-cs"/>
              </a:rPr>
              <a:t>НОВЕЛЛ </a:t>
            </a:r>
          </a:p>
          <a:p>
            <a:pPr algn="ctr" eaLnBrk="1" hangingPunct="1">
              <a:lnSpc>
                <a:spcPct val="85000"/>
              </a:lnSpc>
            </a:pPr>
            <a:r>
              <a:rPr lang="ru-RU" sz="2400" dirty="0" smtClean="0">
                <a:latin typeface="+mj-lt"/>
                <a:ea typeface="+mj-ea"/>
                <a:cs typeface="+mj-cs"/>
              </a:rPr>
              <a:t>– </a:t>
            </a:r>
            <a:r>
              <a:rPr lang="ru-RU" sz="2400" dirty="0">
                <a:latin typeface="+mj-lt"/>
                <a:ea typeface="+mj-ea"/>
                <a:cs typeface="+mj-cs"/>
              </a:rPr>
              <a:t>УТОЧНЕНИЕ </a:t>
            </a:r>
            <a:r>
              <a:rPr lang="ru-RU" sz="2400" dirty="0" smtClean="0">
                <a:latin typeface="+mj-lt"/>
                <a:ea typeface="+mj-ea"/>
                <a:cs typeface="+mj-cs"/>
              </a:rPr>
              <a:t>ПОНЯТИЙ (1)</a:t>
            </a:r>
            <a:endParaRPr lang="ru-RU" sz="24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91</a:t>
            </a:fld>
            <a:endParaRPr lang="ru-RU"/>
          </a:p>
        </p:txBody>
      </p:sp>
    </p:spTree>
    <p:extLst>
      <p:ext uri="{BB962C8B-B14F-4D97-AF65-F5344CB8AC3E}">
        <p14:creationId xmlns:p14="http://schemas.microsoft.com/office/powerpoint/2010/main" xmlns="" val="238921965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1"/>
          <p:cNvSpPr>
            <a:spLocks noChangeArrowheads="1"/>
          </p:cNvSpPr>
          <p:nvPr/>
        </p:nvSpPr>
        <p:spPr bwMode="auto">
          <a:xfrm>
            <a:off x="179388" y="1066800"/>
            <a:ext cx="8821737" cy="5078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spcBef>
                <a:spcPct val="20000"/>
              </a:spcBef>
            </a:pPr>
            <a:r>
              <a:rPr lang="ru-RU" dirty="0">
                <a:solidFill>
                  <a:srgbClr val="008080"/>
                </a:solidFill>
              </a:rPr>
              <a:t>2. Определено понятие «картель». </a:t>
            </a:r>
          </a:p>
          <a:p>
            <a:pPr algn="just" eaLnBrk="1" hangingPunct="1">
              <a:spcBef>
                <a:spcPct val="20000"/>
              </a:spcBef>
            </a:pPr>
            <a:r>
              <a:rPr lang="ru-RU" b="0" dirty="0">
                <a:solidFill>
                  <a:srgbClr val="333399"/>
                </a:solidFill>
              </a:rPr>
              <a:t>Часть 1 статьи 11:</a:t>
            </a:r>
            <a:r>
              <a:rPr lang="ru-RU" dirty="0">
                <a:solidFill>
                  <a:srgbClr val="333399"/>
                </a:solidFill>
              </a:rPr>
              <a:t> «Признаются картелем и запрещаются соглашения между хозяйствующими субъектами - конкурентами, то есть между хозяйствующими субъектами, осуществляющими продажу товаров на одном товарном рынке, если такие соглашения приводят или могут привести к:</a:t>
            </a:r>
          </a:p>
          <a:p>
            <a:pPr algn="just" eaLnBrk="1" hangingPunct="1">
              <a:spcBef>
                <a:spcPct val="20000"/>
              </a:spcBef>
            </a:pPr>
            <a:r>
              <a:rPr lang="ru-RU" dirty="0">
                <a:solidFill>
                  <a:srgbClr val="333399"/>
                </a:solidFill>
              </a:rPr>
              <a:t>1) установлению или поддержанию цен (тарифов), скидок, надбавок (доплат) и (или) наценок;</a:t>
            </a:r>
          </a:p>
          <a:p>
            <a:pPr algn="just" eaLnBrk="1" hangingPunct="1">
              <a:spcBef>
                <a:spcPct val="20000"/>
              </a:spcBef>
            </a:pPr>
            <a:r>
              <a:rPr lang="ru-RU" dirty="0">
                <a:solidFill>
                  <a:srgbClr val="333399"/>
                </a:solidFill>
              </a:rPr>
              <a:t>2) повышению, снижению или поддержанию цен на торгах;</a:t>
            </a:r>
          </a:p>
          <a:p>
            <a:pPr algn="just" eaLnBrk="1" hangingPunct="1">
              <a:spcBef>
                <a:spcPct val="20000"/>
              </a:spcBef>
            </a:pPr>
            <a:r>
              <a:rPr lang="ru-RU" dirty="0">
                <a:solidFill>
                  <a:srgbClr val="333399"/>
                </a:solidFill>
              </a:rPr>
              <a:t>3) разделу товарного рынка по территориальному принципу, объему продажи или покупки товаров, ассортименту реализуемых товаров либо составу продавцов или покупателей (заказчиков);</a:t>
            </a:r>
          </a:p>
          <a:p>
            <a:pPr algn="just" eaLnBrk="1" hangingPunct="1">
              <a:spcBef>
                <a:spcPct val="20000"/>
              </a:spcBef>
            </a:pPr>
            <a:r>
              <a:rPr lang="ru-RU" dirty="0">
                <a:solidFill>
                  <a:srgbClr val="333399"/>
                </a:solidFill>
              </a:rPr>
              <a:t>4) сокращению или прекращению производства товаров;</a:t>
            </a:r>
          </a:p>
          <a:p>
            <a:pPr algn="just" eaLnBrk="1" hangingPunct="1">
              <a:spcBef>
                <a:spcPct val="20000"/>
              </a:spcBef>
            </a:pPr>
            <a:r>
              <a:rPr lang="ru-RU" dirty="0">
                <a:solidFill>
                  <a:srgbClr val="333399"/>
                </a:solidFill>
              </a:rPr>
              <a:t>5) отказу от заключения договоров с определенными продавцами или покупателями (заказчиками)».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400" dirty="0">
                <a:latin typeface="+mj-lt"/>
                <a:ea typeface="+mj-ea"/>
                <a:cs typeface="+mj-cs"/>
              </a:rPr>
              <a:t>ПЕРВАЯ ГРУППА </a:t>
            </a:r>
            <a:r>
              <a:rPr lang="ru-RU" sz="2400" dirty="0" smtClean="0">
                <a:latin typeface="+mj-lt"/>
                <a:ea typeface="+mj-ea"/>
                <a:cs typeface="+mj-cs"/>
              </a:rPr>
              <a:t>НОВЕЛЛ </a:t>
            </a:r>
          </a:p>
          <a:p>
            <a:pPr algn="ctr" eaLnBrk="1" hangingPunct="1">
              <a:lnSpc>
                <a:spcPct val="85000"/>
              </a:lnSpc>
            </a:pPr>
            <a:r>
              <a:rPr lang="ru-RU" sz="2400" dirty="0" smtClean="0">
                <a:latin typeface="+mj-lt"/>
                <a:ea typeface="+mj-ea"/>
                <a:cs typeface="+mj-cs"/>
              </a:rPr>
              <a:t>– </a:t>
            </a:r>
            <a:r>
              <a:rPr lang="ru-RU" sz="2400" dirty="0">
                <a:latin typeface="+mj-lt"/>
                <a:ea typeface="+mj-ea"/>
                <a:cs typeface="+mj-cs"/>
              </a:rPr>
              <a:t>УТОЧНЕНИЕ </a:t>
            </a:r>
            <a:r>
              <a:rPr lang="ru-RU" sz="2400" dirty="0" smtClean="0">
                <a:latin typeface="+mj-lt"/>
                <a:ea typeface="+mj-ea"/>
                <a:cs typeface="+mj-cs"/>
              </a:rPr>
              <a:t>ПОНЯТИЙ (2)</a:t>
            </a:r>
            <a:endParaRPr lang="ru-RU" sz="24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92</a:t>
            </a:fld>
            <a:endParaRPr lang="ru-RU"/>
          </a:p>
        </p:txBody>
      </p:sp>
    </p:spTree>
    <p:extLst>
      <p:ext uri="{BB962C8B-B14F-4D97-AF65-F5344CB8AC3E}">
        <p14:creationId xmlns:p14="http://schemas.microsoft.com/office/powerpoint/2010/main" xmlns="" val="165898612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1"/>
          <p:cNvSpPr>
            <a:spLocks noChangeArrowheads="1"/>
          </p:cNvSpPr>
          <p:nvPr/>
        </p:nvSpPr>
        <p:spPr bwMode="auto">
          <a:xfrm>
            <a:off x="179388" y="846805"/>
            <a:ext cx="8821737" cy="5853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4460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spcBef>
                <a:spcPct val="20000"/>
              </a:spcBef>
            </a:pPr>
            <a:r>
              <a:rPr lang="ru-RU" b="0" dirty="0">
                <a:solidFill>
                  <a:srgbClr val="333399"/>
                </a:solidFill>
              </a:rPr>
              <a:t>Таким образом, картель – это соглашение между конкурентами, которое приводит или может привести к 5 видам последствий, являющихся наиболее опасными для экономики.</a:t>
            </a:r>
          </a:p>
          <a:p>
            <a:pPr algn="ctr" eaLnBrk="1" hangingPunct="1">
              <a:spcBef>
                <a:spcPct val="20000"/>
              </a:spcBef>
            </a:pPr>
            <a:r>
              <a:rPr lang="ru-RU" sz="2400" dirty="0">
                <a:solidFill>
                  <a:srgbClr val="008080"/>
                </a:solidFill>
              </a:rPr>
              <a:t>КАРТЕЛЬ </a:t>
            </a:r>
          </a:p>
          <a:p>
            <a:pPr algn="ctr" eaLnBrk="1" hangingPunct="1">
              <a:spcBef>
                <a:spcPct val="20000"/>
              </a:spcBef>
            </a:pPr>
            <a:r>
              <a:rPr lang="ru-RU" sz="2400" dirty="0">
                <a:solidFill>
                  <a:srgbClr val="008080"/>
                </a:solidFill>
              </a:rPr>
              <a:t>– СОГЛАШЕНИЕ МЕЖДУ КОНКУРЕНТАМИ О: </a:t>
            </a:r>
          </a:p>
          <a:p>
            <a:pPr algn="ctr" eaLnBrk="1" hangingPunct="1">
              <a:spcBef>
                <a:spcPct val="20000"/>
              </a:spcBef>
            </a:pPr>
            <a:r>
              <a:rPr lang="ru-RU" sz="2400" dirty="0">
                <a:solidFill>
                  <a:srgbClr val="008080"/>
                </a:solidFill>
              </a:rPr>
              <a:t>- ценах; </a:t>
            </a:r>
          </a:p>
          <a:p>
            <a:pPr algn="ctr" eaLnBrk="1" hangingPunct="1">
              <a:spcBef>
                <a:spcPct val="20000"/>
              </a:spcBef>
            </a:pPr>
            <a:r>
              <a:rPr lang="ru-RU" sz="2400" dirty="0">
                <a:solidFill>
                  <a:srgbClr val="008080"/>
                </a:solidFill>
              </a:rPr>
              <a:t>- участии в торгах; </a:t>
            </a:r>
          </a:p>
          <a:p>
            <a:pPr algn="ctr" eaLnBrk="1" hangingPunct="1">
              <a:spcBef>
                <a:spcPct val="20000"/>
              </a:spcBef>
            </a:pPr>
            <a:r>
              <a:rPr lang="ru-RU" sz="2400" dirty="0">
                <a:solidFill>
                  <a:srgbClr val="008080"/>
                </a:solidFill>
              </a:rPr>
              <a:t>- разделе рынка; </a:t>
            </a:r>
          </a:p>
          <a:p>
            <a:pPr algn="ctr" eaLnBrk="1" hangingPunct="1">
              <a:spcBef>
                <a:spcPct val="20000"/>
              </a:spcBef>
            </a:pPr>
            <a:r>
              <a:rPr lang="ru-RU" sz="2400" dirty="0">
                <a:solidFill>
                  <a:srgbClr val="008080"/>
                </a:solidFill>
              </a:rPr>
              <a:t>- создании дефицита; </a:t>
            </a:r>
          </a:p>
          <a:p>
            <a:pPr algn="ctr" eaLnBrk="1" hangingPunct="1">
              <a:spcBef>
                <a:spcPct val="20000"/>
              </a:spcBef>
            </a:pPr>
            <a:r>
              <a:rPr lang="ru-RU" sz="2400" dirty="0">
                <a:solidFill>
                  <a:srgbClr val="008080"/>
                </a:solidFill>
              </a:rPr>
              <a:t>- бойкоте. </a:t>
            </a:r>
          </a:p>
          <a:p>
            <a:pPr algn="ctr" eaLnBrk="1" hangingPunct="1">
              <a:spcBef>
                <a:spcPct val="20000"/>
              </a:spcBef>
            </a:pPr>
            <a:r>
              <a:rPr lang="ru-RU" sz="2400" dirty="0">
                <a:solidFill>
                  <a:srgbClr val="FF0000"/>
                </a:solidFill>
              </a:rPr>
              <a:t>КАРТЕЛИ ЗАПРЕЩЕНЫ! </a:t>
            </a:r>
          </a:p>
          <a:p>
            <a:pPr algn="ctr" eaLnBrk="1" hangingPunct="1">
              <a:spcBef>
                <a:spcPct val="20000"/>
              </a:spcBef>
            </a:pPr>
            <a:r>
              <a:rPr lang="ru-RU" dirty="0">
                <a:solidFill>
                  <a:srgbClr val="333399"/>
                </a:solidFill>
              </a:rPr>
              <a:t>Запрет на картели является безусловным (запрет «</a:t>
            </a:r>
            <a:r>
              <a:rPr lang="en-US" dirty="0">
                <a:solidFill>
                  <a:srgbClr val="333399"/>
                </a:solidFill>
              </a:rPr>
              <a:t>per se</a:t>
            </a:r>
            <a:r>
              <a:rPr lang="ru-RU" dirty="0">
                <a:solidFill>
                  <a:srgbClr val="333399"/>
                </a:solidFill>
              </a:rPr>
              <a:t>») –  </a:t>
            </a:r>
            <a:r>
              <a:rPr lang="ru-RU" dirty="0" err="1">
                <a:solidFill>
                  <a:srgbClr val="333399"/>
                </a:solidFill>
              </a:rPr>
              <a:t>правоприменителю</a:t>
            </a:r>
            <a:r>
              <a:rPr lang="ru-RU" dirty="0">
                <a:solidFill>
                  <a:srgbClr val="333399"/>
                </a:solidFill>
              </a:rPr>
              <a:t> требуется доказать </a:t>
            </a:r>
            <a:r>
              <a:rPr lang="ru-RU" u="sng" dirty="0">
                <a:solidFill>
                  <a:srgbClr val="333399"/>
                </a:solidFill>
              </a:rPr>
              <a:t>только наличие запрещенного соглашения</a:t>
            </a:r>
            <a:r>
              <a:rPr lang="ru-RU" dirty="0">
                <a:solidFill>
                  <a:srgbClr val="333399"/>
                </a:solidFill>
              </a:rPr>
              <a:t> и нет необходимости доказывать, что его реализация привела к ограничивающим конкуренцию последствиям.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400" dirty="0">
                <a:latin typeface="+mj-lt"/>
                <a:ea typeface="+mj-ea"/>
                <a:cs typeface="+mj-cs"/>
              </a:rPr>
              <a:t>ПЕРВАЯ ГРУППА </a:t>
            </a:r>
            <a:r>
              <a:rPr lang="ru-RU" sz="2400" dirty="0" smtClean="0">
                <a:latin typeface="+mj-lt"/>
                <a:ea typeface="+mj-ea"/>
                <a:cs typeface="+mj-cs"/>
              </a:rPr>
              <a:t>НОВЕЛЛ </a:t>
            </a:r>
          </a:p>
          <a:p>
            <a:pPr algn="ctr" eaLnBrk="1" hangingPunct="1">
              <a:lnSpc>
                <a:spcPct val="85000"/>
              </a:lnSpc>
            </a:pPr>
            <a:r>
              <a:rPr lang="ru-RU" sz="2400" dirty="0" smtClean="0">
                <a:latin typeface="+mj-lt"/>
                <a:ea typeface="+mj-ea"/>
                <a:cs typeface="+mj-cs"/>
              </a:rPr>
              <a:t>– </a:t>
            </a:r>
            <a:r>
              <a:rPr lang="ru-RU" sz="2400" dirty="0">
                <a:latin typeface="+mj-lt"/>
                <a:ea typeface="+mj-ea"/>
                <a:cs typeface="+mj-cs"/>
              </a:rPr>
              <a:t>УТОЧНЕНИЕ </a:t>
            </a:r>
            <a:r>
              <a:rPr lang="ru-RU" sz="2400" dirty="0" smtClean="0">
                <a:latin typeface="+mj-lt"/>
                <a:ea typeface="+mj-ea"/>
                <a:cs typeface="+mj-cs"/>
              </a:rPr>
              <a:t>ПОНЯТИЙ (3)</a:t>
            </a:r>
            <a:endParaRPr lang="ru-RU" sz="24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93</a:t>
            </a:fld>
            <a:endParaRPr lang="ru-RU"/>
          </a:p>
        </p:txBody>
      </p:sp>
    </p:spTree>
    <p:extLst>
      <p:ext uri="{BB962C8B-B14F-4D97-AF65-F5344CB8AC3E}">
        <p14:creationId xmlns:p14="http://schemas.microsoft.com/office/powerpoint/2010/main" xmlns="" val="176241004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1"/>
          <p:cNvSpPr>
            <a:spLocks noChangeArrowheads="1"/>
          </p:cNvSpPr>
          <p:nvPr/>
        </p:nvSpPr>
        <p:spPr bwMode="auto">
          <a:xfrm>
            <a:off x="107504" y="836712"/>
            <a:ext cx="8893621" cy="580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sz="1800" dirty="0">
                <a:solidFill>
                  <a:srgbClr val="008080"/>
                </a:solidFill>
              </a:rPr>
              <a:t>3. Законодательно закрыт вопрос о наличии картеля внутри группы лиц. </a:t>
            </a:r>
          </a:p>
          <a:p>
            <a:pPr algn="just" eaLnBrk="1" hangingPunct="1">
              <a:spcBef>
                <a:spcPct val="20000"/>
              </a:spcBef>
            </a:pPr>
            <a:r>
              <a:rPr lang="ru-RU" sz="1800" b="0" dirty="0">
                <a:solidFill>
                  <a:srgbClr val="333399"/>
                </a:solidFill>
              </a:rPr>
              <a:t>Для этого в статью 11 введена часть 7:</a:t>
            </a:r>
            <a:r>
              <a:rPr lang="ru-RU" sz="1800" dirty="0">
                <a:solidFill>
                  <a:srgbClr val="333399"/>
                </a:solidFill>
              </a:rPr>
              <a:t> «Положения настоящей статьи  не распространяются на соглашения между хозяйствующими субъектами, входящими в одну группу лиц, если одним из таких хозяйствующих субъектов в отношении другого хозяйствующего субъекта установлен контроль либо если такие хозяйствующие субъекты находятся под контролем одного лица, за исключением соглашений между хозяйствующими субъектами, осуществляющими виды деятельности, одновременное выполнение которых одним хозяйствующим субъектом не допускается в соответствии с законодательством Российской Федерации». </a:t>
            </a:r>
          </a:p>
          <a:p>
            <a:pPr algn="just" eaLnBrk="1" hangingPunct="1">
              <a:spcBef>
                <a:spcPct val="20000"/>
              </a:spcBef>
            </a:pPr>
            <a:r>
              <a:rPr lang="ru-RU" sz="1800" b="0" dirty="0">
                <a:solidFill>
                  <a:srgbClr val="333399"/>
                </a:solidFill>
              </a:rPr>
              <a:t>Определение понятию «контроль» дано в части 8 статьи 11:</a:t>
            </a:r>
            <a:r>
              <a:rPr lang="ru-RU" sz="1800" dirty="0">
                <a:solidFill>
                  <a:srgbClr val="333399"/>
                </a:solidFill>
              </a:rPr>
              <a:t> «Под контролем в настоящей статье, в статьях 11.1 и 32 настоящего Федерального закона понимается возможность физического или юридического лица прямо или косвенно (через юридическое лицо или через несколько юридических лиц) определять решения, принимаемые другим юридическим лицом, посредством одного или нескольких следующих действий: </a:t>
            </a:r>
          </a:p>
          <a:p>
            <a:pPr algn="just" eaLnBrk="1" hangingPunct="1">
              <a:spcBef>
                <a:spcPct val="20000"/>
              </a:spcBef>
            </a:pPr>
            <a:r>
              <a:rPr lang="ru-RU" sz="1800" dirty="0">
                <a:solidFill>
                  <a:srgbClr val="333399"/>
                </a:solidFill>
              </a:rPr>
              <a:t>1) распоряжение более чем пятьюдесятью процентами общего количества голосов, приходящихся на голосующие акции (доли), составляющие уставный (складочный) капитал юридического лица; </a:t>
            </a:r>
          </a:p>
          <a:p>
            <a:pPr algn="just" eaLnBrk="1" hangingPunct="1">
              <a:spcBef>
                <a:spcPct val="20000"/>
              </a:spcBef>
            </a:pPr>
            <a:r>
              <a:rPr lang="ru-RU" sz="1800" dirty="0">
                <a:solidFill>
                  <a:srgbClr val="333399"/>
                </a:solidFill>
              </a:rPr>
              <a:t>2) осуществление функций исполнительного органа юридического лица».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400" dirty="0">
                <a:latin typeface="+mj-lt"/>
                <a:ea typeface="+mj-ea"/>
                <a:cs typeface="+mj-cs"/>
              </a:rPr>
              <a:t>ПЕРВАЯ ГРУППА </a:t>
            </a:r>
            <a:r>
              <a:rPr lang="ru-RU" sz="2400" dirty="0" smtClean="0">
                <a:latin typeface="+mj-lt"/>
                <a:ea typeface="+mj-ea"/>
                <a:cs typeface="+mj-cs"/>
              </a:rPr>
              <a:t>НОВЕЛЛ </a:t>
            </a:r>
          </a:p>
          <a:p>
            <a:pPr algn="ctr" eaLnBrk="1" hangingPunct="1">
              <a:lnSpc>
                <a:spcPct val="85000"/>
              </a:lnSpc>
            </a:pPr>
            <a:r>
              <a:rPr lang="ru-RU" sz="2400" dirty="0" smtClean="0">
                <a:latin typeface="+mj-lt"/>
                <a:ea typeface="+mj-ea"/>
                <a:cs typeface="+mj-cs"/>
              </a:rPr>
              <a:t>– </a:t>
            </a:r>
            <a:r>
              <a:rPr lang="ru-RU" sz="2400" dirty="0">
                <a:latin typeface="+mj-lt"/>
                <a:ea typeface="+mj-ea"/>
                <a:cs typeface="+mj-cs"/>
              </a:rPr>
              <a:t>УТОЧНЕНИЕ </a:t>
            </a:r>
            <a:r>
              <a:rPr lang="ru-RU" sz="2400" dirty="0" smtClean="0">
                <a:latin typeface="+mj-lt"/>
                <a:ea typeface="+mj-ea"/>
                <a:cs typeface="+mj-cs"/>
              </a:rPr>
              <a:t>ПОНЯТИЙ (4)</a:t>
            </a:r>
            <a:endParaRPr lang="ru-RU" sz="24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94</a:t>
            </a:fld>
            <a:endParaRPr lang="ru-RU"/>
          </a:p>
        </p:txBody>
      </p:sp>
    </p:spTree>
    <p:extLst>
      <p:ext uri="{BB962C8B-B14F-4D97-AF65-F5344CB8AC3E}">
        <p14:creationId xmlns:p14="http://schemas.microsoft.com/office/powerpoint/2010/main" xmlns="" val="147873200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1"/>
          <p:cNvSpPr>
            <a:spLocks noChangeArrowheads="1"/>
          </p:cNvSpPr>
          <p:nvPr/>
        </p:nvSpPr>
        <p:spPr bwMode="auto">
          <a:xfrm>
            <a:off x="179388" y="981075"/>
            <a:ext cx="8821737" cy="526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sz="1600" dirty="0">
                <a:solidFill>
                  <a:srgbClr val="008080"/>
                </a:solidFill>
              </a:rPr>
              <a:t>4. Уточнено понятие «согласованные действия».</a:t>
            </a:r>
          </a:p>
          <a:p>
            <a:pPr algn="just" eaLnBrk="1" hangingPunct="1">
              <a:spcBef>
                <a:spcPct val="20000"/>
              </a:spcBef>
            </a:pPr>
            <a:r>
              <a:rPr lang="ru-RU" sz="1600" b="0" dirty="0">
                <a:solidFill>
                  <a:srgbClr val="333399"/>
                </a:solidFill>
              </a:rPr>
              <a:t>Появилась новая </a:t>
            </a:r>
            <a:r>
              <a:rPr lang="ru-RU" sz="1600" dirty="0">
                <a:solidFill>
                  <a:srgbClr val="333399"/>
                </a:solidFill>
              </a:rPr>
              <a:t>статья 11.1 «Запрет на согласованные действия хозяйствующих субъектов. ограничивающие конкуренцию».</a:t>
            </a:r>
            <a:r>
              <a:rPr lang="ru-RU" sz="1600" b="0" dirty="0">
                <a:solidFill>
                  <a:srgbClr val="333399"/>
                </a:solidFill>
              </a:rPr>
              <a:t> </a:t>
            </a:r>
          </a:p>
          <a:p>
            <a:pPr algn="just" eaLnBrk="1" hangingPunct="1">
              <a:spcBef>
                <a:spcPct val="20000"/>
              </a:spcBef>
            </a:pPr>
            <a:r>
              <a:rPr lang="ru-RU" sz="1600" b="0" dirty="0">
                <a:solidFill>
                  <a:srgbClr val="333399"/>
                </a:solidFill>
              </a:rPr>
              <a:t>Одновременно в закон было введено несколько уточнений, призванных исключить необоснованное применение термина «согласованные действия». </a:t>
            </a:r>
          </a:p>
          <a:p>
            <a:pPr algn="just" eaLnBrk="1" hangingPunct="1">
              <a:spcBef>
                <a:spcPct val="20000"/>
              </a:spcBef>
            </a:pPr>
            <a:r>
              <a:rPr lang="ru-RU" sz="1600" b="0" dirty="0">
                <a:solidFill>
                  <a:srgbClr val="333399"/>
                </a:solidFill>
              </a:rPr>
              <a:t>В частности, изменения внесены в статью 8, которая даёт определение понятию «согласованные действия». Чтобы акцентировать внимание на разности понятий «соглашения» и «согласованные действия» в части 1 данной статьи указывается:</a:t>
            </a:r>
            <a:r>
              <a:rPr lang="ru-RU" sz="1600" dirty="0">
                <a:solidFill>
                  <a:srgbClr val="333399"/>
                </a:solidFill>
              </a:rPr>
              <a:t> «Согласованными действиями хозяйствующих субъектов являются действия… при отсутствии соглашения…», </a:t>
            </a:r>
            <a:r>
              <a:rPr lang="ru-RU" sz="1600" b="0" dirty="0">
                <a:solidFill>
                  <a:srgbClr val="333399"/>
                </a:solidFill>
              </a:rPr>
              <a:t>а в части 2:</a:t>
            </a:r>
            <a:r>
              <a:rPr lang="ru-RU" sz="1600" dirty="0">
                <a:solidFill>
                  <a:srgbClr val="333399"/>
                </a:solidFill>
              </a:rPr>
              <a:t> «Совершение… действий по соглашению не относится к согласованным действиям, а является соглашением». </a:t>
            </a:r>
          </a:p>
          <a:p>
            <a:pPr algn="just" eaLnBrk="1" hangingPunct="1">
              <a:spcBef>
                <a:spcPct val="20000"/>
              </a:spcBef>
            </a:pPr>
            <a:r>
              <a:rPr lang="ru-RU" sz="1600" b="0" dirty="0">
                <a:solidFill>
                  <a:srgbClr val="333399"/>
                </a:solidFill>
              </a:rPr>
              <a:t>Пунктом 2 части 1 статьи 8 введено еще одно условие, только при соблюдении которого может быть применен термин «согласованные действия» - </a:t>
            </a:r>
            <a:r>
              <a:rPr lang="ru-RU" sz="1600" dirty="0">
                <a:solidFill>
                  <a:srgbClr val="333399"/>
                </a:solidFill>
              </a:rPr>
              <a:t>«действия заранее известны каждому из участвующих в них хозяйствующих субъектов в связи с публичным заявлением одного из них о совершении таких действий».</a:t>
            </a:r>
            <a:endParaRPr lang="ru-RU" sz="1600" b="0" dirty="0">
              <a:solidFill>
                <a:srgbClr val="333399"/>
              </a:solidFill>
            </a:endParaRPr>
          </a:p>
          <a:p>
            <a:pPr algn="just" eaLnBrk="1" hangingPunct="1">
              <a:spcBef>
                <a:spcPct val="20000"/>
              </a:spcBef>
            </a:pPr>
            <a:r>
              <a:rPr lang="ru-RU" sz="1600" b="0" dirty="0">
                <a:solidFill>
                  <a:srgbClr val="333399"/>
                </a:solidFill>
              </a:rPr>
              <a:t>Часть 5 статьи 11.1 содержит ограничения по доле для участников запрещенных согласованные действий:</a:t>
            </a:r>
            <a:r>
              <a:rPr lang="ru-RU" sz="1600" dirty="0">
                <a:solidFill>
                  <a:srgbClr val="333399"/>
                </a:solidFill>
              </a:rPr>
              <a:t> «Указанные в настоящей статье запреты не распространяются на согласованные действия хозяйствующих субъектов, совокупная доля которых на товарном рынке не превышает двадцать процентов и при этом доля каждого из которых на товарном рынке не превышает восемь процентов». </a:t>
            </a:r>
          </a:p>
        </p:txBody>
      </p:sp>
      <p:sp>
        <p:nvSpPr>
          <p:cNvPr id="6"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400" dirty="0">
                <a:latin typeface="+mj-lt"/>
                <a:ea typeface="+mj-ea"/>
                <a:cs typeface="+mj-cs"/>
              </a:rPr>
              <a:t>ПЕРВАЯ ГРУППА </a:t>
            </a:r>
            <a:r>
              <a:rPr lang="ru-RU" sz="2400" dirty="0" smtClean="0">
                <a:latin typeface="+mj-lt"/>
                <a:ea typeface="+mj-ea"/>
                <a:cs typeface="+mj-cs"/>
              </a:rPr>
              <a:t>НОВЕЛЛ </a:t>
            </a:r>
          </a:p>
          <a:p>
            <a:pPr algn="ctr" eaLnBrk="1" hangingPunct="1">
              <a:lnSpc>
                <a:spcPct val="85000"/>
              </a:lnSpc>
            </a:pPr>
            <a:r>
              <a:rPr lang="ru-RU" sz="2400" dirty="0" smtClean="0">
                <a:latin typeface="+mj-lt"/>
                <a:ea typeface="+mj-ea"/>
                <a:cs typeface="+mj-cs"/>
              </a:rPr>
              <a:t>– </a:t>
            </a:r>
            <a:r>
              <a:rPr lang="ru-RU" sz="2400" dirty="0">
                <a:latin typeface="+mj-lt"/>
                <a:ea typeface="+mj-ea"/>
                <a:cs typeface="+mj-cs"/>
              </a:rPr>
              <a:t>УТОЧНЕНИЕ </a:t>
            </a:r>
            <a:r>
              <a:rPr lang="ru-RU" sz="2400" dirty="0" smtClean="0">
                <a:latin typeface="+mj-lt"/>
                <a:ea typeface="+mj-ea"/>
                <a:cs typeface="+mj-cs"/>
              </a:rPr>
              <a:t>ПОНЯТИЙ (5)</a:t>
            </a:r>
            <a:endParaRPr lang="ru-RU" sz="24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95</a:t>
            </a:fld>
            <a:endParaRPr lang="ru-RU"/>
          </a:p>
        </p:txBody>
      </p:sp>
    </p:spTree>
    <p:extLst>
      <p:ext uri="{BB962C8B-B14F-4D97-AF65-F5344CB8AC3E}">
        <p14:creationId xmlns:p14="http://schemas.microsoft.com/office/powerpoint/2010/main" xmlns="" val="222158781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1"/>
          <p:cNvSpPr>
            <a:spLocks noChangeArrowheads="1"/>
          </p:cNvSpPr>
          <p:nvPr/>
        </p:nvSpPr>
        <p:spPr bwMode="auto">
          <a:xfrm>
            <a:off x="179388" y="1385593"/>
            <a:ext cx="8821737" cy="4745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sz="2400" dirty="0" smtClean="0">
                <a:solidFill>
                  <a:srgbClr val="333399"/>
                </a:solidFill>
              </a:rPr>
              <a:t>Указанные </a:t>
            </a:r>
            <a:r>
              <a:rPr lang="ru-RU" sz="2400" dirty="0">
                <a:solidFill>
                  <a:srgbClr val="333399"/>
                </a:solidFill>
              </a:rPr>
              <a:t>новеллы, касающиеся термина «согласованные действия» объективно должны способствовать уменьшению практики рассмотрения дел по данному виду нарушений антимонопольного законодательства. </a:t>
            </a:r>
          </a:p>
          <a:p>
            <a:pPr algn="just" eaLnBrk="1" hangingPunct="1">
              <a:spcBef>
                <a:spcPct val="20000"/>
              </a:spcBef>
            </a:pPr>
            <a:endParaRPr lang="ru-RU" sz="2400" b="0" dirty="0">
              <a:solidFill>
                <a:srgbClr val="333399"/>
              </a:solidFill>
            </a:endParaRPr>
          </a:p>
          <a:p>
            <a:pPr algn="just" eaLnBrk="1" hangingPunct="1">
              <a:spcBef>
                <a:spcPct val="20000"/>
              </a:spcBef>
            </a:pPr>
            <a:r>
              <a:rPr lang="ru-RU" sz="2400" b="0" dirty="0">
                <a:solidFill>
                  <a:srgbClr val="333399"/>
                </a:solidFill>
              </a:rPr>
              <a:t>В перспективе согласованные действия должны оказаться «на периферии» антимонопольного регулирования. </a:t>
            </a:r>
          </a:p>
          <a:p>
            <a:pPr algn="just" eaLnBrk="1" hangingPunct="1">
              <a:spcBef>
                <a:spcPct val="20000"/>
              </a:spcBef>
            </a:pPr>
            <a:r>
              <a:rPr lang="ru-RU" sz="2400" b="0" dirty="0">
                <a:solidFill>
                  <a:srgbClr val="333399"/>
                </a:solidFill>
              </a:rPr>
              <a:t>Такая тенденция отражает мировой опыт, в соответствии с которым, например, в Евросоюзе основное внимание уделяется противодействию </a:t>
            </a:r>
            <a:r>
              <a:rPr lang="ru-RU" sz="2400" b="0" dirty="0" err="1">
                <a:solidFill>
                  <a:srgbClr val="333399"/>
                </a:solidFill>
              </a:rPr>
              <a:t>антиконкурентным</a:t>
            </a:r>
            <a:r>
              <a:rPr lang="ru-RU" sz="2400" b="0" dirty="0">
                <a:solidFill>
                  <a:srgbClr val="333399"/>
                </a:solidFill>
              </a:rPr>
              <a:t> соглашениям, в том числе, картелям, а дела по согласованным действиям крайне редки и являются скорее исключением из правил.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400" dirty="0">
                <a:latin typeface="+mj-lt"/>
                <a:ea typeface="+mj-ea"/>
                <a:cs typeface="+mj-cs"/>
              </a:rPr>
              <a:t>ПЕРВАЯ ГРУППА </a:t>
            </a:r>
            <a:r>
              <a:rPr lang="ru-RU" sz="2400" dirty="0" smtClean="0">
                <a:latin typeface="+mj-lt"/>
                <a:ea typeface="+mj-ea"/>
                <a:cs typeface="+mj-cs"/>
              </a:rPr>
              <a:t>НОВЕЛЛ </a:t>
            </a:r>
          </a:p>
          <a:p>
            <a:pPr algn="ctr" eaLnBrk="1" hangingPunct="1">
              <a:lnSpc>
                <a:spcPct val="85000"/>
              </a:lnSpc>
            </a:pPr>
            <a:r>
              <a:rPr lang="ru-RU" sz="2400" dirty="0" smtClean="0">
                <a:latin typeface="+mj-lt"/>
                <a:ea typeface="+mj-ea"/>
                <a:cs typeface="+mj-cs"/>
              </a:rPr>
              <a:t>– </a:t>
            </a:r>
            <a:r>
              <a:rPr lang="ru-RU" sz="2400" dirty="0">
                <a:latin typeface="+mj-lt"/>
                <a:ea typeface="+mj-ea"/>
                <a:cs typeface="+mj-cs"/>
              </a:rPr>
              <a:t>УТОЧНЕНИЕ </a:t>
            </a:r>
            <a:r>
              <a:rPr lang="ru-RU" sz="2400" dirty="0" smtClean="0">
                <a:latin typeface="+mj-lt"/>
                <a:ea typeface="+mj-ea"/>
                <a:cs typeface="+mj-cs"/>
              </a:rPr>
              <a:t>ПОНЯТИЙ (6)</a:t>
            </a:r>
            <a:endParaRPr lang="ru-RU" sz="24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96</a:t>
            </a:fld>
            <a:endParaRPr lang="ru-RU"/>
          </a:p>
        </p:txBody>
      </p:sp>
    </p:spTree>
    <p:extLst>
      <p:ext uri="{BB962C8B-B14F-4D97-AF65-F5344CB8AC3E}">
        <p14:creationId xmlns:p14="http://schemas.microsoft.com/office/powerpoint/2010/main" xmlns="" val="43806142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1"/>
          <p:cNvSpPr>
            <a:spLocks noChangeArrowheads="1"/>
          </p:cNvSpPr>
          <p:nvPr/>
        </p:nvSpPr>
        <p:spPr bwMode="auto">
          <a:xfrm>
            <a:off x="179388" y="1125538"/>
            <a:ext cx="8821737" cy="4894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spcBef>
                <a:spcPct val="20000"/>
              </a:spcBef>
            </a:pPr>
            <a:endParaRPr lang="ru-RU" dirty="0">
              <a:solidFill>
                <a:srgbClr val="333399"/>
              </a:solidFill>
            </a:endParaRPr>
          </a:p>
          <a:p>
            <a:pPr algn="just" eaLnBrk="1" hangingPunct="1">
              <a:spcBef>
                <a:spcPct val="20000"/>
              </a:spcBef>
            </a:pPr>
            <a:r>
              <a:rPr lang="ru-RU" dirty="0">
                <a:solidFill>
                  <a:srgbClr val="008080"/>
                </a:solidFill>
              </a:rPr>
              <a:t>1. Юрисдикция ФАС России распространена на участников международных картелей.</a:t>
            </a:r>
          </a:p>
          <a:p>
            <a:pPr algn="just" eaLnBrk="1" hangingPunct="1">
              <a:spcBef>
                <a:spcPct val="20000"/>
              </a:spcBef>
            </a:pPr>
            <a:r>
              <a:rPr lang="ru-RU" b="0" dirty="0">
                <a:solidFill>
                  <a:srgbClr val="333399"/>
                </a:solidFill>
              </a:rPr>
              <a:t>В новой редакции части 2 статьи 3 Закона о защите конкуренции уточняются вопросы экстерриториальности:</a:t>
            </a:r>
            <a:r>
              <a:rPr lang="ru-RU" dirty="0">
                <a:solidFill>
                  <a:srgbClr val="333399"/>
                </a:solidFill>
              </a:rPr>
              <a:t> «Положения настоящего Федерального закона применяются к  достигнутым за пределами территории Российской Федерации соглашениям между российскими и (или) иностранными лицами либо организациями, а также к совершаемым ими действиям, если такие соглашения или действия оказывают влияние на состояние конкуренции на территории Российской Федерации». </a:t>
            </a:r>
          </a:p>
          <a:p>
            <a:pPr algn="just" eaLnBrk="1" hangingPunct="1">
              <a:spcBef>
                <a:spcPct val="20000"/>
              </a:spcBef>
            </a:pPr>
            <a:r>
              <a:rPr lang="ru-RU" b="0" dirty="0">
                <a:solidFill>
                  <a:srgbClr val="333399"/>
                </a:solidFill>
              </a:rPr>
              <a:t>Такая редакция закона позволит антимонопольным органам более «плотно» заниматься действующими на территории России международными картелями и картелями с участием российских предприятий, «оформленными» за границей. </a:t>
            </a:r>
          </a:p>
        </p:txBody>
      </p:sp>
      <p:sp>
        <p:nvSpPr>
          <p:cNvPr id="46084"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ВТОРАЯ ГРУППА НОВЕЛЛ </a:t>
            </a:r>
            <a:br>
              <a:rPr lang="ru-RU" sz="2600" dirty="0">
                <a:latin typeface="+mj-lt"/>
                <a:ea typeface="+mj-ea"/>
                <a:cs typeface="+mj-cs"/>
              </a:rPr>
            </a:br>
            <a:r>
              <a:rPr lang="ru-RU" sz="2600" dirty="0">
                <a:latin typeface="+mj-lt"/>
                <a:ea typeface="+mj-ea"/>
                <a:cs typeface="+mj-cs"/>
              </a:rPr>
              <a:t>– УТОЧНЕНИЕ </a:t>
            </a:r>
            <a:r>
              <a:rPr lang="ru-RU" sz="2600" dirty="0" smtClean="0">
                <a:latin typeface="+mj-lt"/>
                <a:ea typeface="+mj-ea"/>
                <a:cs typeface="+mj-cs"/>
              </a:rPr>
              <a:t>ПОЛНОМОЧИЙ (1)</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97</a:t>
            </a:fld>
            <a:endParaRPr lang="ru-RU"/>
          </a:p>
        </p:txBody>
      </p:sp>
    </p:spTree>
    <p:extLst>
      <p:ext uri="{BB962C8B-B14F-4D97-AF65-F5344CB8AC3E}">
        <p14:creationId xmlns:p14="http://schemas.microsoft.com/office/powerpoint/2010/main" xmlns="" val="342947999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1"/>
          <p:cNvSpPr>
            <a:spLocks noChangeArrowheads="1"/>
          </p:cNvSpPr>
          <p:nvPr/>
        </p:nvSpPr>
        <p:spPr bwMode="auto">
          <a:xfrm>
            <a:off x="179388" y="1058863"/>
            <a:ext cx="8821737"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a:solidFill>
                  <a:srgbClr val="008080"/>
                </a:solidFill>
              </a:rPr>
              <a:t>2. Расширен список хозяйствующих субъектов, подпадающих под действие антимонопольного законодательства.</a:t>
            </a:r>
          </a:p>
          <a:p>
            <a:pPr algn="just" eaLnBrk="1" hangingPunct="1">
              <a:spcBef>
                <a:spcPct val="20000"/>
              </a:spcBef>
            </a:pPr>
            <a:r>
              <a:rPr lang="ru-RU" b="0" dirty="0">
                <a:solidFill>
                  <a:srgbClr val="333399"/>
                </a:solidFill>
              </a:rPr>
              <a:t>Теперь хозяйствующим субъектом (пункт 5 статьи 4 Закона о защите конкуренции), то есть субъектом, на которого распространяется антимонопольное законодательство, являются:</a:t>
            </a:r>
            <a:r>
              <a:rPr lang="ru-RU" dirty="0">
                <a:solidFill>
                  <a:srgbClr val="333399"/>
                </a:solidFill>
              </a:rPr>
              <a:t> «коммерческая организация, некоммерческая организация, осуществляющая деятельность, приносящую ей доход, индивидуальный предприниматель, иное физическое лицо, не зарегистрированное в качестве индивидуального предпринимателя, но осуществляющее профессиональную деятельность, приносящую доход, в соответствии с федеральными законами на основании государственной регистрации и (или) лицензии, а также в силу членства в саморегулируемой организации». </a:t>
            </a:r>
          </a:p>
          <a:p>
            <a:pPr algn="just" eaLnBrk="1" hangingPunct="1">
              <a:spcBef>
                <a:spcPct val="20000"/>
              </a:spcBef>
            </a:pPr>
            <a:r>
              <a:rPr lang="ru-RU" b="0" dirty="0">
                <a:solidFill>
                  <a:srgbClr val="333399"/>
                </a:solidFill>
              </a:rPr>
              <a:t>Данная формулировка этого определения позволит контролировать поведение на рынке, в том числе, в плане заключения и реализации </a:t>
            </a:r>
            <a:r>
              <a:rPr lang="ru-RU" b="0" dirty="0" err="1">
                <a:solidFill>
                  <a:srgbClr val="333399"/>
                </a:solidFill>
              </a:rPr>
              <a:t>антиконкурентных</a:t>
            </a:r>
            <a:r>
              <a:rPr lang="ru-RU" b="0" dirty="0">
                <a:solidFill>
                  <a:srgbClr val="333399"/>
                </a:solidFill>
              </a:rPr>
              <a:t> соглашений ряда категорий его участников, которые ранее ввиду наличия неких особенностей в их статусе выпадали из поля зрения антимонопольных органов. </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ВТОРАЯ ГРУППА НОВЕЛЛ </a:t>
            </a:r>
            <a:br>
              <a:rPr lang="ru-RU" sz="2600" dirty="0">
                <a:latin typeface="+mj-lt"/>
                <a:ea typeface="+mj-ea"/>
                <a:cs typeface="+mj-cs"/>
              </a:rPr>
            </a:br>
            <a:r>
              <a:rPr lang="ru-RU" sz="2600" dirty="0">
                <a:latin typeface="+mj-lt"/>
                <a:ea typeface="+mj-ea"/>
                <a:cs typeface="+mj-cs"/>
              </a:rPr>
              <a:t>– УТОЧНЕНИЕ </a:t>
            </a:r>
            <a:r>
              <a:rPr lang="ru-RU" sz="2600" dirty="0" smtClean="0">
                <a:latin typeface="+mj-lt"/>
                <a:ea typeface="+mj-ea"/>
                <a:cs typeface="+mj-cs"/>
              </a:rPr>
              <a:t>ПОЛНОМОЧИЙ (2)</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98</a:t>
            </a:fld>
            <a:endParaRPr lang="ru-RU"/>
          </a:p>
        </p:txBody>
      </p:sp>
    </p:spTree>
    <p:extLst>
      <p:ext uri="{BB962C8B-B14F-4D97-AF65-F5344CB8AC3E}">
        <p14:creationId xmlns:p14="http://schemas.microsoft.com/office/powerpoint/2010/main" xmlns="" val="299704017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
          <p:cNvSpPr>
            <a:spLocks noChangeArrowheads="1"/>
          </p:cNvSpPr>
          <p:nvPr/>
        </p:nvSpPr>
        <p:spPr bwMode="auto">
          <a:xfrm>
            <a:off x="179388" y="908720"/>
            <a:ext cx="8821737" cy="57554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lang="ru-RU" dirty="0">
                <a:solidFill>
                  <a:srgbClr val="008080"/>
                </a:solidFill>
              </a:rPr>
              <a:t>3. Уточнены полномочия антимонопольных органов по вопросам получения и использования информации, содержащейся на электронных носителях. </a:t>
            </a:r>
          </a:p>
          <a:p>
            <a:pPr algn="just" eaLnBrk="1" hangingPunct="1">
              <a:spcBef>
                <a:spcPct val="20000"/>
              </a:spcBef>
            </a:pPr>
            <a:r>
              <a:rPr lang="ru-RU" b="0" dirty="0">
                <a:solidFill>
                  <a:srgbClr val="333399"/>
                </a:solidFill>
              </a:rPr>
              <a:t>В части 1 статьи 25 «Обязанность представления информации в антимонопольный орган» не очень внятная и вызывавшая вопросы формулировка «включая служебную переписку в электронном виде» заменена на вполне исчерпывающий перечень информации, которая может содержаться на электронных носителях и должна быть представлена в антимонопольный орган по его требованию, в том числе, в ходе проверок хозяйствующих субъектов:</a:t>
            </a:r>
            <a:r>
              <a:rPr lang="ru-RU" dirty="0">
                <a:solidFill>
                  <a:srgbClr val="333399"/>
                </a:solidFill>
              </a:rPr>
              <a:t> «акты, договоры, справки, деловая корреспонденция, иные документы и материалы, выполненные в форме цифровой записи или в форме записи на электронных носителях».</a:t>
            </a:r>
          </a:p>
          <a:p>
            <a:pPr algn="just" eaLnBrk="1" hangingPunct="1">
              <a:spcBef>
                <a:spcPct val="20000"/>
              </a:spcBef>
            </a:pPr>
            <a:r>
              <a:rPr lang="ru-RU" b="0" dirty="0">
                <a:solidFill>
                  <a:srgbClr val="333399"/>
                </a:solidFill>
              </a:rPr>
              <a:t>В часть 3 статьи 25.3 уточняются права антимонопольного органа на копирование  электронных носителей информации в ходе осмотра территорий, помещений, документов и предметов проверяемого лица в процессе проверки:</a:t>
            </a:r>
            <a:r>
              <a:rPr lang="ru-RU" dirty="0">
                <a:solidFill>
                  <a:srgbClr val="333399"/>
                </a:solidFill>
              </a:rPr>
              <a:t> «В необходимых случаях при осуществлении осмотра производятся фото- и киносъемка, видеозапись, снимаются копии с документов, а также делаются копии электронных носителей информации».</a:t>
            </a:r>
          </a:p>
        </p:txBody>
      </p:sp>
      <p:sp>
        <p:nvSpPr>
          <p:cNvPr id="5" name="Rectangle 2"/>
          <p:cNvSpPr>
            <a:spLocks noChangeArrowheads="1"/>
          </p:cNvSpPr>
          <p:nvPr/>
        </p:nvSpPr>
        <p:spPr bwMode="auto">
          <a:xfrm>
            <a:off x="0" y="1"/>
            <a:ext cx="9144000"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ВТОРАЯ ГРУППА НОВЕЛЛ </a:t>
            </a:r>
            <a:br>
              <a:rPr lang="ru-RU" sz="2600" dirty="0">
                <a:latin typeface="+mj-lt"/>
                <a:ea typeface="+mj-ea"/>
                <a:cs typeface="+mj-cs"/>
              </a:rPr>
            </a:br>
            <a:r>
              <a:rPr lang="ru-RU" sz="2600" dirty="0">
                <a:latin typeface="+mj-lt"/>
                <a:ea typeface="+mj-ea"/>
                <a:cs typeface="+mj-cs"/>
              </a:rPr>
              <a:t>– УТОЧНЕНИЕ </a:t>
            </a:r>
            <a:r>
              <a:rPr lang="ru-RU" sz="2600" dirty="0" smtClean="0">
                <a:latin typeface="+mj-lt"/>
                <a:ea typeface="+mj-ea"/>
                <a:cs typeface="+mj-cs"/>
              </a:rPr>
              <a:t>ПОЛНОМОЧИЙ (3)</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99</a:t>
            </a:fld>
            <a:endParaRPr lang="ru-RU"/>
          </a:p>
        </p:txBody>
      </p:sp>
    </p:spTree>
    <p:extLst>
      <p:ext uri="{BB962C8B-B14F-4D97-AF65-F5344CB8AC3E}">
        <p14:creationId xmlns:p14="http://schemas.microsoft.com/office/powerpoint/2010/main" xmlns="" val="654195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25733</TotalTime>
  <Words>10809</Words>
  <Application>Microsoft Office PowerPoint</Application>
  <PresentationFormat>Экран (4:3)</PresentationFormat>
  <Paragraphs>1077</Paragraphs>
  <Slides>110</Slides>
  <Notes>105</Notes>
  <HiddenSlides>0</HiddenSlides>
  <MMClips>0</MMClips>
  <ScaleCrop>false</ScaleCrop>
  <HeadingPairs>
    <vt:vector size="4" baseType="variant">
      <vt:variant>
        <vt:lpstr>Тема</vt:lpstr>
      </vt:variant>
      <vt:variant>
        <vt:i4>1</vt:i4>
      </vt:variant>
      <vt:variant>
        <vt:lpstr>Заголовки слайдов</vt:lpstr>
      </vt:variant>
      <vt:variant>
        <vt:i4>110</vt:i4>
      </vt:variant>
    </vt:vector>
  </HeadingPairs>
  <TitlesOfParts>
    <vt:vector size="111" baseType="lpstr">
      <vt:lpstr>Оформление по умолчанию</vt:lpstr>
      <vt:lpstr>Слайд 1</vt:lpstr>
      <vt:lpstr>Слайд 2</vt:lpstr>
      <vt:lpstr>Слайд 3</vt:lpstr>
      <vt:lpstr> ЧТО ТАКОЕ АНТИКОНКУРЕНТНОЕ СОГЛАШЕНИЕ? (1)</vt:lpstr>
      <vt:lpstr>Слайд 5</vt:lpstr>
      <vt:lpstr>Слайд 6</vt:lpstr>
      <vt:lpstr>Слайд 7</vt:lpstr>
      <vt:lpstr>ЧЕМ ОПАСНЫ АНТИКОНКУРЕНТНЫЕ СОГЛАШЕНИЯ? (1)</vt:lpstr>
      <vt:lpstr>Слайд 9</vt:lpstr>
      <vt:lpstr>Слайд 10</vt:lpstr>
      <vt:lpstr> РОССИЙСКАЯ СПЕЦИФИКА  АНТИКОНКУРЕНТНЫХ СОГЛАШЕНИЙ</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ЕВРАЗИЙСКИЙ ЭКОНОМИЧЕСКИЙ СОЮЗ.  Протокол 19 к Договору о создании ЕАЭЗ(7) </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ЧЕМ ОПАСНЫ КАРТЕЛИ?</vt:lpstr>
      <vt:lpstr>ЗАПРЕТ  PER SE</vt:lpstr>
      <vt:lpstr>Слайд 43</vt:lpstr>
      <vt:lpstr>СОГЛАСОВАННЫЕ ДЕЙСТВИЯ</vt:lpstr>
      <vt:lpstr>4.1.1. ЦЕНОВОЙ СГОВОР</vt:lpstr>
      <vt:lpstr>4.1.2. СГОВОР НА ТОРГАХ</vt:lpstr>
      <vt:lpstr>ПРИЗНАКИ СГОВОРА НА ТОРГАХ</vt:lpstr>
      <vt:lpstr>4.1.3. СГОВОР ПО РАЗДЕЛУ РЫНКОВ</vt:lpstr>
      <vt:lpstr>4.1.4. СГОВОР ПО СОЗДАНИЮ ДЕФИЦИТА</vt:lpstr>
      <vt:lpstr>4.1.5. БОЙКОТ</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5.4. ОСВОБОЖДЕНИЕ ОТ ОТВЕТСТВЕННОСТИ </vt:lpstr>
      <vt:lpstr>ОСВОБОЖДЕНИЕ ОТ АДМИНИСТРАТИВНОЙ ОТВЕТСТВЕННОСТИ. ПРАВОВОЕ ОБЕСПЕЧЕНИЕ</vt:lpstr>
      <vt:lpstr>ОСВОБОЖДЕНИЕ ОТ УГОЛОВНОЙ ОТВЕТСТВЕННОСТИ. ПРАВОВОЕ ОБЕСПЕЧЕНИЕ </vt:lpstr>
      <vt:lpstr>Слайд 74</vt:lpstr>
      <vt:lpstr>Слайд 75</vt:lpstr>
      <vt:lpstr>АНТИМОНОПОЛЬНЫЕ ОРГАНЫ</vt:lpstr>
      <vt:lpstr>ПРАВООХРАНИТЕЛЬНЫЕ ОРГАНЫ</vt:lpstr>
      <vt:lpstr>ОРГАНЫ ПРОКУРАТУРЫ</vt:lpstr>
      <vt:lpstr>Слайд 79</vt:lpstr>
      <vt:lpstr>Слайд 80</vt:lpstr>
      <vt:lpstr>Слайд 81</vt:lpstr>
      <vt:lpstr>Слайд 82</vt:lpstr>
      <vt:lpstr>Слайд 83</vt:lpstr>
      <vt:lpstr>Слайд 84</vt:lpstr>
      <vt:lpstr> ОСОБЕННОСТИ ОБРАЗОВАНИЯ  И ФУНКЦИОНИРОВАНИЯ КАРТЕЛЕЙ</vt:lpstr>
      <vt:lpstr>Слайд 86</vt:lpstr>
      <vt:lpstr>Слайд 87</vt:lpstr>
      <vt:lpstr>Слайд 88</vt:lpstr>
      <vt:lpstr>Слайд 89</vt:lpstr>
      <vt:lpstr>Слайд 90</vt:lpstr>
      <vt:lpstr>Слайд 91</vt:lpstr>
      <vt:lpstr>Слайд 92</vt:lpstr>
      <vt:lpstr>Слайд 93</vt:lpstr>
      <vt:lpstr>Слайд 94</vt:lpstr>
      <vt:lpstr>Слайд 95</vt:lpstr>
      <vt:lpstr>Слайд 96</vt:lpstr>
      <vt:lpstr>Слайд 97</vt:lpstr>
      <vt:lpstr>Слайд 98</vt:lpstr>
      <vt:lpstr>Слайд 99</vt:lpstr>
      <vt:lpstr>Слайд 100</vt:lpstr>
      <vt:lpstr>Слайд 101</vt:lpstr>
      <vt:lpstr>ТРЕТЬЯ ГРУППА НОВЕЛЛ  – ОТВЕТСТВЕННОСТЬ (1)</vt:lpstr>
      <vt:lpstr>Слайд 103</vt:lpstr>
      <vt:lpstr>Слайд 104</vt:lpstr>
      <vt:lpstr>Слайд 105</vt:lpstr>
      <vt:lpstr>Слайд 106</vt:lpstr>
      <vt:lpstr>Слайд 107</vt:lpstr>
      <vt:lpstr>Слайд 108</vt:lpstr>
      <vt:lpstr>Слайд 109</vt:lpstr>
      <vt:lpstr>Слайд 110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Самолысов Павел Валерьевич</dc:creator>
  <cp:lastModifiedBy>to87-omaev</cp:lastModifiedBy>
  <cp:revision>513</cp:revision>
  <cp:lastPrinted>2015-04-21T11:30:10Z</cp:lastPrinted>
  <dcterms:created xsi:type="dcterms:W3CDTF">2011-08-24T07:02:51Z</dcterms:created>
  <dcterms:modified xsi:type="dcterms:W3CDTF">2018-09-03T02:52:33Z</dcterms:modified>
</cp:coreProperties>
</file>