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7"/>
  </p:notesMasterIdLst>
  <p:sldIdLst>
    <p:sldId id="267" r:id="rId2"/>
    <p:sldId id="277" r:id="rId3"/>
    <p:sldId id="278" r:id="rId4"/>
    <p:sldId id="327" r:id="rId5"/>
    <p:sldId id="273" r:id="rId6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A6DD9"/>
    <a:srgbClr val="EAE75F"/>
    <a:srgbClr val="CCECFF"/>
    <a:srgbClr val="002F8E"/>
    <a:srgbClr val="0043C8"/>
    <a:srgbClr val="D7F7FD"/>
    <a:srgbClr val="2C8394"/>
    <a:srgbClr val="00CC00"/>
    <a:srgbClr val="37D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-11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540599184816057"/>
          <c:y val="0.10602618143619552"/>
          <c:w val="0.68174613948155993"/>
          <c:h val="0.45224393869929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5"/>
                <c:pt idx="0">
                  <c:v>Плановые проверки</c:v>
                </c:pt>
                <c:pt idx="1">
                  <c:v>Внеплановые проверки ФУ</c:v>
                </c:pt>
                <c:pt idx="2">
                  <c:v>Внеплановые проверки УС</c:v>
                </c:pt>
                <c:pt idx="3">
                  <c:v>Внеплановые проверки МУ</c:v>
                </c:pt>
                <c:pt idx="4">
                  <c:v>Всего осуществлено проверок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19</c:v>
                </c:pt>
                <c:pt idx="2">
                  <c:v>38</c:v>
                </c:pt>
                <c:pt idx="3">
                  <c:v>8</c:v>
                </c:pt>
                <c:pt idx="4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4864384"/>
        <c:axId val="45726464"/>
        <c:axId val="0"/>
      </c:bar3DChart>
      <c:catAx>
        <c:axId val="94864384"/>
        <c:scaling>
          <c:orientation val="minMax"/>
        </c:scaling>
        <c:delete val="0"/>
        <c:axPos val="b"/>
        <c:majorTickMark val="out"/>
        <c:minorTickMark val="none"/>
        <c:tickLblPos val="nextTo"/>
        <c:crossAx val="45726464"/>
        <c:crosses val="autoZero"/>
        <c:auto val="1"/>
        <c:lblAlgn val="ctr"/>
        <c:lblOffset val="100"/>
        <c:noMultiLvlLbl val="0"/>
      </c:catAx>
      <c:valAx>
        <c:axId val="45726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864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061843832021001E-2"/>
          <c:y val="0.2022509842519685"/>
          <c:w val="0.53020111548556426"/>
          <c:h val="0.713732529527559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-0.35718684383202098"/>
                  <c:y val="0.27898474409448809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008000"/>
                        </a:solidFill>
                      </a:rPr>
                      <a:t>114</a:t>
                    </a:r>
                    <a:endParaRPr lang="en-US" dirty="0">
                      <a:solidFill>
                        <a:schemeClr val="accent1">
                          <a:lumMod val="2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2396489501312337"/>
                  <c:y val="-0.31942864173228347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solidFill>
                          <a:srgbClr val="008000"/>
                        </a:solidFill>
                      </a:rPr>
                      <a:t>110</a:t>
                    </a:r>
                    <a:endParaRPr lang="en-US" sz="2400" b="1" dirty="0">
                      <a:solidFill>
                        <a:schemeClr val="accent1">
                          <a:lumMod val="2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887467191601047E-2"/>
                  <c:y val="-3.014591535433070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008000"/>
                        </a:solidFill>
                      </a:rPr>
                      <a:t>78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rgbClr val="008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Рассмотрено жалоб</c:v>
                </c:pt>
                <c:pt idx="1">
                  <c:v>Поступило жалоб</c:v>
                </c:pt>
                <c:pt idx="2">
                  <c:v>Признано обоснованными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110</c:v>
                </c:pt>
                <c:pt idx="1">
                  <c:v>114</c:v>
                </c:pt>
                <c:pt idx="2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24146981627307"/>
          <c:y val="0.28835408464566925"/>
          <c:w val="0.32917519685039365"/>
          <c:h val="0.4295418307086614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Вынесено постановалений по 44-ФЗ</c:v>
                </c:pt>
                <c:pt idx="1">
                  <c:v>Вынесено постановалений по 135-ФЗ</c:v>
                </c:pt>
                <c:pt idx="2">
                  <c:v>Вынесено постановлений 381-ФЗ</c:v>
                </c:pt>
                <c:pt idx="3">
                  <c:v>Вынесено постановлений 223-ФЗ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</c:v>
                </c:pt>
                <c:pt idx="1">
                  <c:v>5</c:v>
                </c:pt>
                <c:pt idx="2">
                  <c:v>14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2253568"/>
        <c:axId val="86687040"/>
        <c:axId val="0"/>
      </c:bar3DChart>
      <c:catAx>
        <c:axId val="10225356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 rot="-5400000" vert="horz" anchor="t" anchorCtr="1"/>
          <a:lstStyle/>
          <a:p>
            <a:pPr>
              <a:defRPr sz="1600"/>
            </a:pPr>
            <a:endParaRPr lang="ru-RU"/>
          </a:p>
        </c:txPr>
        <c:crossAx val="86687040"/>
        <c:crosses val="autoZero"/>
        <c:auto val="0"/>
        <c:lblAlgn val="ctr"/>
        <c:lblOffset val="100"/>
        <c:noMultiLvlLbl val="0"/>
      </c:catAx>
      <c:valAx>
        <c:axId val="86687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253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C30B1E-C303-4BD6-95B8-032BCD99C8A6}" type="doc">
      <dgm:prSet loTypeId="urn:microsoft.com/office/officeart/2005/8/layout/radial1" loCatId="relationship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01845DC3-AF0B-4793-8B03-44493BE3F2C9}" type="pres">
      <dgm:prSet presAssocID="{FEC30B1E-C303-4BD6-95B8-032BCD99C8A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9F6F6B30-1B5B-448F-81B0-FFE1180543AF}" type="presOf" srcId="{FEC30B1E-C303-4BD6-95B8-032BCD99C8A6}" destId="{01845DC3-AF0B-4793-8B03-44493BE3F2C9}" srcOrd="0" destOrd="0" presId="urn:microsoft.com/office/officeart/2005/8/layout/radial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7821C3FA-3763-4840-8C2A-B4C2FBAA8983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2" y="4686223"/>
            <a:ext cx="5389240" cy="4440077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02E018F3-525C-47C8-801F-613771B23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845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Давайте рассмотри способы взаимодействия населения с органами госвласти.</a:t>
            </a:r>
          </a:p>
          <a:p>
            <a:r>
              <a:rPr lang="ru-RU"/>
              <a:t>Понятно, что с развитием современных средств связи и Интернет происходит постепенная миграция от так называемых оффлайновых способов взаимодействия (письма и факсы) к онлайновым, это личный контакт, телефон и Интернет.</a:t>
            </a:r>
          </a:p>
          <a:p>
            <a:r>
              <a:rPr lang="ru-RU"/>
              <a:t>Это связано с повышением требований населения к скорости и качеству обслуживания. Но с другой стороны это накладывает новые требования на работу органов власти.</a:t>
            </a:r>
          </a:p>
          <a:p>
            <a:r>
              <a:rPr lang="ru-RU" b="1"/>
              <a:t>(</a:t>
            </a:r>
            <a:r>
              <a:rPr lang="en-US" b="1"/>
              <a:t>Click)</a:t>
            </a:r>
            <a:br>
              <a:rPr lang="en-US" b="1"/>
            </a:br>
            <a:endParaRPr lang="ru-RU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5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0A90-E9F6-4EDB-8C6E-4EFF2E52AA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1168-4204-4870-A14D-AE54AD3013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63BE-CDE5-4A50-901B-68944D6DF0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5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3D84-F5EB-47A5-9643-691D921F5F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604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8AC4-6D48-4C64-8B13-0F565F6A27A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968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6858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1BF3-5556-4600-AFBC-2C069EAB867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4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6FBD-C86D-4290-B5B3-8536ED6946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E8D2-A31C-4871-A789-660CF0F381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AE34-E668-4286-9CC2-70221E115C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8F18-9483-4EE9-8330-33B806EA00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6941-CE76-4EA1-9EF1-7CC0AFB012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C0EE-7001-46AB-98DB-1C38A7837C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3152-2444-4604-96E4-73A737D244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E22EC-F280-4136-8D82-D2750EACE0F1}" type="slidenum">
              <a:rPr lang="ru-RU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26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6"/>
          <p:cNvSpPr>
            <a:spLocks noChangeArrowheads="1"/>
          </p:cNvSpPr>
          <p:nvPr/>
        </p:nvSpPr>
        <p:spPr bwMode="auto">
          <a:xfrm>
            <a:off x="1763688" y="2060848"/>
            <a:ext cx="7380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sz="2000" b="1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0" y="2996952"/>
            <a:ext cx="91440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ru-RU" sz="2800" b="1" dirty="0">
              <a:solidFill>
                <a:srgbClr val="008080"/>
              </a:solidFill>
              <a:latin typeface="+mn-lt"/>
            </a:endParaRPr>
          </a:p>
          <a:p>
            <a:pPr algn="ctr" eaLnBrk="1" hangingPunct="1"/>
            <a:endParaRPr lang="ru-RU" sz="1600" b="1" dirty="0"/>
          </a:p>
          <a:p>
            <a:pPr algn="ctr" eaLnBrk="1" hangingPunct="1"/>
            <a:endParaRPr lang="ru-RU" sz="1600" b="1" dirty="0" smtClean="0"/>
          </a:p>
          <a:p>
            <a:pPr algn="ctr" eaLnBrk="1" hangingPunct="1"/>
            <a:endParaRPr lang="ru-RU" sz="1600" b="1" dirty="0"/>
          </a:p>
          <a:p>
            <a:pPr algn="ctr" eaLnBrk="1" hangingPunct="1"/>
            <a:endParaRPr lang="ru-RU" sz="1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9393" y="3058509"/>
            <a:ext cx="855542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cap="all" dirty="0" smtClean="0">
              <a:solidFill>
                <a:srgbClr val="2C839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all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Публичное обсуждение правоприменительной практики контрольно-надзорной деятельности Чукотского УФАС России</a:t>
            </a:r>
            <a:endParaRPr lang="ru-RU" sz="2800" b="1" cap="all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37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6754" y="-168165"/>
            <a:ext cx="9300754" cy="1030014"/>
          </a:xfrm>
        </p:spPr>
        <p:txBody>
          <a:bodyPr/>
          <a:lstStyle/>
          <a:p>
            <a:pPr marL="0" indent="0">
              <a:buNone/>
            </a:pPr>
            <a:r>
              <a:rPr lang="ru-RU" sz="23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3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348389"/>
              </p:ext>
            </p:extLst>
          </p:nvPr>
        </p:nvGraphicFramePr>
        <p:xfrm>
          <a:off x="778242" y="1042865"/>
          <a:ext cx="7108825" cy="561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0414" y="178676"/>
            <a:ext cx="87235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 smtClean="0">
                <a:solidFill>
                  <a:srgbClr val="EAE75F"/>
                </a:solidFill>
                <a:latin typeface="Trebuchet MS" pitchFamily="34" charset="0"/>
                <a:cs typeface="Times New Roman" pitchFamily="18" charset="0"/>
              </a:rPr>
              <a:t>Динамика осуществления проверок в 2017 году</a:t>
            </a:r>
            <a:endParaRPr lang="ru-RU" sz="2000" dirty="0">
              <a:solidFill>
                <a:srgbClr val="EAE75F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83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90500"/>
            <a:ext cx="9144000" cy="346075"/>
          </a:xfrm>
        </p:spPr>
        <p:txBody>
          <a:bodyPr/>
          <a:lstStyle/>
          <a:p>
            <a:r>
              <a:rPr lang="ru-RU" sz="1800" b="1" cap="all" dirty="0" smtClean="0">
                <a:solidFill>
                  <a:schemeClr val="accent2"/>
                </a:solidFill>
                <a:latin typeface="Trebuchet MS" pitchFamily="34" charset="0"/>
                <a:cs typeface="Times New Roman" pitchFamily="18" charset="0"/>
              </a:rPr>
              <a:t>Динамика поступления и рассмотрения жалоб в 2017 году</a:t>
            </a:r>
            <a:endParaRPr lang="ru-RU" sz="1800" b="1" cap="all" dirty="0">
              <a:solidFill>
                <a:schemeClr val="accent2"/>
              </a:solidFill>
              <a:latin typeface="Trebuchet MS" pitchFamily="34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83885881"/>
              </p:ext>
            </p:extLst>
          </p:nvPr>
        </p:nvGraphicFramePr>
        <p:xfrm>
          <a:off x="241738" y="882869"/>
          <a:ext cx="8734096" cy="5612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17197204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0" y="17867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F8E"/>
                </a:solidFill>
                <a:latin typeface="Trebuchet MS" pitchFamily="34" charset="0"/>
              </a:rPr>
              <a:t>Динамика дел об административных правонарушениях за 2017 год</a:t>
            </a:r>
            <a:endParaRPr lang="ru-RU" sz="2000" b="1" dirty="0">
              <a:solidFill>
                <a:srgbClr val="002F8E"/>
              </a:solidFill>
              <a:latin typeface="Trebuchet MS" pitchFamily="34" charset="0"/>
            </a:endParaRPr>
          </a:p>
        </p:txBody>
      </p:sp>
      <p:sp>
        <p:nvSpPr>
          <p:cNvPr id="2052" name="AutoShape 4" descr="data:image/jpeg;base64,/9j/4AAQSkZJRgABAQAAAQABAAD/2wCEAAkGBxQSEhQTExIWFhQSGRcaGBgYFRgYHhoYHB0bFhYYGhcZHCggGB0mGxoZIzEiKCkrLi46HiA1ODQsNygtLi4BCgoKDg0OGxAQGjUjICY3MDIxLzQsNC0sLi80MC00LDQ0LzQvLCwsLDQuLy8sLS8sLCwvLCwsNDUsLDQsLSwsL//AABEIANwA5QMBIgACEQEDEQH/xAAcAAEAAgMBAQEAAAAAAAAAAAAABQYDBAcCAQj/xABCEAACAgEDAgUDAQUDCQgDAAABAgMRAAQSIQUxBhMiQVEyYXGBByNCUpEUYqEVM0NygpKywfA0U2N0g7Gz0SRzov/EABoBAQADAQEBAAAAAAAAAAAAAAADBAUCAQb/xAAxEQACAQMDAQUIAgIDAAAAAAAAAQIDESEEEjFBEyJRofAFMmFxgZHB0bHhFCNSYvH/2gAMAwEAAhEDEQA/AO44xjAGMYwBjGMAYxjAGMYwBjGMAYxkdJ1yBZ105epnNKux+TtMlBtu36AT39jnjaQJHGMZ6BjGMAYxjAGMYwBjGMAYxjAGMYwBjGMAYxjAGMYwBjGMAYxjAGMYwBjGeJZQoLMQqqLJJoAfJJ7YB7zk+tSckaPen9oG6NNT5uoKq+1gqmf+Fj9JABott5OWrW+P4BXkq03ckgMoCr9X8Ja6srYAYCwa5yq9Z1clNp1A/ssmpCecLMihjvNRAWWAJo/g9/Rmfq5xe22c+NiWmn1OqxKQoB5IAv8AOe8qOn8fafc4mBiCsoV6ZlYNZQ/SGFqNx4Kix6stcMquoZWDKwsEEEEfII75ejOMvdZG01ye8YxnR4MYxgDGMYAxjGAMYxgDGMYAxjGAMYxgDGMYAxniKVWsqwYAkGiDRBphx7gggjNDrnWY9Km+Q/gfP/VjtZ+2eNpK7CySWV3V+MYI32sshX/vAqlT9x6txH3C8+1isqup8fNO4iTTSOzmkiUK2/53HeCR+QFF+q++ZdT4V1M1Sap0iUsv7mI72ayOGcgBRW7cF3cWQwrKNTU1JZpLurlvglUEvfL10zq0OoG6GVJAO+08r9mXup+xAzH1zqo00YatzO21F9Q3NRatwU7fSrGyK4znej0yQdW0yQgRpGsrS+o0IQjAliTyN2279ypyX8XeItHqo1gRxN+8jPoTcTyF/cMRXmDehsexajed09V2lDtOOTyULSsWzw/1ddXCsqgqTw6G7R6BdCaFkE1Y4OVr9p7uY4YwpMLF2lIbaVCFGBU2Bu5ar/NWBmv4D8TaSHTRQO8cJ9e2wFG1X2J5jD0iXZ5d2bN3zzk5486as+kYsGYQkS+j6iq3vC/JKFqA79vfJZvfSdvA8WJZOVRB5DvvddKXpiw3qYYYpFJVQy3u49yf5qNimlQ6tH2AgNv3bDezyG1QXzvpCbiP3Vbr9f05W9QXeNnPrNj96OG86Sgkcu8UdgsWBwSDxkoqCwh1IE4ITb5cbAr5IYuEVb27v3e0ru2jbt98w6iT+zRYkaSQbWZyQv1ASFb3KgGnmijjO5Wc7QwN8mu9ULl+y7Xu0urhpvKjEMiFmLMxk8y3JJNFgqkgHvZoEnKTpG2Eup2sgvzZObkUbZIowBstlK9x35o50L9lXTlj0jT0wGrdpV3VYh+mG69io3/bf7ZoaOL338Dir7paOsdRXTxNI3NcKOfUx4RfSCRZoXXGa/h3rY1SMdhSSNikkZs7WHI9VAMCu1gR8/N5XPF/ibRzwS6dZI5SQtgKJFNNZVSQVMlK+0+xA5HGaXgjxDpdKksUhWAedJtLgB9ooXqGHZ9wkFt7Ktm8uuqu023xb1m/4IduLl91OtjjIDuAW+le7N3PpUctwCeB7HNKfrqIR5iOik/W2zaPu1Naj7kce9C8o/7QTIZlaORvLcWNjnaw2ptY0aYGmq7+lvnnY6X0/VanRo8cyyONyukvpIYMQadQfaiFoDkG+cqVdRWdRwpJY5vy18CRU0oqTfJ0XGc36b1TW6EbXRJI17xFijx/AVjY2967rxQIo5b/AA14kh1qsY7V46DxtQZSex47g0aOWqWohUwueq6nEoNZ6EzjPEsqqLZgBYFkgckhVHPuSQB+c95OcDGMYAxjGAMYxgDGMYAzV6lIVjNGixVQR3G4hdw+4Bv9M2icidVrlkg81bpGUsCKK0Ru3D29Jv8AFHsRkdaTjCTXNmerkx9KqOaSMCllAkQfdQsTqPgBRER823xkJ+0TQFwj/wAI2/4b7v709/gP8Zi6r1QhlZa3xtuUE964I/BUlSfbd85udZ66s/kwx7iupjMnpjLtSMAwKjhNrUDZuyAOavM0uo7fTOM+V9X8CVxcJJkB4JZdNqSzgVMqx7z/AAEElfwrE0fuE9uRfOom5I1+zsPyNiX/AEdv65UdO8TrqGkUxxafh2lAAI27nsewAI4PP2yx9O08raTTM3GoWJNwkPclV3q5F01gci6I9xYMelnVq6epRayvz0OqrW5SOY9Y0TTaLUdQvifUKlUeNOjGPZ9iZwlkf92hyOhVFj3E3vCgemwSHWU9lYOWVTxtawQNp7G16+ebSRT6ZtFNJpJvMO1UfdEHssUkiV0Iv1CyCDzeVvovh3qFAtC8TD6XCRFka1YOA8yUfSAeDx7Z1VjFQg/dSVrPB6nhmrrI1aIPYPpjH23BFWQh+eC3HFn1DOnfsslb/JkTSN6QZdpbioldlXv2Whx9q9s5d17o+rSx5bKpIBYRrY9IQvsjle2IAJAPNDtlvi68GhSCILHFEiLH57+SgVeB+7oybwADbKwuqrnOtNVUE5R73gkzyabSRXeqGKMszxyE2SXMyhWrgOUr00vvfHbtmxp/CGrnQapI3TeLDvqJ1l29g1Al+V5r6q9r4y4eEvDelmJ1DzjVvG9fSViR1pxSH62G5TZJAPKhTl8yxR0t1uqcvweDiU0sI/P/AFDwprQjshteQTHOGpWBVmCFVLWnNg2wrOq/tBjP+SphCQFCJ9I48oMpkoD+Hy93HxxmbxRoIUUymY6csa3bSyFm59SjtZ97AJq93GUdut6jShlRodVA+4NGj7gVPekNOrEXwoI5PBzmG+i3GfD4a5+q/R179mV3RoqxF7A9Mg9q37GEdtxwG45r6TmSZEaPcvGwMO3A3MZe5VQhXcPTtFAEBR2GLofSNVJwsLqnqC2qMygqUVj5kkduoJ5+54+N3rfh7qHqYQvITW5ikYLsLJcrHM9k3XYe/HOUO63tUlf5kj94lfBmkaTpsrv9EOoYRA/ybUDKL/8AFLi/vIffLr4Q05hm1EXZWWKQf6xLxsf91I/6ZCdCcrpYdNHDM8UaA7Uikucn1M7TTLHCNzEt9R79/iy6HpswXUTSECeZNqojEiNUDmNQxrc+52Jah3A7KCdCNGX+RGaWErP4kLndNEV4ym8z1D6UDKD/ADEkbj+AQAP9r2omt/srgd9dPMv+ZjjaNj7GRmjZQPYkKjE/AZP5smvF2p4gSNCyzWq7aFGvSKNd+RXe6FZq+BesyaPdotTAYkjiknjYptLL5gDgiyGYvIK9+QCORlXRSlVrSrTVv48CWTtT2ouvU6d1jIBUAs4PvuBRVPyCC/8AQZ76HOWipjbRs8ZJ7nYxVWP3ZQrH85WendWLOzNW5zuIvtfAH4AAF+9ZJdB6gqaaXUNe2SadlAFllViilQO9rHuH2N5LpNXKtqJ/8enrzIpw2pFkxnxWBAINg8g59zVIhjGMAYxjAGMYwDW6kpMMoXuUevzRrIfqLbQZFAIYUy/wyRm/Sf0Jo+1/BIyZ1OsVCA26yCQAjNwKB7D7jKx1HVKFMO4rYPlEqV4/lG9aLL8c2ADz6qyvac5RUZU3lP62+XgSU1d2ZReuSG/QxLRG1vgsp4KsPkjg+1gEWKOSfgjxSsMm2Q1BMe5/0bmhZ+FPAb2FA8Dccr/UGJenAWZQRYsK6/K/Y/ymyp+e5j4FDMQSEJ924Ab+8fYH+bsO54sijRqOnLfHHrj5eBecFKNmdY6V0hjqFSeFjHpwzqTtMckzPuEp5JLgUVsemye+0i06qbYjPV7QTXzXt+uVLwmw0scO+x56p5m42VmoKpY2bFbY+/GyMDi6l/EcsiqwDBInQr5lC4pOae2tSPpoMALHLcgZs0K1J0nKHCv9/XkZ8k75Kv4u1c30tISO+3au3tRG0g2OT3s/rkP0nxFqJWjgWRhIhJAGy5YwLKgygjcvf5q++31SvVm0EEQB0cRY0PM1BRnkbsCzhmeZia4J5yjdajdmjkjh8hiT5aRpNE7Mp7xw20isKPYL72CMyZU93NTe38Mfr6FiNrWtYm+tTa2JlM8gKyE8bFOw+ykxrXI5vt7e3MfqY4pAoaSUPJ9HluAp5olnbS2FHJIjLP8AbkHJDQdQllHlaoukgUs8c0W1zGO8iKwUuF7kGzweffPPStAZBJppaLq/JP0brKJLGbsANQIJ9auaYtS5DCLg+9FXR25Ytc6p4c0UcOmijiKFFUeqMUrN3dwLP1NZPJPPJOSWck6LrJHjeEs2nJJEkgmJdEFrKU2hbdefqZgtFqYqVzrQGb2nr9rFu1rFScdrNXqscbQyLKVEbKQxeqAPud3GccdYI2cQySHYefMalA7AqRpiaPw7hu/eryb8U6xrWKMNKbqNvObdtbhN25WNn7OtggmiQMi+q6HYItNFQZn4b+CydjzSG9xs3QDelUA3BrGZuqrqs9tupPTW3NzJ0OfWyszQyAJGRxsUFz7qDIvsOb7e34y9S8S6iN5dOzlpCwuyn7qMgFYz5QALG7J71t7bjt1ep9VkhqDTuxlcAxxQx3J5ZHDsqhmWxyAKIHv75EdK6dIrl5oWlII3RyCViGc0GkjtJHLE16tw7cDKlOk/easuFgkbTyX3wjqZuQshF87SF2WAABtA9IoD6a+e5N3rp+qEsSSAEbwDR7qfdT9wbH6ZSOiNoms/2CISLwWiCBkr7uVaEj4Bsd8lvCWtd28uIq+lhEgaY8mSZn3UjLSHaC4egVBKgGwwXU0LUW49pu+FuP15Fepl3tY1fHHS5XKrpoGZpbJYMqqsgI2uSWBU1ZJAJIHFkUa9438VLK+xGuGE9x/pH9yPlR7ex5PICnLL4vk/tMEwjJPlD93tbaWlvadrWKFEx96O9weO/KJ6VgAQ5Hbb2Lf3T7qP5vfuOKuvqK8G5Qp9Xn1/JNQhfL6EnptUwAQMRNqWqxyUFAFlH9xO3sWq6snOodHiVI04CpGgRF9o41AAUfPAFn3r4AA5b0xiHpAGncC2I9KL7E/YeyjlvtyReJtUJVXRKXYOK1EgRiEi7Om5BQlkFqAK2gljVKGoqUt0YRwm7v6fhdDqsupaPCm7+xaTd9XkQ7r+di3f65K5qaXqEbt5akhlUNtKsp22VBogcWCM28+mTTV0UhjGM9AxjGAMYxgGn1LTFlDJW9OVvgMP4kJ9gR7+xCnmqyg+IupkhqQtXDIaDCu60eNw+CR+ctvUB5bnzGfa5tW3vVn+AgHaCD245HyQcoXijUx7yxLI1AbyWZaHYMSSAB96+xz5/wBoyhOslte5fZos0EV3V6kSDglgPY8Op/2uf6/1zHp+ntqP8xbSLdoAbA49XwVsiwaIsd/qzDqiCbP6Mpsf1Hb9cl/C+lnMizwI1pYLEfu2U8MpfuB9gHINH2yHiOC3J2Vz3pdfKkJ08kTK0QIVWUqGU2QASKIB9P2G35y2eEPHCFPKnLEqP3bUSzAf6Nh38wex9/fnlqf4h1bM/Pt3U8Mp/mU+/wAV7/1BweG9aI9XAZAAC49XtyClgg1wW5BsCj8XnenqypXnFc9COcFKOTtOj6dp0PmxQxKWF70RASDze4DnK14f6jpo9dLC8m7Vzs+wmMqPKW2SFGI9huc/zEse1AbSdSOnBQrvi59INMoPcLfBX4U1XsaoCn9e6UrH+2aKRjqdO3mW5Jeu20qfbuvHBB7k2c2dPqqWoScXnw6opShKJ1TU6dZFKuLB/wAD7EHuCPYjkZy6TSGDWapJUPlLGzqBXqiEKxuVA4KMqtatXI4+kXffCfiFNdp1mUbWHpkS7KSD6lP/ALg+4I7dsp/7QurRO7RQkSTNp2X0HcfW4jK+n32u9DvbL85zrYJ079Vb+T2nzYgumeYmk8yNB5kbRutqDbbwjoyn2N7lI9XpcWKN2vS+Ja6TvsGRF8r3r6dyt9VkeVTd74Iu8rU+g1Hk6cJHOrq5dgsUooFobVhtpgHUtXYhBmyurcSMv+T9RsaNCF8qTaNQJ2J52/5vawa/5RVXxlGg6tNPbHm/9Es7M0erySto9zqA8jSOwVQLfeVRABXC0HYnm2QWfbNroWm1enTTpxKgIDUdqPC0Su63XlxxspCL3PflzWJNDqPInDJMztIHAaOQ2LnAVeKX1srkCgA5yR8BdQiTVRLLUcqaTZbnb2dI9p3fxbIU472r5zQpf7UmsX/Ak+6dH6V02PTxiOMcclmPLOx5Z3buzE8k5XPFXVIHmGkDldSNh3CNmCxsw3qSvNlASK7EIT2yZ8Udej0WnaeTnsqIO7yH6UH5/wAACfbOZaHRetdTqpmTWatjIGS98cS0DtXlfdUXdajvztJzaltUe9wV1fodW1fT9PNTyRRSULDOiPQ72CQeMpfi7xvGsfk6csLFOwUqVHbykHfee1jt7c8rKaXV7444EUpBGqoAzbnZVAUB2s8ccizfuasHmniLWiTVTGMCg59Xtx6bJJ964HANj5s5db2gpt06X1f6/f2J6VLPeNzW6yWWFdPFEzNJt3KoJCqtGiwFC2AH3AbIvUaBtPxNaytVIQbI55Ndl4NAWTR7fVkl4c1bK/Hv2UcsT/Ox9viuw/oB48T6SZZGnnRt0hHrr92BQCor3ZFAcHYSQTzZzNhh7S1ezsaml1AjHJKg+y8ux/2ef0H9a4y3dF60IowzqUHAWNaLG+FQKvBcnjaL/OUjSkDkfqzGh/U9/wBMtXhh4S6vzIy3UnqCi+DsINc/az8nOKsY8yvbr6/YmsHQPDXTXQPPOB/aNQQWA5EaLflQg+4UEkn3ZnPvk3lS0+paadYtMzhYmVp5QzFVA58gBiVaRuzcHat9iVy259JppqdKLirLojOkrMYxjJzwYxjAGMYwCM1es374xErKCVcSHg8X9NGxR96v7jObeItLsf0OqqbtGJb/AHWJ3D9d32rOmdV0iMN5cxsOA4q6vhSCCHBJ4BB78UecoXWujztdhHT+c3Hf28p7I/U5ie0VWUrya2fS/nn7Fig0mUSaIA2FAPuVoj/7/wAMn/DniGRFOnjgd1YMSEL2vyy7+wPvbgWb4JNxOq6cUPEQU/KlB/7Nkh4c63PG7RJEZvOpSm5Q1i6Ie+KBJ5497HJynK0ovr6+ZbmsGj1VzuIdywvtIoBH4YAA1/0ffLb4PTQamAQvFA8y3uDIhdwCacE2xoEC7sfqLqvX4BE53Eqx9mmJ/oGY/wCAy1+Eut6TyY4HhCykUaj83zWFW9opIv4YCuQOADnM7ulePkR1OCV18W1dtkgcAk2a9gSeT+TyfezzkT4bgaTWttHEUTljz9TlfLT7g7WJ+KH8wyZ6mBXAoVwKr/D2yuywOfLqRYwHWW0BEjAhSVLbkAVozVh7APb2zv2VDdWu+hxUdqdjW6x0aSOaZNMzqNWArx9geb9W275JHHeyPes2dJptkkk0kivM/psMlRxjsgI4ZzXqYAAdl9yZPzncBAGoCqDoSRXJZiOeO5ofe++V7rHiYRgrp33ye8lqyJ/+ulAkb+99I4rceR9FUnGC3SM+rWjSjukzck1sMDusupCuSCUYMSvAAB8uIhTQBIu+eaz4eu6YD/tK12vZN371/mO+U7pfR5NUzhCPSNzs7fJ7k8liTf55yS1HTZDplgEsW1JXJ/Hl+YD9F0TS9ybYDt2o/wCc74RWoVq1ZOUYY6fEn06nDqD5UOqUyMOKDg8d9u9FBavaz+Dn3qGiJlTUROFlQbWJZTvj5te1KwvhqI9j8jnXV+ly6V038FgHRlPcXwQRyCCPyP6ZbfDvjZXAj1LFX9pPSFb/AFrBCt9+x+3vYpahVMPB3S1D3bZqzJDonSHklgTUO7ppd3lpYI5/lv8AFUe3biiMlesdNeORJpKDzqocX9DAsyxi+6hTQI4JVzxdZnZCyMEd13ggkPHYsUCOOGqqPtkZOJY2kMmx1d/Mu9zrwVAG5i20Lxd+1VnushvoyRepStNMsGhi3rtsgNwaJBr3AYcrfyOR7UeciPGKaDTQGBIoEmatoVEDILBZyRTLYFXdn70amumAEcix7ir/AMPfIjxf1rSeTJCsQaUcC4/L8pj2e2UE18KDfANA3ny2nv2nw8i1L3ipdJc7gEcgX2jUEn8sQQL/AE/Pvm94l6/JJtgkheNYqYKxeySCA77Pq4sCmI7n1Gq1PDun81xt3Mw9lnI/qFcV+ozY8SdcnlkEbxmEwgoE3Lu5qyXsE2Ap447Hng5bst/yJGrtEPBCCbKgn2LEAf8A3/hln6L00zPTzDy/eOMlCb9mlVt1f6uw8d/bILR9NLkXECflih/9yct/S+k6lCNixIlf5z1SUfb9zGAzf7wzxybklBq/xt+cCo0lkuel1semWGHykiRmWKJYuRuNkAIFBHAJNXQDE0ATk5kN0TpEanzzIZ5iCvmtXpW/UkaL6YhYFgDcdo3FiBkzn0dBVFBdo7szna+BjGMlPBjGMAYxjANTqGjMgBVtrpe0kbhyKIK2LH4IP35N0rxVp9VRDRxuO4WOU7iPnayqF/JavvnQMgNdpZ18yo1lDkm1cK/J4Uq/poChe8fgZn6/Tqcd8YbpLjNiSnKzOP63QkWWj2/l/wDmCc8aHqmoiIMUzLs7XKWX7gK52n8ZN9V6QSzu+nEYUm3ldG596Ks449+QPb2NVyWH7ege5GwH8IeSPzwfb5zKi+kvX8l9NSWCyeI11SgecimVgC3lxlQL+WZyCR2NX+KzN4I61p9Msvmh/Mcg+Zt3ApQAUVyPVftXI5vgQ3TJhLNF/apSunRh6WZttKCRak0qggWTyfe+a2uqaNJJJWifeiglnohVVa4Ue97vq9+efTQjcFbY+px/1ZcZtWJo1lUELIAy3V7TyDwT3HOaA0oZoiQSFWIe9f5tUJq6urFkGryo6nqWoEKwWFRQFAC0aP0Ix+AODVGqu/e1aKbzoo5ApG4OD6QaKu8fe/7t/wBMv+yqeyciGurRRS+udYmkd4mbbGrMPLQbV4Neod37fxE17VkZuzZ8Rrt1eoHzLIw/DMXX/AjI/fnlW7m7nx+o3SqPc7k34dgnZ6iV9jnYzhCVB7jc3AFX7kd8mNfo2iG1owVLWSkm5q5IUttCkByTdAngffMXgZ5Y5JVYFI9m4q6lQzAhQASL3Ux4H/LN3xC1s1EUKvY13dmgSOe2Q9T6T2UnGgk//Cide1Mkj2+/alom5dvpBPNWRZ5Pc+3xkO+TfX4G8ygrlUHJqxdmzuA57DIJjlqHBn6uNq8iV6F1ueF0VHO0sBtbkUTzXuv6VnU+o6YCLft9bhFLbK78d7ocn2AvOQ9GjLTxAfzqf6G/+Wdc8TyeTCh2HiSPjaFuiB3v/rnLsG+ykWtG21klYdWIY2lYErGNzVV0O55I7Dn9MrvjjrOn1KxeUH8xDzJt2gIQfSbFt6q9qFNzfBhoOo6gwtBe5Cu0jbZ4+tAfgjijZomvtudJ0kcckbSybFYKVfkqytdbvg+k+r8c+qs+dhSVNuTyzYtm7Njw/wD2sqxhjXzUBZd8ZYED2VlcLuPtdfiucgtb1OeUkyzFt/JqUqvwBtQ7Bx7ZsdSlEU0v9mlLad2akVm203JpQaZeeCOR2FcXoQw9uPQexA3qPyo5A+44Hv8AOTxildnSzk29DoSaKx7v9V/+ZIGXzw1HrKAjhjXsSssxUgH32oj7v0NGu+VvpfStjJIunDhyKeJ0Xk0FBLMg9XYckHt3IBv8Wl1TmPbCkAQgl5HDuACNyrHF6SGWwSZBVg0c7oUXWmt0d0fG9reZDWnbCJTo3THiMjyy+ZLLt3UuxFCghQkdmu/LEljxZoKBJ4xn0KSSsimMYxnoGMYwBjGMAZg1qMY3CGmKkDkjn/WAJH5o18HM+MApvXNPqDHSaVF27VXfMAvcBQuxWPBr2H6ZTOt9HdSAKLe7EcL87U+fizxzyex6x1TTO6r5ZUMjX6wSD6WUj0kH+L/DK51bww0scrambzAqORFEhiQ8Wu87meTkdgyqboqcxavs6SqLsVaPW/j6/ssU61lk5XqNHtTdRK2No7mRj2/T3v7X2GZ+m9Tl0gkKbPWqqxZd3qu1Ci6BtvcH6hxzl86poxqWC6SMu3/eMjLDGD3bzCB5nH8MdnsDtB3CM6h4bSCEEs0myR1F/VJIXZVAUd2J4Cjjt8cU7TUE5x5drePr1wWO1jLBBdDmjEGp822nDeYt162KAHn22gD9DQvtlg0AiWJQjo4VVZjW7aHUMFPwbDEj75C6/oDxwxyyAIuzzJTfCmg5W/cAk8/3c9eGunyRs3mxUk0Y3Iw7SKzbw4HsA5HvlrQySrX+nr7Edazjhle8bqBqQ4+maONhwQKA8sUD24QH9cg4pOR+Rl0/aTo/3cco/gJU9+zVyd3sCoH+1nP9+Wq8LTZ81qaVqrf1L2CJncRqJKBJKNGaAckNQbgEmNST7X88yUTCIksrIQQTu4q9rUQPsrgfk/c5A/s2b95qf/Ln/wCSPLB4l7z/APpf8EmUZYltPodNVdeG54PXWPEEKQTRGdd7RTIUYyDkgKlKbo+lhz89++clJyZ8XH/8qT8n/ibIXLNKCjHBl62punt8CweBtL5msj+EtjwTwO4od+LzoXU5Yp2jWQiIeXNJ6l2E7bWgD3JALD5AyA/ZXoP87OR8Kv1D8kFR+R/TNjr0EmplmkQbkhuMCzzKAhQAt8l/04y1V7unfx/JZ0cLJfc+9Y1EZ0+m8v06hmEjV/AyqVHPuG5H4BBHtml1LqUur8tn2AqpRSq7RuViWDC6ux2FfSeOMkk6A4inkIpYo2cFuArIGdg3xTDn8ke2TbeHVGnlZrRgVtQRuWQFQB8An0/ZgQeQ3OLFrCiutvk368jTcox5KZp9HuTdRC87vYxsO/6X79v0IywdD6NIxINBvZgOG+Cyex+aPPHPsLdpekppmImXg/xhCUYdrYi9nFcN+AWq8z+G+hFdLp3hk2ExJYkQupoAbgNyspIr3ofy5L/jaipuSjZrx6/J+rnEq6MfSIJfJKtpVcNuR1WUEXyrqwdV4Jv5sEH3yzdHjkWGNZiDIqgMdxa64FsQNxqrNCzeYei6GSLzjIyEyuHpAQBSJH/ETf0X+uSWbGl00aMcKzfOepUlJyeRjGMtHIxjGAMYxgDGMYAxjGAMYxgDNJOkwibz/LHm80xs7b+rYCaS/fbV+95u4wCIm8PRvIHdndFYOsJI8tXBLb9oALncdwDlgpAKgUMqH7RpzGUeN6RXJddp9TgA7Fa+3BLAKeQTYN5m8feMJYZPI052sv1vQJsgHaoPHYj9SBxROQ+gm1Gq0T+Y0e6GRvUSwfkCRrr7PQPHa645zNXXjBWgsp59eJPCm8OXBl1Qj1umkRWuxR4kJDUGHBFXyD9jnHJkKMVYUykgj7jg50boHVGgeQM0kqgM8gVGFSMybQX58ylvni7Ao0KiPH3R7P8Aa4lIRyQ4Io2CRvogGjXuO1fByxJqrBSXJR1lDr4D9mJ/e6r/AMuf/kjyyeJe8/8A6X/BJmD9nXQxBE2oldAZ1rYTyEu+e4O70mvxn3xLOjEkOvPfnvXb2+5zKnmo7FzQxcaaTKL4v/7XJ+T/AMTZExRliFHJJoZL9ch3fvA4JA555Pvdn9cm/AXRe+rkUlY/oUXbN8hQCT+g/wADeXqEd1kUNTQk9Q0+GXPQwjQ6H7ohY15l7q9wBXHvn39n+m8xVSSSoRMJiCpJeawyIzk+hQyowG31EJz3DQ3i3qplZIUaRCpRmUmwQbsFh9Jr8+4yT6gZ9NoEWMxKJXQWCxcAXIoHb+Sr57nj3Hmo1KVSMVlev45Rowpdw6J1HoMc12zqrkGRFI2yAG9rgg0D2O3aWHBJGZ9d0iGZleSJWZCrKextG3pdfUA3IBsXzlJ8DeNJZJFg1J3bzSSUFIb2VgOKNEA9weObsdEy9SlCS3R9MinFxdmMYxkpyMYxgDGMYAxjGAMYxgDGMYAxjGAMYxgDGMx6iBXUowtW4I/67fnAOd+IOlbp/MAu5Hq+xIbct/b0V+oyudQVo9UkqxC+H8tgCNtkBGAJBIF880SSPbOg9c6WkQSV31MoV02RqhcKQbJKQR7n9AYevcAa96OR0/TT69bqR5Ea7ECSMnpiBNyuQaRiz3W40qi/USBjVNPVUm7eL8+CzGrHhkV0zwzJrlj1c8qQQuRII405KA7gxckKu4gNRVuK97zbWUPv08x3Gj3KqHT2PIsH5F2Mz63qAh00cQYBUHxVRrZjVr7bV239wcwJ02OPRyavVBhNNRgAtZEAsxBb+lmJLNxwKDD0Zp0qcKUMKyIG3JnMfFnhBtOxeIB4ifYglfsa/wCv+VWrOx9M8TBgI9SSCw+q12t8WCp2k1dHv37EEv8AIGj/ALQJPJPKl925fLFECy9bbJPa74PtnDpRn3oMqVdL3sYKN4S8ItqGDy+iIH3IBb7C/wDr/n019wXyNNwVWyQVKxJ/MSB3+Bdnv98j9Z4hHqi0xtkU82u0AVYUbfWwBLbR7A98svgPQRDTmRSX1Mlf2hnILM3PpHxH3KD9Tbbskg4RexPJPCjsjgqfSegPF58sLo7w25hlj5ZeWsSWRYN8bR+RuBEbpWd9U0xjHNsY14Xbagoqk0CRXPFkAnLZ1iAwSb0PpYFTx/A3DLXua7fcLd1mXo/TRM8uqhIeND5UaKR61pXkezQD7qABIFKb+v00dTp+/wD648p3LMKmO8Q3T+kEXLVVqIGPwoEyOxv4AJ/3TnVsqfRemCVJVEmohIlk3fu9m9WO9aE8Z4CtttK7HnjLH07QpBGsUYIRe1sWPJsksxJJJJNk5Y0dKdOL3dcnFSe5mzjGMtkYxjGAMYxgDGMYAxjGAMYxgDGMYAxjGAMYxgDI/r+pWOBy1Ww2oCL3O3CKB7ndWSGRXVIQ77H7GM7ea9/WQR2I/d0fb2yOtU7ODm+h6lcpydDkI/tGqKxIpBWN2TdIQbFk2i9rCG93AO3IbxZ12GXkPMeOQV9X3UsxO1felAye8WE7hbFmIq2rgfHpAC/pV0ebrITpHTIvKbVzKsrl2j08bgFF8s08zp2Yh7qxQpaosTmU9QtVK6xFZ+njb+CxGOxX6nPdVq2c7gCqDm+4r6rBPDmgTx8exoGVXROdP9Rux6NxIDFCRfPawRXxkzLpDLJva2pS9mj/ABKq3f8AEXIkHH+hz62lG8d93H6g7jyPeivH5Pznkqm1Lbi/r9kq7zyVjpcksch/dmRKFqPqWubA9xto2OwB9lsXjw14g0ychpwAPp22R9o3Rt9H4JIP2yL1OhrZKoIZP3bFbB/d7XiYEcgqkkYB+UY2MsEkMeq0zzFVTV6faZGUBRNGxrewAoki747rX0kDEkpN7XZ2uviv3b1yeN4yT2l0r6uKSVSKYjZEZA7KAOd7AkLIf5LIFDmycmPBxI0+xxtkiZ0YcWACfLuvhNo/TKr4UJ3imKsBwR3r3HN7hyO4PcdyLyzaVgmqiRSSzxTM/wB1DIQ7ECr3u1Dj6nocGrOl10aklStn7+ZWnDaWDGMZokYxjGAMYxgDGMYAxjGAMYxgDGMYAxjGAMYxgDGMYAyN6sAzRofYmS/e02gAHuL38/IsHgnJLNDrAqMyUSYbalUsSoHrUKotjtugO5C5DqIylSko82Z6uSkeLWImFLZZUUCwLLOqjk8cbryEfR6iKObepjUcbWKkhmKqdu0kKObJ96H3OSHXtHIIYzMWWWUeYN57M4t4bB428igeBVdsi9V1/UaiOaExiV2S22A71IAVXO3ityg3tW+e3tgxp9mtkveVl8LerFyN2scEzHoR+9oURKiD7pFFuH/96h/6ZGSQf/mKv/hA/wCMgyf0esVg2/0tvLOhFGO40Egce1PEaPYh1IvPDaK9aj0dp07ex9nX273Tds7rPj5L+zyEuTDpNDvMyHsP7MwHyWaaFv8ABk/pkE+hm8mORQWTd5RC1uLed5SqeRuUuIuPYizwLFiPUkjllIBfdHp/LCgkyOryyFEH8RtYgfjcSeAcrbdYnhgi0rRiIhhIC4IaSSOYTMyFqUr5gF0G4I+RnlSL7j+V/ld38hFtt2J/wsrifa6GN1UhlJUkUSACUJW/wctnSIlj1MwAG6dEkLGy3pJTbuPZBwVXsCz/ADlF6EjyuIUkJ1ErrJKyMfQqnzNzHvtZl2cj1b24rdV58NRM7TamRWRpG8tEYFSsULOosH3ZzI9juGQc1eWNDRl23aR93K9ffyIqr6PknsYxm0QDGMYAxjGAMYxgDGMYAxjGAMYxgDGMYAxjGAMYxgDGMYBj1GnSRSrorqe6sAwP5B4Oao6RCE2JGsYBseWBHR+Rtr/6PY2Dm9jPGk1ZghD4dDcyaieQqbTcyqFb2OyJEV6PI3hs1NZqJE9A0zyTnhQoIjP94z1tjT3IPq4NK3F2bGVqmjpVLXVreGDpSaIHReHmSOjqZVmclpJIytFmNnbFIroqjsOLoCyTzm1o+gwoH3AzPLXmPLTlwt7QRW1VFmlUBQSTVk3KYywoxXCOTX0eijhG2KNI170iBRf4UZsYxnQGMYwBjGMAYxjAGMYwBjGMAYxj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data:image/jpeg;base64,/9j/4AAQSkZJRgABAQAAAQABAAD/2wCEAAkGBxQSEhQTExIWFhQSGRcaGBgYFRgYHhoYHB0bFhYYGhcZHCggGB0mGxoZIzEiKCkrLi46HiA1ODQsNygtLi4BCgoKDg0OGxAQGjUjICY3MDIxLzQsNC0sLi80MC00LDQ0LzQvLCwsLDQuLy8sLS8sLCwvLCwsNDUsLDQsLSwsL//AABEIANwA5QMBIgACEQEDEQH/xAAcAAEAAgMBAQEAAAAAAAAAAAAABQYDBAcCAQj/xABCEAACAgEDAgUDAQUDCQgDAAABAgMRAAQSIQUxBhMiQVEyYXGBByNCUpEUYqEVM0NygpKywfA0U2N0g7Gz0SRzov/EABoBAQADAQEBAAAAAAAAAAAAAAADBAUCAQb/xAAxEQACAQMDAQUIAgIDAAAAAAAAAQIDESEEEjFBEyJRofAFMmFxgZHB0bHhFCNSYvH/2gAMAwEAAhEDEQA/AO44xjAGMYwBjGMAYxjAGMYwBjGMAYxkdJ1yBZ105epnNKux+TtMlBtu36AT39jnjaQJHGMZ6BjGMAYxjAGMYwBjGMAYxjAGMYwBjGMAYxjAGMYwBjGMAYxjAGMYwBjGeJZQoLMQqqLJJoAfJJ7YB7zk+tSckaPen9oG6NNT5uoKq+1gqmf+Fj9JABott5OWrW+P4BXkq03ckgMoCr9X8Ja6srYAYCwa5yq9Z1clNp1A/ssmpCecLMihjvNRAWWAJo/g9/Rmfq5xe22c+NiWmn1OqxKQoB5IAv8AOe8qOn8fafc4mBiCsoV6ZlYNZQ/SGFqNx4Kix6stcMquoZWDKwsEEEEfII75ejOMvdZG01ye8YxnR4MYxgDGMYAxjGAMYxgDGMYAxjGAMYxgDGMYAxniKVWsqwYAkGiDRBphx7gggjNDrnWY9Km+Q/gfP/VjtZ+2eNpK7CySWV3V+MYI32sshX/vAqlT9x6txH3C8+1isqup8fNO4iTTSOzmkiUK2/53HeCR+QFF+q++ZdT4V1M1Sap0iUsv7mI72ayOGcgBRW7cF3cWQwrKNTU1JZpLurlvglUEvfL10zq0OoG6GVJAO+08r9mXup+xAzH1zqo00YatzO21F9Q3NRatwU7fSrGyK4znej0yQdW0yQgRpGsrS+o0IQjAliTyN2279ypyX8XeItHqo1gRxN+8jPoTcTyF/cMRXmDehsexajed09V2lDtOOTyULSsWzw/1ddXCsqgqTw6G7R6BdCaFkE1Y4OVr9p7uY4YwpMLF2lIbaVCFGBU2Bu5ar/NWBmv4D8TaSHTRQO8cJ9e2wFG1X2J5jD0iXZ5d2bN3zzk5486as+kYsGYQkS+j6iq3vC/JKFqA79vfJZvfSdvA8WJZOVRB5DvvddKXpiw3qYYYpFJVQy3u49yf5qNimlQ6tH2AgNv3bDezyG1QXzvpCbiP3Vbr9f05W9QXeNnPrNj96OG86Sgkcu8UdgsWBwSDxkoqCwh1IE4ITb5cbAr5IYuEVb27v3e0ru2jbt98w6iT+zRYkaSQbWZyQv1ASFb3KgGnmijjO5Wc7QwN8mu9ULl+y7Xu0urhpvKjEMiFmLMxk8y3JJNFgqkgHvZoEnKTpG2Eup2sgvzZObkUbZIowBstlK9x35o50L9lXTlj0jT0wGrdpV3VYh+mG69io3/bf7ZoaOL338Dir7paOsdRXTxNI3NcKOfUx4RfSCRZoXXGa/h3rY1SMdhSSNikkZs7WHI9VAMCu1gR8/N5XPF/ibRzwS6dZI5SQtgKJFNNZVSQVMlK+0+xA5HGaXgjxDpdKksUhWAedJtLgB9ooXqGHZ9wkFt7Ktm8uuqu023xb1m/4IduLl91OtjjIDuAW+le7N3PpUctwCeB7HNKfrqIR5iOik/W2zaPu1Naj7kce9C8o/7QTIZlaORvLcWNjnaw2ptY0aYGmq7+lvnnY6X0/VanRo8cyyONyukvpIYMQadQfaiFoDkG+cqVdRWdRwpJY5vy18CRU0oqTfJ0XGc36b1TW6EbXRJI17xFijx/AVjY2967rxQIo5b/AA14kh1qsY7V46DxtQZSex47g0aOWqWohUwueq6nEoNZ6EzjPEsqqLZgBYFkgckhVHPuSQB+c95OcDGMYAxjGAMYxgDGMYAzV6lIVjNGixVQR3G4hdw+4Bv9M2icidVrlkg81bpGUsCKK0Ru3D29Jv8AFHsRkdaTjCTXNmerkx9KqOaSMCllAkQfdQsTqPgBRER823xkJ+0TQFwj/wAI2/4b7v709/gP8Zi6r1QhlZa3xtuUE964I/BUlSfbd85udZ66s/kwx7iupjMnpjLtSMAwKjhNrUDZuyAOavM0uo7fTOM+V9X8CVxcJJkB4JZdNqSzgVMqx7z/AAEElfwrE0fuE9uRfOom5I1+zsPyNiX/AEdv65UdO8TrqGkUxxafh2lAAI27nsewAI4PP2yx9O08raTTM3GoWJNwkPclV3q5F01gci6I9xYMelnVq6epRayvz0OqrW5SOY9Y0TTaLUdQvifUKlUeNOjGPZ9iZwlkf92hyOhVFj3E3vCgemwSHWU9lYOWVTxtawQNp7G16+ebSRT6ZtFNJpJvMO1UfdEHssUkiV0Iv1CyCDzeVvovh3qFAtC8TD6XCRFka1YOA8yUfSAeDx7Z1VjFQg/dSVrPB6nhmrrI1aIPYPpjH23BFWQh+eC3HFn1DOnfsslb/JkTSN6QZdpbioldlXv2Whx9q9s5d17o+rSx5bKpIBYRrY9IQvsjle2IAJAPNDtlvi68GhSCILHFEiLH57+SgVeB+7oybwADbKwuqrnOtNVUE5R73gkzyabSRXeqGKMszxyE2SXMyhWrgOUr00vvfHbtmxp/CGrnQapI3TeLDvqJ1l29g1Al+V5r6q9r4y4eEvDelmJ1DzjVvG9fSViR1pxSH62G5TZJAPKhTl8yxR0t1uqcvweDiU0sI/P/AFDwprQjshteQTHOGpWBVmCFVLWnNg2wrOq/tBjP+SphCQFCJ9I48oMpkoD+Hy93HxxmbxRoIUUymY6csa3bSyFm59SjtZ97AJq93GUdut6jShlRodVA+4NGj7gVPekNOrEXwoI5PBzmG+i3GfD4a5+q/R179mV3RoqxF7A9Mg9q37GEdtxwG45r6TmSZEaPcvGwMO3A3MZe5VQhXcPTtFAEBR2GLofSNVJwsLqnqC2qMygqUVj5kkduoJ5+54+N3rfh7qHqYQvITW5ikYLsLJcrHM9k3XYe/HOUO63tUlf5kj94lfBmkaTpsrv9EOoYRA/ybUDKL/8AFLi/vIffLr4Q05hm1EXZWWKQf6xLxsf91I/6ZCdCcrpYdNHDM8UaA7Uikucn1M7TTLHCNzEt9R79/iy6HpswXUTSECeZNqojEiNUDmNQxrc+52Jah3A7KCdCNGX+RGaWErP4kLndNEV4ym8z1D6UDKD/ADEkbj+AQAP9r2omt/srgd9dPMv+ZjjaNj7GRmjZQPYkKjE/AZP5smvF2p4gSNCyzWq7aFGvSKNd+RXe6FZq+BesyaPdotTAYkjiknjYptLL5gDgiyGYvIK9+QCORlXRSlVrSrTVv48CWTtT2ouvU6d1jIBUAs4PvuBRVPyCC/8AQZ76HOWipjbRs8ZJ7nYxVWP3ZQrH85WendWLOzNW5zuIvtfAH4AAF+9ZJdB6gqaaXUNe2SadlAFllViilQO9rHuH2N5LpNXKtqJ/8enrzIpw2pFkxnxWBAINg8g59zVIhjGMAYxjAGMYwDW6kpMMoXuUevzRrIfqLbQZFAIYUy/wyRm/Sf0Jo+1/BIyZ1OsVCA26yCQAjNwKB7D7jKx1HVKFMO4rYPlEqV4/lG9aLL8c2ADz6qyvac5RUZU3lP62+XgSU1d2ZReuSG/QxLRG1vgsp4KsPkjg+1gEWKOSfgjxSsMm2Q1BMe5/0bmhZ+FPAb2FA8Dccr/UGJenAWZQRYsK6/K/Y/ymyp+e5j4FDMQSEJ924Ab+8fYH+bsO54sijRqOnLfHHrj5eBecFKNmdY6V0hjqFSeFjHpwzqTtMckzPuEp5JLgUVsemye+0i06qbYjPV7QTXzXt+uVLwmw0scO+x56p5m42VmoKpY2bFbY+/GyMDi6l/EcsiqwDBInQr5lC4pOae2tSPpoMALHLcgZs0K1J0nKHCv9/XkZ8k75Kv4u1c30tISO+3au3tRG0g2OT3s/rkP0nxFqJWjgWRhIhJAGy5YwLKgygjcvf5q++31SvVm0EEQB0cRY0PM1BRnkbsCzhmeZia4J5yjdajdmjkjh8hiT5aRpNE7Mp7xw20isKPYL72CMyZU93NTe38Mfr6FiNrWtYm+tTa2JlM8gKyE8bFOw+ykxrXI5vt7e3MfqY4pAoaSUPJ9HluAp5olnbS2FHJIjLP8AbkHJDQdQllHlaoukgUs8c0W1zGO8iKwUuF7kGzweffPPStAZBJppaLq/JP0brKJLGbsANQIJ9auaYtS5DCLg+9FXR25Ytc6p4c0UcOmijiKFFUeqMUrN3dwLP1NZPJPPJOSWck6LrJHjeEs2nJJEkgmJdEFrKU2hbdefqZgtFqYqVzrQGb2nr9rFu1rFScdrNXqscbQyLKVEbKQxeqAPud3GccdYI2cQySHYefMalA7AqRpiaPw7hu/eryb8U6xrWKMNKbqNvObdtbhN25WNn7OtggmiQMi+q6HYItNFQZn4b+CydjzSG9xs3QDelUA3BrGZuqrqs9tupPTW3NzJ0OfWyszQyAJGRxsUFz7qDIvsOb7e34y9S8S6iN5dOzlpCwuyn7qMgFYz5QALG7J71t7bjt1ep9VkhqDTuxlcAxxQx3J5ZHDsqhmWxyAKIHv75EdK6dIrl5oWlII3RyCViGc0GkjtJHLE16tw7cDKlOk/easuFgkbTyX3wjqZuQshF87SF2WAABtA9IoD6a+e5N3rp+qEsSSAEbwDR7qfdT9wbH6ZSOiNoms/2CISLwWiCBkr7uVaEj4Bsd8lvCWtd28uIq+lhEgaY8mSZn3UjLSHaC4egVBKgGwwXU0LUW49pu+FuP15Fepl3tY1fHHS5XKrpoGZpbJYMqqsgI2uSWBU1ZJAJIHFkUa9438VLK+xGuGE9x/pH9yPlR7ex5PICnLL4vk/tMEwjJPlD93tbaWlvadrWKFEx96O9weO/KJ6VgAQ5Hbb2Lf3T7qP5vfuOKuvqK8G5Qp9Xn1/JNQhfL6EnptUwAQMRNqWqxyUFAFlH9xO3sWq6snOodHiVI04CpGgRF9o41AAUfPAFn3r4AA5b0xiHpAGncC2I9KL7E/YeyjlvtyReJtUJVXRKXYOK1EgRiEi7Om5BQlkFqAK2gljVKGoqUt0YRwm7v6fhdDqsupaPCm7+xaTd9XkQ7r+di3f65K5qaXqEbt5akhlUNtKsp22VBogcWCM28+mTTV0UhjGM9AxjGAMYxgGn1LTFlDJW9OVvgMP4kJ9gR7+xCnmqyg+IupkhqQtXDIaDCu60eNw+CR+ctvUB5bnzGfa5tW3vVn+AgHaCD245HyQcoXijUx7yxLI1AbyWZaHYMSSAB96+xz5/wBoyhOslte5fZos0EV3V6kSDglgPY8Op/2uf6/1zHp+ntqP8xbSLdoAbA49XwVsiwaIsd/qzDqiCbP6Mpsf1Hb9cl/C+lnMizwI1pYLEfu2U8MpfuB9gHINH2yHiOC3J2Vz3pdfKkJ08kTK0QIVWUqGU2QASKIB9P2G35y2eEPHCFPKnLEqP3bUSzAf6Nh38wex9/fnlqf4h1bM/Pt3U8Mp/mU+/wAV7/1BweG9aI9XAZAAC49XtyClgg1wW5BsCj8XnenqypXnFc9COcFKOTtOj6dp0PmxQxKWF70RASDze4DnK14f6jpo9dLC8m7Vzs+wmMqPKW2SFGI9huc/zEse1AbSdSOnBQrvi59INMoPcLfBX4U1XsaoCn9e6UrH+2aKRjqdO3mW5Jeu20qfbuvHBB7k2c2dPqqWoScXnw6opShKJ1TU6dZFKuLB/wAD7EHuCPYjkZy6TSGDWapJUPlLGzqBXqiEKxuVA4KMqtatXI4+kXffCfiFNdp1mUbWHpkS7KSD6lP/ALg+4I7dsp/7QurRO7RQkSTNp2X0HcfW4jK+n32u9DvbL85zrYJ079Vb+T2nzYgumeYmk8yNB5kbRutqDbbwjoyn2N7lI9XpcWKN2vS+Ja6TvsGRF8r3r6dyt9VkeVTd74Iu8rU+g1Hk6cJHOrq5dgsUooFobVhtpgHUtXYhBmyurcSMv+T9RsaNCF8qTaNQJ2J52/5vawa/5RVXxlGg6tNPbHm/9Es7M0erySto9zqA8jSOwVQLfeVRABXC0HYnm2QWfbNroWm1enTTpxKgIDUdqPC0Su63XlxxspCL3PflzWJNDqPInDJMztIHAaOQ2LnAVeKX1srkCgA5yR8BdQiTVRLLUcqaTZbnb2dI9p3fxbIU472r5zQpf7UmsX/Ak+6dH6V02PTxiOMcclmPLOx5Z3buzE8k5XPFXVIHmGkDldSNh3CNmCxsw3qSvNlASK7EIT2yZ8Udej0WnaeTnsqIO7yH6UH5/wAACfbOZaHRetdTqpmTWatjIGS98cS0DtXlfdUXdajvztJzaltUe9wV1fodW1fT9PNTyRRSULDOiPQ72CQeMpfi7xvGsfk6csLFOwUqVHbykHfee1jt7c8rKaXV7444EUpBGqoAzbnZVAUB2s8ccizfuasHmniLWiTVTGMCg59Xtx6bJJ964HANj5s5db2gpt06X1f6/f2J6VLPeNzW6yWWFdPFEzNJt3KoJCqtGiwFC2AH3AbIvUaBtPxNaytVIQbI55Ndl4NAWTR7fVkl4c1bK/Hv2UcsT/Ox9viuw/oB48T6SZZGnnRt0hHrr92BQCor3ZFAcHYSQTzZzNhh7S1ezsaml1AjHJKg+y8ux/2ef0H9a4y3dF60IowzqUHAWNaLG+FQKvBcnjaL/OUjSkDkfqzGh/U9/wBMtXhh4S6vzIy3UnqCi+DsINc/az8nOKsY8yvbr6/YmsHQPDXTXQPPOB/aNQQWA5EaLflQg+4UEkn3ZnPvk3lS0+paadYtMzhYmVp5QzFVA58gBiVaRuzcHat9iVy259JppqdKLirLojOkrMYxjJzwYxjAGMYwCM1es374xErKCVcSHg8X9NGxR96v7jObeItLsf0OqqbtGJb/AHWJ3D9d32rOmdV0iMN5cxsOA4q6vhSCCHBJ4BB78UecoXWujztdhHT+c3Hf28p7I/U5ie0VWUrya2fS/nn7Fig0mUSaIA2FAPuVoj/7/wAMn/DniGRFOnjgd1YMSEL2vyy7+wPvbgWb4JNxOq6cUPEQU/KlB/7Nkh4c63PG7RJEZvOpSm5Q1i6Ie+KBJ5497HJynK0ovr6+ZbmsGj1VzuIdywvtIoBH4YAA1/0ffLb4PTQamAQvFA8y3uDIhdwCacE2xoEC7sfqLqvX4BE53Eqx9mmJ/oGY/wCAy1+Eut6TyY4HhCykUaj83zWFW9opIv4YCuQOADnM7ulePkR1OCV18W1dtkgcAk2a9gSeT+TyfezzkT4bgaTWttHEUTljz9TlfLT7g7WJ+KH8wyZ6mBXAoVwKr/D2yuywOfLqRYwHWW0BEjAhSVLbkAVozVh7APb2zv2VDdWu+hxUdqdjW6x0aSOaZNMzqNWArx9geb9W275JHHeyPes2dJptkkk0kivM/psMlRxjsgI4ZzXqYAAdl9yZPzncBAGoCqDoSRXJZiOeO5ofe++V7rHiYRgrp33ye8lqyJ/+ulAkb+99I4rceR9FUnGC3SM+rWjSjukzck1sMDusupCuSCUYMSvAAB8uIhTQBIu+eaz4eu6YD/tK12vZN371/mO+U7pfR5NUzhCPSNzs7fJ7k8liTf55yS1HTZDplgEsW1JXJ/Hl+YD9F0TS9ybYDt2o/wCc74RWoVq1ZOUYY6fEn06nDqD5UOqUyMOKDg8d9u9FBavaz+Dn3qGiJlTUROFlQbWJZTvj5te1KwvhqI9j8jnXV+ly6V038FgHRlPcXwQRyCCPyP6ZbfDvjZXAj1LFX9pPSFb/AFrBCt9+x+3vYpahVMPB3S1D3bZqzJDonSHklgTUO7ppd3lpYI5/lv8AFUe3biiMlesdNeORJpKDzqocX9DAsyxi+6hTQI4JVzxdZnZCyMEd13ggkPHYsUCOOGqqPtkZOJY2kMmx1d/Mu9zrwVAG5i20Lxd+1VnushvoyRepStNMsGhi3rtsgNwaJBr3AYcrfyOR7UeciPGKaDTQGBIoEmatoVEDILBZyRTLYFXdn70amumAEcix7ir/AMPfIjxf1rSeTJCsQaUcC4/L8pj2e2UE18KDfANA3ny2nv2nw8i1L3ipdJc7gEcgX2jUEn8sQQL/AE/Pvm94l6/JJtgkheNYqYKxeySCA77Pq4sCmI7n1Gq1PDun81xt3Mw9lnI/qFcV+ozY8SdcnlkEbxmEwgoE3Lu5qyXsE2Ap447Hng5bst/yJGrtEPBCCbKgn2LEAf8A3/hln6L00zPTzDy/eOMlCb9mlVt1f6uw8d/bILR9NLkXECflih/9yct/S+k6lCNixIlf5z1SUfb9zGAzf7wzxybklBq/xt+cCo0lkuel1semWGHykiRmWKJYuRuNkAIFBHAJNXQDE0ATk5kN0TpEanzzIZ5iCvmtXpW/UkaL6YhYFgDcdo3FiBkzn0dBVFBdo7szna+BjGMlPBjGMAYxjANTqGjMgBVtrpe0kbhyKIK2LH4IP35N0rxVp9VRDRxuO4WOU7iPnayqF/JavvnQMgNdpZ18yo1lDkm1cK/J4Uq/poChe8fgZn6/Tqcd8YbpLjNiSnKzOP63QkWWj2/l/wDmCc8aHqmoiIMUzLs7XKWX7gK52n8ZN9V6QSzu+nEYUm3ldG596Ks449+QPb2NVyWH7ege5GwH8IeSPzwfb5zKi+kvX8l9NSWCyeI11SgecimVgC3lxlQL+WZyCR2NX+KzN4I61p9Msvmh/Mcg+Zt3ApQAUVyPVftXI5vgQ3TJhLNF/apSunRh6WZttKCRak0qggWTyfe+a2uqaNJJJWifeiglnohVVa4Ue97vq9+efTQjcFbY+px/1ZcZtWJo1lUELIAy3V7TyDwT3HOaA0oZoiQSFWIe9f5tUJq6urFkGryo6nqWoEKwWFRQFAC0aP0Ix+AODVGqu/e1aKbzoo5ApG4OD6QaKu8fe/7t/wBMv+yqeyciGurRRS+udYmkd4mbbGrMPLQbV4Neod37fxE17VkZuzZ8Rrt1eoHzLIw/DMXX/AjI/fnlW7m7nx+o3SqPc7k34dgnZ6iV9jnYzhCVB7jc3AFX7kd8mNfo2iG1owVLWSkm5q5IUttCkByTdAngffMXgZ5Y5JVYFI9m4q6lQzAhQASL3Ux4H/LN3xC1s1EUKvY13dmgSOe2Q9T6T2UnGgk//Cide1Mkj2+/alom5dvpBPNWRZ5Pc+3xkO+TfX4G8ygrlUHJqxdmzuA57DIJjlqHBn6uNq8iV6F1ueF0VHO0sBtbkUTzXuv6VnU+o6YCLft9bhFLbK78d7ocn2AvOQ9GjLTxAfzqf6G/+Wdc8TyeTCh2HiSPjaFuiB3v/rnLsG+ykWtG21klYdWIY2lYErGNzVV0O55I7Dn9MrvjjrOn1KxeUH8xDzJt2gIQfSbFt6q9qFNzfBhoOo6gwtBe5Cu0jbZ4+tAfgjijZomvtudJ0kcckbSybFYKVfkqytdbvg+k+r8c+qs+dhSVNuTyzYtm7Njw/wD2sqxhjXzUBZd8ZYED2VlcLuPtdfiucgtb1OeUkyzFt/JqUqvwBtQ7Bx7ZsdSlEU0v9mlLad2akVm203JpQaZeeCOR2FcXoQw9uPQexA3qPyo5A+44Hv8AOTxildnSzk29DoSaKx7v9V/+ZIGXzw1HrKAjhjXsSssxUgH32oj7v0NGu+VvpfStjJIunDhyKeJ0Xk0FBLMg9XYckHt3IBv8Wl1TmPbCkAQgl5HDuACNyrHF6SGWwSZBVg0c7oUXWmt0d0fG9reZDWnbCJTo3THiMjyy+ZLLt3UuxFCghQkdmu/LEljxZoKBJ4xn0KSSsimMYxnoGMYwBjGMAZg1qMY3CGmKkDkjn/WAJH5o18HM+MApvXNPqDHSaVF27VXfMAvcBQuxWPBr2H6ZTOt9HdSAKLe7EcL87U+fizxzyex6x1TTO6r5ZUMjX6wSD6WUj0kH+L/DK51bww0scrambzAqORFEhiQ8Wu87meTkdgyqboqcxavs6SqLsVaPW/j6/ssU61lk5XqNHtTdRK2No7mRj2/T3v7X2GZ+m9Tl0gkKbPWqqxZd3qu1Ci6BtvcH6hxzl86poxqWC6SMu3/eMjLDGD3bzCB5nH8MdnsDtB3CM6h4bSCEEs0myR1F/VJIXZVAUd2J4Cjjt8cU7TUE5x5drePr1wWO1jLBBdDmjEGp822nDeYt162KAHn22gD9DQvtlg0AiWJQjo4VVZjW7aHUMFPwbDEj75C6/oDxwxyyAIuzzJTfCmg5W/cAk8/3c9eGunyRs3mxUk0Y3Iw7SKzbw4HsA5HvlrQySrX+nr7Edazjhle8bqBqQ4+maONhwQKA8sUD24QH9cg4pOR+Rl0/aTo/3cco/gJU9+zVyd3sCoH+1nP9+Wq8LTZ81qaVqrf1L2CJncRqJKBJKNGaAckNQbgEmNST7X88yUTCIksrIQQTu4q9rUQPsrgfk/c5A/s2b95qf/Ln/wCSPLB4l7z/APpf8EmUZYltPodNVdeG54PXWPEEKQTRGdd7RTIUYyDkgKlKbo+lhz89++clJyZ8XH/8qT8n/ibIXLNKCjHBl62punt8CweBtL5msj+EtjwTwO4od+LzoXU5Yp2jWQiIeXNJ6l2E7bWgD3JALD5AyA/ZXoP87OR8Kv1D8kFR+R/TNjr0EmplmkQbkhuMCzzKAhQAt8l/04y1V7unfx/JZ0cLJfc+9Y1EZ0+m8v06hmEjV/AyqVHPuG5H4BBHtml1LqUur8tn2AqpRSq7RuViWDC6ux2FfSeOMkk6A4inkIpYo2cFuArIGdg3xTDn8ke2TbeHVGnlZrRgVtQRuWQFQB8An0/ZgQeQ3OLFrCiutvk368jTcox5KZp9HuTdRC87vYxsO/6X79v0IywdD6NIxINBvZgOG+Cyex+aPPHPsLdpekppmImXg/xhCUYdrYi9nFcN+AWq8z+G+hFdLp3hk2ExJYkQupoAbgNyspIr3ofy5L/jaipuSjZrx6/J+rnEq6MfSIJfJKtpVcNuR1WUEXyrqwdV4Jv5sEH3yzdHjkWGNZiDIqgMdxa64FsQNxqrNCzeYei6GSLzjIyEyuHpAQBSJH/ETf0X+uSWbGl00aMcKzfOepUlJyeRjGMtHIxjGAMYxgDGMYAxjGAMYxgDNJOkwibz/LHm80xs7b+rYCaS/fbV+95u4wCIm8PRvIHdndFYOsJI8tXBLb9oALncdwDlgpAKgUMqH7RpzGUeN6RXJddp9TgA7Fa+3BLAKeQTYN5m8feMJYZPI052sv1vQJsgHaoPHYj9SBxROQ+gm1Gq0T+Y0e6GRvUSwfkCRrr7PQPHa645zNXXjBWgsp59eJPCm8OXBl1Qj1umkRWuxR4kJDUGHBFXyD9jnHJkKMVYUykgj7jg50boHVGgeQM0kqgM8gVGFSMybQX58ylvni7Ao0KiPH3R7P8Aa4lIRyQ4Io2CRvogGjXuO1fByxJqrBSXJR1lDr4D9mJ/e6r/AMuf/kjyyeJe8/8A6X/BJmD9nXQxBE2oldAZ1rYTyEu+e4O70mvxn3xLOjEkOvPfnvXb2+5zKnmo7FzQxcaaTKL4v/7XJ+T/AMTZExRliFHJJoZL9ch3fvA4JA555Pvdn9cm/AXRe+rkUlY/oUXbN8hQCT+g/wADeXqEd1kUNTQk9Q0+GXPQwjQ6H7ohY15l7q9wBXHvn39n+m8xVSSSoRMJiCpJeawyIzk+hQyowG31EJz3DQ3i3qplZIUaRCpRmUmwQbsFh9Jr8+4yT6gZ9NoEWMxKJXQWCxcAXIoHb+Sr57nj3Hmo1KVSMVlev45Rowpdw6J1HoMc12zqrkGRFI2yAG9rgg0D2O3aWHBJGZ9d0iGZleSJWZCrKextG3pdfUA3IBsXzlJ8DeNJZJFg1J3bzSSUFIb2VgOKNEA9weObsdEy9SlCS3R9MinFxdmMYxkpyMYxgDGMYAxjGAMYxgDGMYAxjGAMYxgDGMx6iBXUowtW4I/67fnAOd+IOlbp/MAu5Hq+xIbct/b0V+oyudQVo9UkqxC+H8tgCNtkBGAJBIF880SSPbOg9c6WkQSV31MoV02RqhcKQbJKQR7n9AYevcAa96OR0/TT69bqR5Ea7ECSMnpiBNyuQaRiz3W40qi/USBjVNPVUm7eL8+CzGrHhkV0zwzJrlj1c8qQQuRII405KA7gxckKu4gNRVuK97zbWUPv08x3Gj3KqHT2PIsH5F2Mz63qAh00cQYBUHxVRrZjVr7bV239wcwJ02OPRyavVBhNNRgAtZEAsxBb+lmJLNxwKDD0Zp0qcKUMKyIG3JnMfFnhBtOxeIB4ifYglfsa/wCv+VWrOx9M8TBgI9SSCw+q12t8WCp2k1dHv37EEv8AIGj/ALQJPJPKl925fLFECy9bbJPa74PtnDpRn3oMqVdL3sYKN4S8ItqGDy+iIH3IBb7C/wDr/n019wXyNNwVWyQVKxJ/MSB3+Bdnv98j9Z4hHqi0xtkU82u0AVYUbfWwBLbR7A98svgPQRDTmRSX1Mlf2hnILM3PpHxH3KD9Tbbskg4RexPJPCjsjgqfSegPF58sLo7w25hlj5ZeWsSWRYN8bR+RuBEbpWd9U0xjHNsY14Xbagoqk0CRXPFkAnLZ1iAwSb0PpYFTx/A3DLXua7fcLd1mXo/TRM8uqhIeND5UaKR61pXkezQD7qABIFKb+v00dTp+/wD648p3LMKmO8Q3T+kEXLVVqIGPwoEyOxv4AJ/3TnVsqfRemCVJVEmohIlk3fu9m9WO9aE8Z4CtttK7HnjLH07QpBGsUYIRe1sWPJsksxJJJJNk5Y0dKdOL3dcnFSe5mzjGMtkYxjGAMYxgDGMYAxjGAMYxgDGMYAxjGAMYxgDI/r+pWOBy1Ww2oCL3O3CKB7ndWSGRXVIQ77H7GM7ea9/WQR2I/d0fb2yOtU7ODm+h6lcpydDkI/tGqKxIpBWN2TdIQbFk2i9rCG93AO3IbxZ12GXkPMeOQV9X3UsxO1felAye8WE7hbFmIq2rgfHpAC/pV0ebrITpHTIvKbVzKsrl2j08bgFF8s08zp2Yh7qxQpaosTmU9QtVK6xFZ+njb+CxGOxX6nPdVq2c7gCqDm+4r6rBPDmgTx8exoGVXROdP9Rux6NxIDFCRfPawRXxkzLpDLJva2pS9mj/ABKq3f8AEXIkHH+hz62lG8d93H6g7jyPeivH5Pznkqm1Lbi/r9kq7zyVjpcksch/dmRKFqPqWubA9xto2OwB9lsXjw14g0ychpwAPp22R9o3Rt9H4JIP2yL1OhrZKoIZP3bFbB/d7XiYEcgqkkYB+UY2MsEkMeq0zzFVTV6faZGUBRNGxrewAoki747rX0kDEkpN7XZ2uviv3b1yeN4yT2l0r6uKSVSKYjZEZA7KAOd7AkLIf5LIFDmycmPBxI0+xxtkiZ0YcWACfLuvhNo/TKr4UJ3imKsBwR3r3HN7hyO4PcdyLyzaVgmqiRSSzxTM/wB1DIQ7ECr3u1Dj6nocGrOl10aklStn7+ZWnDaWDGMZokYxjGAMYxgDGMYAxjGAMYxgDGMYAxjGAMYxgDGMYAyN6sAzRofYmS/e02gAHuL38/IsHgnJLNDrAqMyUSYbalUsSoHrUKotjtugO5C5DqIylSko82Z6uSkeLWImFLZZUUCwLLOqjk8cbryEfR6iKObepjUcbWKkhmKqdu0kKObJ96H3OSHXtHIIYzMWWWUeYN57M4t4bB428igeBVdsi9V1/UaiOaExiV2S22A71IAVXO3ityg3tW+e3tgxp9mtkveVl8LerFyN2scEzHoR+9oURKiD7pFFuH/96h/6ZGSQf/mKv/hA/wCMgyf0esVg2/0tvLOhFGO40Egce1PEaPYh1IvPDaK9aj0dp07ex9nX273Tds7rPj5L+zyEuTDpNDvMyHsP7MwHyWaaFv8ABk/pkE+hm8mORQWTd5RC1uLed5SqeRuUuIuPYizwLFiPUkjllIBfdHp/LCgkyOryyFEH8RtYgfjcSeAcrbdYnhgi0rRiIhhIC4IaSSOYTMyFqUr5gF0G4I+RnlSL7j+V/ld38hFtt2J/wsrifa6GN1UhlJUkUSACUJW/wctnSIlj1MwAG6dEkLGy3pJTbuPZBwVXsCz/ADlF6EjyuIUkJ1ErrJKyMfQqnzNzHvtZl2cj1b24rdV58NRM7TamRWRpG8tEYFSsULOosH3ZzI9juGQc1eWNDRl23aR93K9ffyIqr6PknsYxm0QDGMYAxjGAMYxgDGMYAxjGAMYxgDGMYAxjGAMYxgDGMYBj1GnSRSrorqe6sAwP5B4Oao6RCE2JGsYBseWBHR+Rtr/6PY2Dm9jPGk1ZghD4dDcyaieQqbTcyqFb2OyJEV6PI3hs1NZqJE9A0zyTnhQoIjP94z1tjT3IPq4NK3F2bGVqmjpVLXVreGDpSaIHReHmSOjqZVmclpJIytFmNnbFIroqjsOLoCyTzm1o+gwoH3AzPLXmPLTlwt7QRW1VFmlUBQSTVk3KYywoxXCOTX0eijhG2KNI170iBRf4UZsYxnQGMYwBjGMAYxjAGMYwBjGMAYxj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100552" y="893379"/>
            <a:ext cx="5538952" cy="522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FontTx/>
              <a:buChar char="-"/>
            </a:pPr>
            <a:endParaRPr lang="ru-RU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4369425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34344" y="2718293"/>
            <a:ext cx="8013268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60000"/>
              </a:spcBef>
              <a:buClr>
                <a:schemeClr val="tx1"/>
              </a:buClr>
              <a:buFont typeface="Times New Roman" pitchFamily="18" charset="0"/>
              <a:buNone/>
            </a:pPr>
            <a:r>
              <a:rPr lang="ru-RU" sz="4000" b="1" dirty="0">
                <a:solidFill>
                  <a:srgbClr val="2C8394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СПАСИБО ЗА ВНИМАНИЕ!</a:t>
            </a:r>
            <a:endParaRPr lang="en-US" sz="4000" b="1" dirty="0">
              <a:solidFill>
                <a:srgbClr val="2C8394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spcBef>
                <a:spcPct val="60000"/>
              </a:spcBef>
              <a:buClr>
                <a:schemeClr val="tx1"/>
              </a:buClr>
              <a:buFont typeface="Times New Roman" pitchFamily="18" charset="0"/>
              <a:buNone/>
            </a:pPr>
            <a:r>
              <a:rPr lang="en-US" sz="4000" b="1" dirty="0" smtClean="0">
                <a:solidFill>
                  <a:srgbClr val="2C8394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www.chukotka.fas.gov.ru</a:t>
            </a:r>
            <a:endParaRPr lang="ru-RU" sz="4000" b="1" dirty="0">
              <a:solidFill>
                <a:srgbClr val="2C8394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0150" y="3848210"/>
            <a:ext cx="5048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4568" y="4908825"/>
            <a:ext cx="4857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4" descr="logotyp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263" y="333375"/>
            <a:ext cx="38449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93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2658</TotalTime>
  <Words>114</Words>
  <Application>Microsoft Office PowerPoint</Application>
  <PresentationFormat>Экран (4:3)</PresentationFormat>
  <Paragraphs>20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1_Оформление по умолчанию</vt:lpstr>
      <vt:lpstr>Презентация PowerPoint</vt:lpstr>
      <vt:lpstr> </vt:lpstr>
      <vt:lpstr>Динамика поступления и рассмотрения жалоб в 2017 году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Triumph Sparville</dc:creator>
  <cp:lastModifiedBy>Smolygina</cp:lastModifiedBy>
  <cp:revision>157</cp:revision>
  <cp:lastPrinted>2014-09-16T09:18:55Z</cp:lastPrinted>
  <dcterms:created xsi:type="dcterms:W3CDTF">2014-09-15T17:52:41Z</dcterms:created>
  <dcterms:modified xsi:type="dcterms:W3CDTF">2018-02-28T04:18:00Z</dcterms:modified>
</cp:coreProperties>
</file>