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6" r:id="rId3"/>
    <p:sldId id="263" r:id="rId4"/>
    <p:sldId id="264" r:id="rId5"/>
    <p:sldId id="265" r:id="rId6"/>
    <p:sldId id="266" r:id="rId7"/>
    <p:sldId id="267" r:id="rId8"/>
    <p:sldId id="268" r:id="rId9"/>
    <p:sldId id="407" r:id="rId10"/>
    <p:sldId id="406" r:id="rId11"/>
    <p:sldId id="408" r:id="rId12"/>
    <p:sldId id="409" r:id="rId13"/>
    <p:sldId id="399" r:id="rId14"/>
    <p:sldId id="385" r:id="rId15"/>
    <p:sldId id="400" r:id="rId16"/>
    <p:sldId id="269" r:id="rId17"/>
    <p:sldId id="270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357" r:id="rId29"/>
    <p:sldId id="389" r:id="rId30"/>
    <p:sldId id="390" r:id="rId31"/>
    <p:sldId id="391" r:id="rId32"/>
    <p:sldId id="392" r:id="rId33"/>
    <p:sldId id="393" r:id="rId34"/>
    <p:sldId id="288" r:id="rId3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4660"/>
  </p:normalViewPr>
  <p:slideViewPr>
    <p:cSldViewPr>
      <p:cViewPr>
        <p:scale>
          <a:sx n="134" d="100"/>
          <a:sy n="134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0045D8-5BF5-4C26-8BF9-0EEB9BB95D64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4E6014-2A03-4413-A34B-637F7045E1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Контракт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Порядок заключения, исполнения, изменения, расторжения.</a:t>
            </a:r>
            <a:endParaRPr lang="ru-RU" sz="3600" i="1" dirty="0">
              <a:solidFill>
                <a:schemeClr val="tx1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63" y="333375"/>
            <a:ext cx="3844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7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Законом о естественных монополиях регулируется деятельность субъектов естественных монополий, в частности, в сфере услуг по водоснабжению и водоотведению с использованием централизованных систем, систем коммунальной инфраструктуры.</a:t>
            </a:r>
          </a:p>
          <a:p>
            <a:r>
              <a:rPr lang="ru-RU" dirty="0"/>
              <a:t>при заключении договоров на оказание услуг водоснабжения, водоотведения, а также договоров подключения (технологического присоединения) к централизованным системам водоснабжения и водоотведения следует применять типовые договоры, утвержденные </a:t>
            </a:r>
            <a:r>
              <a:rPr lang="ru-RU" dirty="0">
                <a:solidFill>
                  <a:srgbClr val="00B0F0"/>
                </a:solidFill>
              </a:rPr>
              <a:t>постановлением N 645 </a:t>
            </a:r>
            <a:r>
              <a:rPr lang="ru-RU" dirty="0" smtClean="0">
                <a:solidFill>
                  <a:srgbClr val="FF0000"/>
                </a:solidFill>
              </a:rPr>
              <a:t>(письмо ФАС России от </a:t>
            </a:r>
            <a:r>
              <a:rPr lang="ru-RU" dirty="0">
                <a:solidFill>
                  <a:srgbClr val="FF0000"/>
                </a:solidFill>
              </a:rPr>
              <a:t>16 ноября 2017 г. N </a:t>
            </a:r>
            <a:r>
              <a:rPr lang="ru-RU" dirty="0" smtClean="0">
                <a:solidFill>
                  <a:srgbClr val="FF0000"/>
                </a:solidFill>
              </a:rPr>
              <a:t>ВК/79958/17)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/>
            </a:r>
            <a:br>
              <a:rPr lang="ru-RU" sz="3200" dirty="0" smtClean="0">
                <a:solidFill>
                  <a:srgbClr val="00B0F0"/>
                </a:solidFill>
              </a:rPr>
            </a:br>
            <a:r>
              <a:rPr lang="ru-RU" sz="3200" dirty="0" smtClean="0">
                <a:solidFill>
                  <a:srgbClr val="00B0F0"/>
                </a:solidFill>
              </a:rPr>
              <a:t>Постановление Правительства от 29. 07 2013 </a:t>
            </a:r>
            <a:r>
              <a:rPr lang="ru-RU" sz="3200" dirty="0">
                <a:solidFill>
                  <a:srgbClr val="00B0F0"/>
                </a:solidFill>
              </a:rPr>
              <a:t>г. N 645</a:t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6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Пример формулировки условия:</a:t>
            </a:r>
          </a:p>
          <a:p>
            <a:r>
              <a:rPr lang="ru-RU" dirty="0"/>
              <a:t>"Цена контракта определяется исходя из объема подачи холодной (питьевой) воды, цены за единицу объема (тариф за 1 куб. м) и составляет _________________________ руб.</a:t>
            </a:r>
          </a:p>
          <a:p>
            <a:r>
              <a:rPr lang="ru-RU" smtClean="0"/>
              <a:t>Поставщик </a:t>
            </a:r>
            <a:r>
              <a:rPr lang="ru-RU" dirty="0"/>
              <a:t>обязуется подать абоненту через присоединенную водопроводную сеть из централизованных систем холодного водоснабжения холодную (питьевую) воду в объеме __________________________ куб. м.</a:t>
            </a:r>
          </a:p>
          <a:p>
            <a:r>
              <a:rPr lang="ru-RU" dirty="0"/>
              <a:t>Тариф на холодную (питьевую) воду составляет _______________ руб./куб. м".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>
                <a:solidFill>
                  <a:srgbClr val="464646"/>
                </a:solidFill>
              </a:rPr>
              <a:t>Минэкономразвития России </a:t>
            </a:r>
            <a:r>
              <a:rPr lang="ru-RU" sz="2000" dirty="0" smtClean="0">
                <a:solidFill>
                  <a:srgbClr val="464646"/>
                </a:solidFill>
              </a:rPr>
              <a:t>рекомендовало</a:t>
            </a:r>
            <a:br>
              <a:rPr lang="ru-RU" sz="2000" dirty="0" smtClean="0">
                <a:solidFill>
                  <a:srgbClr val="464646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</a:t>
            </a:r>
            <a:r>
              <a:rPr lang="ru-RU" sz="2800" b="0" dirty="0" smtClean="0">
                <a:solidFill>
                  <a:srgbClr val="FF0000"/>
                </a:solidFill>
              </a:rPr>
              <a:t>(</a:t>
            </a:r>
            <a:r>
              <a:rPr lang="ru-RU" sz="2800" b="0" dirty="0">
                <a:solidFill>
                  <a:srgbClr val="FF0000"/>
                </a:solidFill>
              </a:rPr>
              <a:t>Письмо от 04.02.2015 N Д28и-150)</a:t>
            </a:r>
            <a:br>
              <a:rPr lang="ru-RU" sz="2800" b="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464646"/>
                </a:solidFill>
              </a:rPr>
              <a:t/>
            </a:r>
            <a:br>
              <a:rPr lang="ru-RU" sz="2800" dirty="0">
                <a:solidFill>
                  <a:srgbClr val="464646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014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1. </a:t>
            </a:r>
            <a:r>
              <a:rPr lang="ru-RU" sz="1800" b="1" dirty="0" smtClean="0">
                <a:solidFill>
                  <a:srgbClr val="92D050"/>
                </a:solidFill>
              </a:rPr>
              <a:t>ПОСТАНОВЛЕНИЕ ПЯТОГО АРБИТРАЖНОГО АПЕЛЛЯЦИОННОГО СУДА от </a:t>
            </a:r>
            <a:r>
              <a:rPr lang="ru-RU" sz="1800" b="1" dirty="0">
                <a:solidFill>
                  <a:srgbClr val="92D050"/>
                </a:solidFill>
              </a:rPr>
              <a:t>29 мая 2017 г. по делу N А51-3915/2017</a:t>
            </a:r>
          </a:p>
          <a:p>
            <a:r>
              <a:rPr lang="ru-RU" sz="1800" dirty="0" smtClean="0"/>
              <a:t>При </a:t>
            </a:r>
            <a:r>
              <a:rPr lang="ru-RU" sz="1800" dirty="0"/>
              <a:t>таких обстоятельствах, заказчик вправе направлять ответчику предложения о включении в договор условий о цене, однако отсутствие такого условия не является нарушением Федерального Закона от 05.04.2013 N 44-ФЗ.</a:t>
            </a:r>
          </a:p>
          <a:p>
            <a:r>
              <a:rPr lang="ru-RU" sz="1800" dirty="0" smtClean="0"/>
              <a:t>2</a:t>
            </a:r>
            <a:r>
              <a:rPr lang="ru-RU" sz="1800" dirty="0"/>
              <a:t>. </a:t>
            </a: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00B0F0"/>
                </a:solidFill>
              </a:rPr>
              <a:t>ПОСТАНОВЛЕНИЕ АРБИТРАЖНОГО СУДА </a:t>
            </a:r>
            <a:r>
              <a:rPr lang="ru-RU" sz="1800" b="1" dirty="0">
                <a:solidFill>
                  <a:srgbClr val="00B0F0"/>
                </a:solidFill>
              </a:rPr>
              <a:t>ЗАПАДНО-СИБИРСКОГО </a:t>
            </a:r>
            <a:r>
              <a:rPr lang="ru-RU" sz="1800" b="1" dirty="0" err="1">
                <a:solidFill>
                  <a:srgbClr val="00B0F0"/>
                </a:solidFill>
              </a:rPr>
              <a:t>ОКРУГАот</a:t>
            </a:r>
            <a:r>
              <a:rPr lang="ru-RU" sz="1800" b="1" dirty="0">
                <a:solidFill>
                  <a:srgbClr val="00B0F0"/>
                </a:solidFill>
              </a:rPr>
              <a:t> 10 февраля 2015 г. по делу N А46-2311/2014</a:t>
            </a:r>
          </a:p>
          <a:p>
            <a:r>
              <a:rPr lang="ru-RU" sz="1800" dirty="0" smtClean="0"/>
              <a:t>суд </a:t>
            </a:r>
            <a:r>
              <a:rPr lang="ru-RU" sz="1800" dirty="0"/>
              <a:t>апелляционной инстанции, руководствуясь положениями статьи 544 ГК РФ, имеющей приоритетное значение по отношению к части 2 статьи 34 Закона N 44-ФЗ (пункт 2 статьи 3 ГК РФ), правильно отклонил предложение городского Совета в части дополнения пункта 7 условием </a:t>
            </a:r>
            <a:r>
              <a:rPr lang="ru-RU" sz="1800" b="1" dirty="0">
                <a:solidFill>
                  <a:srgbClr val="FF0000"/>
                </a:solidFill>
              </a:rPr>
              <a:t>о твердой цене контракта</a:t>
            </a:r>
            <a:r>
              <a:rPr lang="ru-RU" sz="1800" dirty="0"/>
              <a:t>, указав, </a:t>
            </a:r>
            <a:r>
              <a:rPr lang="ru-RU" sz="1800" dirty="0">
                <a:solidFill>
                  <a:srgbClr val="FF0000"/>
                </a:solidFill>
              </a:rPr>
              <a:t>что данное условие договора будет ограничивать право Водоканала на получение стоимости за фактически оказанные истцу услуги по водоснабжению и водоотведению.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Подходы суда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3375"/>
            <a:ext cx="3888432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8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49338"/>
            <a:ext cx="8362950" cy="5332412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Заказчики являются налоговыми агентами - обязаны из полагающейся к оплате физлицу суммы по контракту исчислить сумму налога на доходы физлиц (13%), удержать ее у физического лица (т. е. вычесть из суммы денежных средств, подлежащих уплате по контракту) и уплатить в бюджет</a:t>
            </a:r>
          </a:p>
          <a:p>
            <a:pPr eaLnBrk="1" hangingPunct="1"/>
            <a:r>
              <a:rPr lang="ru-RU" altLang="ru-RU" sz="2000" dirty="0" smtClean="0"/>
              <a:t>Условие об уменьшении суммы, подлежащей уплате физическому лицу в случае заключения с ним контракта, на размер налоговых платежей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подлежит включению заказчиком непосредственно в проект контракта</a:t>
            </a:r>
            <a:r>
              <a:rPr lang="ru-RU" altLang="ru-RU" sz="2000" dirty="0" smtClean="0"/>
              <a:t>, прилагаемый к документации о закупке (письмо ФАС России от 21.10.2014 № АЦ/42516/14)</a:t>
            </a:r>
          </a:p>
          <a:p>
            <a:pPr eaLnBrk="1" hangingPunct="1"/>
            <a:r>
              <a:rPr lang="ru-RU" altLang="ru-RU" sz="2000" dirty="0" smtClean="0"/>
              <a:t>Неисполнение = штраф 3 000 руб. (ч. 4.2 ст. 7.30 КоАП РФ)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84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latin typeface="+mn-lt"/>
              </a:rPr>
              <a:t>Участники – «физики». </a:t>
            </a:r>
            <a:r>
              <a:rPr lang="ru-RU" altLang="ru-RU" dirty="0" smtClean="0">
                <a:solidFill>
                  <a:srgbClr val="FF0000"/>
                </a:solidFill>
                <a:latin typeface="+mn-lt"/>
              </a:rPr>
              <a:t>Важно!</a:t>
            </a:r>
          </a:p>
        </p:txBody>
      </p:sp>
    </p:spTree>
    <p:extLst>
      <p:ext uri="{BB962C8B-B14F-4D97-AF65-F5344CB8AC3E}">
        <p14:creationId xmlns:p14="http://schemas.microsoft.com/office/powerpoint/2010/main" val="19213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/>
              <a:t>У</a:t>
            </a:r>
            <a:r>
              <a:rPr lang="ru-RU" dirty="0" smtClean="0"/>
              <a:t>становить </a:t>
            </a:r>
            <a:r>
              <a:rPr lang="ru-RU" dirty="0"/>
              <a:t>следующие размеры начальной (максимальной) цены контракта, </a:t>
            </a:r>
            <a:r>
              <a:rPr lang="ru-RU" dirty="0">
                <a:solidFill>
                  <a:srgbClr val="FF0000"/>
                </a:solidFill>
              </a:rPr>
              <a:t>при превышении которых в контракте должна быть указана обязанность поставщика </a:t>
            </a:r>
            <a:r>
              <a:rPr lang="ru-RU" dirty="0"/>
              <a:t>(подрядчика, исполнителя) </a:t>
            </a:r>
            <a:r>
              <a:rPr lang="ru-RU" dirty="0">
                <a:solidFill>
                  <a:srgbClr val="FF0000"/>
                </a:solidFill>
              </a:rPr>
              <a:t>предоставлять информацию </a:t>
            </a:r>
            <a:r>
              <a:rPr lang="ru-RU" dirty="0"/>
              <a:t>обо всех </a:t>
            </a:r>
            <a:r>
              <a:rPr lang="ru-RU" dirty="0">
                <a:solidFill>
                  <a:srgbClr val="FF0000"/>
                </a:solidFill>
              </a:rPr>
              <a:t>соисполнителях</a:t>
            </a:r>
            <a:r>
              <a:rPr lang="ru-RU" dirty="0"/>
              <a:t>, субподрядчиках, заключивших договор или договоры с поставщиком (подрядчиком, исполнителем), </a:t>
            </a:r>
            <a:r>
              <a:rPr lang="ru-RU" dirty="0">
                <a:solidFill>
                  <a:srgbClr val="FF0000"/>
                </a:solidFill>
              </a:rPr>
              <a:t>цена которого или общая цена которых составляет более чем 10 процентов </a:t>
            </a:r>
            <a:r>
              <a:rPr lang="ru-RU" dirty="0"/>
              <a:t>цены контракта:</a:t>
            </a:r>
          </a:p>
          <a:p>
            <a:r>
              <a:rPr lang="ru-RU" dirty="0"/>
              <a:t>1 млрд. рублей - при осуществлении закупки для обеспечения федеральных нужд;</a:t>
            </a:r>
          </a:p>
          <a:p>
            <a:r>
              <a:rPr lang="ru-RU" dirty="0"/>
              <a:t>100 млн. рублей - при осуществлении закупки для обеспечения нужд субъекта Российской Федерации и муниципальных </a:t>
            </a:r>
            <a:r>
              <a:rPr lang="ru-RU" dirty="0" smtClean="0"/>
              <a:t>нужд</a:t>
            </a:r>
            <a:endParaRPr lang="ru-RU" dirty="0"/>
          </a:p>
          <a:p>
            <a:r>
              <a:rPr lang="ru-RU" dirty="0" smtClean="0">
                <a:solidFill>
                  <a:srgbClr val="00B0F0"/>
                </a:solidFill>
              </a:rPr>
              <a:t>В соответствии с ч. 23 ст. 34 Закона № 44-ФЗ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Постановление Правительства РФ от 04.09.2013 г. N 775 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3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874435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Информация предоставляется заказчику в течение 10 дней с момента заключения договора с субподрядчиком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За непредставление такой информации в контракте </a:t>
            </a:r>
            <a:r>
              <a:rPr lang="ru-RU" dirty="0" smtClean="0">
                <a:solidFill>
                  <a:srgbClr val="FF0000"/>
                </a:solidFill>
              </a:rPr>
              <a:t>должна</a:t>
            </a:r>
            <a:r>
              <a:rPr lang="ru-RU" dirty="0" smtClean="0"/>
              <a:t> устанавливаться </a:t>
            </a:r>
            <a:r>
              <a:rPr lang="ru-RU" dirty="0"/>
              <a:t>пеня в размере одной трехсотой действующей на дату уплаты пени ставки рефинансирование ЦБ РФ от цены договора, заключенного поставщиком с </a:t>
            </a:r>
            <a:r>
              <a:rPr lang="ru-RU" dirty="0" smtClean="0"/>
              <a:t>субподрядчиком. Пеня начисляется за каждый день просрочки.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В случае применения Постановления №775 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6751"/>
            <a:ext cx="3672408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615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Диспозитивные условия </a:t>
            </a:r>
            <a:r>
              <a:rPr lang="ru-RU" dirty="0" smtClean="0">
                <a:solidFill>
                  <a:srgbClr val="00B0F0"/>
                </a:solidFill>
              </a:rPr>
              <a:t>могут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содержаться в контракте</a:t>
            </a:r>
          </a:p>
          <a:p>
            <a:pPr>
              <a:buFontTx/>
              <a:buChar char="-"/>
            </a:pPr>
            <a:r>
              <a:rPr lang="ru-RU" dirty="0" smtClean="0"/>
              <a:t>в контракт может быть включено условие о возможности одностороннего отказа от исполнения контракта;</a:t>
            </a:r>
          </a:p>
          <a:p>
            <a:pPr>
              <a:buFontTx/>
              <a:buChar char="-"/>
            </a:pPr>
            <a:r>
              <a:rPr lang="ru-RU" dirty="0" smtClean="0"/>
              <a:t>в случае конкурса и аукциона может быть включено условие об увеличении количества товара на сумму «экономии» (ч.18 ст.34 Закона 44-ФЗ).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Диспозитивные условия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2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Закон № 44-ФЗ является специальным законом, поэтому, если им установлены императивные нормы, то применяется он.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законом нормы не установлены, стороны руководствуются ГК РФ и вправе указывать иные условия договора.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Соотношение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ГК РФ и Закона № 44-ФЗ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3375"/>
            <a:ext cx="2736304" cy="93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97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Сначала «скелет»: императивные требования по 44-ФЗ и ГК, затем диспозитивные</a:t>
            </a:r>
          </a:p>
          <a:p>
            <a:r>
              <a:rPr lang="ru-RU" dirty="0" smtClean="0"/>
              <a:t>Существенные условия: цена, объём/количество, сроки поставки, сроки оплаты и т.д.</a:t>
            </a:r>
          </a:p>
          <a:p>
            <a:r>
              <a:rPr lang="ru-RU" dirty="0" smtClean="0"/>
              <a:t>Типовые условия и специальные</a:t>
            </a:r>
          </a:p>
          <a:p>
            <a:r>
              <a:rPr lang="ru-RU" dirty="0" smtClean="0"/>
              <a:t>Дополнительные расходы поставщика: монтаж, доставка, обучение, утилизация упаковки</a:t>
            </a:r>
          </a:p>
          <a:p>
            <a:r>
              <a:rPr lang="ru-RU" dirty="0" smtClean="0"/>
              <a:t>Ответственность сторон: императивная + дополнительная для поставщика</a:t>
            </a:r>
          </a:p>
          <a:p>
            <a:r>
              <a:rPr lang="ru-RU" dirty="0" smtClean="0"/>
              <a:t>Этапы исполнения контракта</a:t>
            </a:r>
          </a:p>
          <a:p>
            <a:r>
              <a:rPr lang="ru-RU" dirty="0" smtClean="0"/>
              <a:t>Приёмка, контроль качества, оплата</a:t>
            </a:r>
          </a:p>
          <a:p>
            <a:r>
              <a:rPr lang="ru-RU" dirty="0" smtClean="0"/>
              <a:t>Гарантии качества</a:t>
            </a:r>
          </a:p>
          <a:p>
            <a:r>
              <a:rPr lang="ru-RU" dirty="0" smtClean="0"/>
              <a:t>Приложения: график, </a:t>
            </a:r>
            <a:r>
              <a:rPr lang="ru-RU" dirty="0" err="1" smtClean="0"/>
              <a:t>техзадание</a:t>
            </a:r>
            <a:r>
              <a:rPr lang="ru-RU" dirty="0" smtClean="0"/>
              <a:t>, спецификация, акты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Примерный порядок составления контракта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52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Название контракта: «Государственный контракт на поставку автомобиля», «Государственный контракт на оказание услуг обучения»…</a:t>
            </a:r>
          </a:p>
          <a:p>
            <a:r>
              <a:rPr lang="ru-RU" dirty="0" smtClean="0"/>
              <a:t>Предмет контракта: «Поставщик обязан… Заказчик обязан…»</a:t>
            </a:r>
          </a:p>
          <a:p>
            <a:r>
              <a:rPr lang="ru-RU" dirty="0" smtClean="0"/>
              <a:t>Например: «Поставщик обязан в установленный контрактом срок поставить товар согласно спецификации. Заказчик обязан принять товар и оплатить его».</a:t>
            </a:r>
          </a:p>
          <a:p>
            <a:r>
              <a:rPr lang="ru-RU" dirty="0" smtClean="0"/>
              <a:t>Предмет важнее названия.</a:t>
            </a:r>
          </a:p>
          <a:p>
            <a:r>
              <a:rPr lang="ru-RU" dirty="0" smtClean="0"/>
              <a:t>Название – несущественное условие, его можно изменить доп. соглашением (если не принимает к оплате казначейство).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Что важнее: название контракта или предмет контракта?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6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Безвозмездные </a:t>
            </a:r>
            <a:r>
              <a:rPr lang="ru-RU" dirty="0"/>
              <a:t>договоры – не закупки</a:t>
            </a:r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(</a:t>
            </a:r>
            <a:r>
              <a:rPr lang="ru-RU" dirty="0"/>
              <a:t>позиция отражена в письмах Минэкономразвития России от 07.08.2015 № Д28и-2324, от 09.10.2015 № ОГ-Д28-13071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Важно!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63" y="333375"/>
            <a:ext cx="3844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4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для контракта на поставку товаров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- товары, производимые или закупаемые поставщиком и приобретаемые заказчиком для удовлетворения государственных или муниципальных нужд;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для контракта на выполнение работ </a:t>
            </a:r>
            <a:r>
              <a:rPr lang="ru-RU" dirty="0" smtClean="0"/>
              <a:t>- работы выполняемые подрядчиком для государственных или муниципальных нужд и их результат;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для контракта на оказание услуг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- совершение исполнителем по заданию заказчика определенных действий или осуществление им определенной деятельности для удовлетворения государственных и муниципальных нужд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F0"/>
                </a:solidFill>
              </a:rPr>
              <a:t>Предмет контракта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9"/>
            <a:ext cx="32403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51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Контракт жизненного цикла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В случаях предусмотренных Постановлением Правительства от 28.11.2013 г. № 1087 (ст.34)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1386" y="1988840"/>
            <a:ext cx="252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ЗАКУПКА товара или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484784"/>
            <a:ext cx="3744416" cy="2088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Последующее ОБСЛУЖИВАНИЕ И ЭКСПЛУАТАЦИЯ в течение срока службы поставленного товара или созданного в результате выполнения работы объекта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293096"/>
            <a:ext cx="3744416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РЕМОНТ поставленного товара или созданного в результате выполнения работы объекта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293096"/>
            <a:ext cx="2880320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УТИЛИЗАЦИЯ поставленного товара или созданного в результате выполнения работы объекта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07904" y="2330788"/>
            <a:ext cx="936104" cy="594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88224" y="357301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923928" y="4743146"/>
            <a:ext cx="720080" cy="468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pPr indent="457200"/>
            <a:r>
              <a:rPr lang="ru-RU" sz="3800" dirty="0">
                <a:solidFill>
                  <a:srgbClr val="0070C0"/>
                </a:solidFill>
              </a:rPr>
              <a:t>контракт жизненного цикла заключается в следующих случаях: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автомобильных дорог (участков автомобильных дорог), защитных дорожных сооружений, искусственных дорожных сооружений;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инфраструктуры морских и речных портов, в том числе искусственных земельных участков, гидротехнических сооружений портов;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аэродромов;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объектов системы коммунальной инфраструктуры и иных объектов коммунального хозяйства, в том числе объектов водо-, тепло-, газо- и энергоснабжения, водоотведения, очистки сточных вод, переработки и утилизации (захоронения) бытовых отходов;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объектов инфраструктуры метрополитена, внеуличного транспорта и городского наземного электрического транспорта;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объектов инфраструктуры железнодорожного транспорта общего пользования;</a:t>
            </a:r>
          </a:p>
          <a:p>
            <a:pPr marL="0" indent="457200">
              <a:buNone/>
            </a:pPr>
            <a:r>
              <a:rPr lang="ru-RU" dirty="0" smtClean="0"/>
              <a:t>•по проектированию и строительству уникальных объектов капитального строительства (ч.2 ст.48.1 </a:t>
            </a:r>
            <a:r>
              <a:rPr lang="ru-RU" dirty="0" err="1" smtClean="0"/>
              <a:t>ГрК</a:t>
            </a:r>
            <a:r>
              <a:rPr lang="ru-RU" dirty="0" smtClean="0"/>
              <a:t> РФ, например, высота более чем 100 м).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РАБОТЫ: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457200">
              <a:buNone/>
            </a:pPr>
            <a:endParaRPr lang="ru-RU" dirty="0" smtClean="0"/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r>
              <a:rPr lang="ru-RU" dirty="0" smtClean="0"/>
              <a:t>•железнодорожного подвижного состава,</a:t>
            </a:r>
          </a:p>
          <a:p>
            <a:pPr marL="0" indent="457200">
              <a:buNone/>
            </a:pPr>
            <a:r>
              <a:rPr lang="ru-RU" dirty="0" smtClean="0"/>
              <a:t>•транспортных средств метрополитена,</a:t>
            </a:r>
          </a:p>
          <a:p>
            <a:pPr marL="0" indent="457200">
              <a:buNone/>
            </a:pPr>
            <a:r>
              <a:rPr lang="ru-RU" dirty="0" smtClean="0"/>
              <a:t>•внеуличного транспорта,</a:t>
            </a:r>
          </a:p>
          <a:p>
            <a:pPr marL="0" indent="457200">
              <a:buNone/>
            </a:pPr>
            <a:r>
              <a:rPr lang="ru-RU" dirty="0" smtClean="0"/>
              <a:t>•городского наземного электрического транспорта;</a:t>
            </a:r>
          </a:p>
          <a:p>
            <a:pPr marL="0" indent="457200">
              <a:buNone/>
            </a:pPr>
            <a:r>
              <a:rPr lang="ru-RU" dirty="0" smtClean="0"/>
              <a:t>•воздушных судов,</a:t>
            </a:r>
          </a:p>
          <a:p>
            <a:pPr marL="0" indent="457200">
              <a:buNone/>
            </a:pPr>
            <a:r>
              <a:rPr lang="ru-RU" dirty="0" smtClean="0"/>
              <a:t>•морских и речных судов.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ЗАКУПКА ТОВАРОВ: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3375"/>
            <a:ext cx="3240360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2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словия о ПРЕДМЕТЕ, условия, которые названы в законе или иных правовых актах как существенные или необходимые для договоров данного вида, а также все те условия, относительно которых по заявлению одной из сторон должно быть достигнуто соглашение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(ст. 432 ГК РФ)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Существенные условия контракта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3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457200">
              <a:buNone/>
            </a:pPr>
            <a:r>
              <a:rPr lang="ru-RU" dirty="0" smtClean="0"/>
              <a:t>→ наименование и описание ОБЪЕКТА ЗАКУПКИ (п.2 ст.42)</a:t>
            </a:r>
          </a:p>
          <a:p>
            <a:pPr marL="0" indent="457200">
              <a:buNone/>
            </a:pPr>
            <a:r>
              <a:rPr lang="ru-RU" dirty="0" smtClean="0"/>
              <a:t>→ КОЛИЧЕСТВО ТОВАРА (п.2 ст.42)</a:t>
            </a:r>
          </a:p>
          <a:p>
            <a:pPr marL="0" indent="457200">
              <a:buNone/>
            </a:pPr>
            <a:r>
              <a:rPr lang="ru-RU" dirty="0" smtClean="0"/>
              <a:t>→ МЕСТО ДОСТАВКИ товара, выполнения работ, оказания услуг (п.2 ст.42)</a:t>
            </a:r>
          </a:p>
          <a:p>
            <a:pPr marL="0" indent="457200">
              <a:buNone/>
            </a:pPr>
            <a:r>
              <a:rPr lang="ru-RU" dirty="0" smtClean="0"/>
              <a:t>→ СРОКИ поставки товара, сроки завершения работ, график оказания услуг (п.2 ст.42)</a:t>
            </a:r>
          </a:p>
          <a:p>
            <a:pPr marL="0" indent="457200">
              <a:buNone/>
            </a:pPr>
            <a:r>
              <a:rPr lang="ru-RU" dirty="0" smtClean="0"/>
              <a:t>→ порядок и сроки ОПЛАТЫ товара, работы или услуги (ч.13 ст.34)</a:t>
            </a:r>
          </a:p>
          <a:p>
            <a:pPr marL="0" indent="457200">
              <a:buNone/>
            </a:pPr>
            <a:r>
              <a:rPr lang="ru-RU" dirty="0" smtClean="0"/>
              <a:t>→ условие ОБ ОТВЕТСТВЕННОСТИ заказчика и поставщика (ч.4 ст.34)</a:t>
            </a:r>
          </a:p>
          <a:p>
            <a:pPr marL="0" indent="457200">
              <a:buNone/>
            </a:pPr>
            <a:r>
              <a:rPr lang="ru-RU" dirty="0" smtClean="0"/>
              <a:t>→ порядок и сроки осуществления заказчиком ПРИЕМКИ поставленного товара, выполненной работы (ее результатов) или оказанной услуги в части соответствия их количества, комплектности, объема требованиям, установленным контрактом, порядок и сроки оформления РЕЗУЛЬТАТОВ ПРИЕМКИ (ч.13 ст.34)</a:t>
            </a:r>
          </a:p>
          <a:p>
            <a:pPr marL="0" indent="457200">
              <a:buNone/>
            </a:pPr>
            <a:r>
              <a:rPr lang="ru-RU" dirty="0" smtClean="0"/>
              <a:t>→условие о БАНКОВСКОМ СОПРОВОЖДЕНИИ контракта (ч.26 ст34)</a:t>
            </a:r>
          </a:p>
          <a:p>
            <a:pPr marL="0" indent="457200">
              <a:buNone/>
            </a:pPr>
            <a:r>
              <a:rPr lang="ru-RU" dirty="0" smtClean="0"/>
              <a:t>→Условие О СРОКАХ ВОЗВРАТА ОБЕСПЕЧЕНИЯ исполнения контракта (ч.26 ст.34)</a:t>
            </a:r>
          </a:p>
          <a:p>
            <a:pPr marL="0" indent="457200">
              <a:buNone/>
            </a:pP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Если не достигнуто соглашение (не соблюдена форма) </a:t>
            </a:r>
            <a:r>
              <a:rPr lang="ru-RU" dirty="0" smtClean="0">
                <a:solidFill>
                  <a:srgbClr val="FF0000"/>
                </a:solidFill>
              </a:rPr>
              <a:t>КОНТРАКТ </a:t>
            </a:r>
            <a:r>
              <a:rPr lang="ru-RU" dirty="0" smtClean="0"/>
              <a:t>(</a:t>
            </a:r>
            <a:r>
              <a:rPr lang="ru-RU" dirty="0" smtClean="0">
                <a:solidFill>
                  <a:schemeClr val="accent2"/>
                </a:solidFill>
              </a:rPr>
              <a:t>ДОГОВОР) МОЖЕТ БЫТЬ ПРИЗНАН СУДОМ НЕЗАКЛЮЧЕННЫМ </a:t>
            </a:r>
            <a:r>
              <a:rPr lang="ru-RU" dirty="0" smtClean="0"/>
              <a:t>по иску заинтересованной стороны.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Федеральный закон 44-ФЗ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5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 smtClean="0"/>
              <a:t>1. Часть 11 ст. 34 Закона № 44-ФЗ</a:t>
            </a:r>
          </a:p>
          <a:p>
            <a:pPr marL="0" indent="457200">
              <a:buNone/>
            </a:pPr>
            <a:r>
              <a:rPr lang="ru-RU" dirty="0" smtClean="0"/>
              <a:t>2. Постановление Правительства РФ от 2 июля 2014 г. № 606 "О порядке разработки типовых контрактов, типовых условий контрактов, а также о случаях и условиях их применения»:</a:t>
            </a:r>
          </a:p>
          <a:p>
            <a:pPr marL="0" indent="457200">
              <a:buNone/>
            </a:pPr>
            <a:r>
              <a:rPr lang="ru-RU" dirty="0" smtClean="0"/>
              <a:t>- Правила разработки типовых контрактов, типовых условий контрактов;</a:t>
            </a:r>
          </a:p>
          <a:p>
            <a:pPr marL="0" indent="457200">
              <a:buNone/>
            </a:pPr>
            <a:r>
              <a:rPr lang="ru-RU" dirty="0" smtClean="0"/>
              <a:t>- Информационная карта типового контракта, типовых условий контракта.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Типовые контракты: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3375"/>
            <a:ext cx="3240360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79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 smtClean="0"/>
              <a:t>1. Федеральными органами исполнительной власти (по компетенции)</a:t>
            </a:r>
          </a:p>
          <a:p>
            <a:pPr marL="0" indent="457200">
              <a:buNone/>
            </a:pPr>
            <a:r>
              <a:rPr lang="ru-RU" dirty="0" smtClean="0"/>
              <a:t>2. ГКАЭ «</a:t>
            </a:r>
            <a:r>
              <a:rPr lang="ru-RU" dirty="0" err="1" smtClean="0"/>
              <a:t>Росатом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Согласовываются с МЭР, Минфином, ФАС</a:t>
            </a:r>
            <a:endParaRPr lang="ru-RU" dirty="0"/>
          </a:p>
          <a:p>
            <a:pPr marL="457200" indent="-457200">
              <a:buFontTx/>
              <a:buChar char="-"/>
            </a:pPr>
            <a:r>
              <a:rPr lang="ru-RU" dirty="0" smtClean="0"/>
              <a:t>Утверждаются НПА ФОИВ или </a:t>
            </a:r>
            <a:r>
              <a:rPr lang="ru-RU" dirty="0" err="1" smtClean="0"/>
              <a:t>Росатома</a:t>
            </a:r>
            <a:r>
              <a:rPr lang="ru-RU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dirty="0" smtClean="0"/>
              <a:t>- Приложением к НПА является информационная карта.</a:t>
            </a:r>
          </a:p>
          <a:p>
            <a:pPr marL="457200" indent="-457200">
              <a:buFontTx/>
              <a:buChar char="-"/>
            </a:pPr>
            <a:r>
              <a:rPr lang="ru-RU" dirty="0" smtClean="0"/>
              <a:t>- Подлежат гос. регистрации.</a:t>
            </a:r>
          </a:p>
          <a:p>
            <a:pPr marL="0" indent="457200">
              <a:buNone/>
            </a:pPr>
            <a:r>
              <a:rPr lang="ru-RU" dirty="0" smtClean="0"/>
              <a:t>- 	Включаются МЭР в библиотеку типовых контрактов, типовых условий контрактов в ЕИС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Разрабатываются: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94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692696"/>
            <a:ext cx="856040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517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2200" dirty="0" smtClean="0"/>
              <a:t>1) ГОСУДАРСТВЕННАЯ </a:t>
            </a:r>
            <a:r>
              <a:rPr lang="ru-RU" sz="2200" dirty="0"/>
              <a:t>КОРПОРАЦИЯ ПО АТОМНОЙ ЭНЕРГИИ </a:t>
            </a:r>
            <a:r>
              <a:rPr lang="ru-RU" sz="2200" dirty="0" smtClean="0"/>
              <a:t>«РОСАТОМ»</a:t>
            </a:r>
          </a:p>
          <a:p>
            <a:pPr marL="109728" indent="0">
              <a:buNone/>
            </a:pPr>
            <a:r>
              <a:rPr lang="ru-RU" sz="2200" dirty="0"/>
              <a:t>Выполнение работ по обращению с радиоактивными отходами, образовавшимися в результате утилизации атомных подводных лодок (надводных кораблей с ядерными энергетическими установками, судов атомного технологического обслуживания) и от реабилитации береговых технических баз Военно-Морского </a:t>
            </a:r>
            <a:r>
              <a:rPr lang="ru-RU" sz="2200" dirty="0" smtClean="0"/>
              <a:t>Флота</a:t>
            </a:r>
          </a:p>
          <a:p>
            <a:pPr marL="109728" indent="0">
              <a:buNone/>
            </a:pPr>
            <a:r>
              <a:rPr lang="ru-RU" sz="2200" dirty="0" smtClean="0"/>
              <a:t>2)МИНИСТЕРСТВО </a:t>
            </a:r>
            <a:r>
              <a:rPr lang="ru-RU" sz="2200" dirty="0"/>
              <a:t>ОБРАЗОВАНИЯ И НАУКИ РОССИЙСКОЙ ФЕДЕРАЦИИ</a:t>
            </a:r>
          </a:p>
          <a:p>
            <a:pPr marL="109728" indent="0">
              <a:buNone/>
            </a:pPr>
            <a:r>
              <a:rPr lang="ru-RU" sz="2200" dirty="0"/>
              <a:t>Об утверждении типового контракта на выполнение научно-исследовательских, опытно-конструкторских и технологических работ, типовых условий контракта при использовании результатов интеллектуальной деятельности, включаемых в контракты на выполнение работ, оказание услуг</a:t>
            </a:r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</a:rPr>
              <a:t>В настоящее время опубликованы следующие: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Письмо МЭР России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о</a:t>
            </a:r>
            <a:r>
              <a:rPr lang="ru-RU" sz="2000" b="1" dirty="0" smtClean="0">
                <a:solidFill>
                  <a:schemeClr val="tx2"/>
                </a:solidFill>
              </a:rPr>
              <a:t>т 30.09.2014 г.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№Д28и-1889</a:t>
            </a:r>
          </a:p>
          <a:p>
            <a:pPr marL="0" indent="0" algn="ctr">
              <a:buNone/>
            </a:pPr>
            <a:endParaRPr lang="ru-RU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Договор или контракт?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Государственный заказчик – государственный контракт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Муниципальный заказчик – муниципальный контракт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Бюджетное учреждение и иные – гражданско-правовой договор или контракт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chemeClr val="tx2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3375"/>
            <a:ext cx="3888432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9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3) МИНИСТЕРСТВО </a:t>
            </a:r>
            <a:r>
              <a:rPr lang="ru-RU" dirty="0"/>
              <a:t>ПРОМЫШЛЕННОСТИ И ТОРГОВЛИ РОССИЙСКОЙ ФЕДЕРАЦИИ</a:t>
            </a:r>
          </a:p>
          <a:p>
            <a:pPr marL="109728" indent="0">
              <a:buNone/>
            </a:pPr>
            <a:r>
              <a:rPr lang="ru-RU" dirty="0" smtClean="0"/>
              <a:t>Типовой </a:t>
            </a:r>
            <a:r>
              <a:rPr lang="ru-RU" dirty="0"/>
              <a:t>контракт на поставку продукции радиоэлектронной промышленности, судостроительной промышленности, авиационной техники для обеспечения </a:t>
            </a:r>
            <a:r>
              <a:rPr lang="ru-RU" dirty="0" smtClean="0"/>
              <a:t>государственных </a:t>
            </a:r>
            <a:r>
              <a:rPr lang="ru-RU" dirty="0"/>
              <a:t>и муниципальных </a:t>
            </a:r>
            <a:r>
              <a:rPr lang="ru-RU" dirty="0" smtClean="0"/>
              <a:t>нужд</a:t>
            </a:r>
          </a:p>
          <a:p>
            <a:pPr marL="109728" indent="0">
              <a:buNone/>
            </a:pPr>
            <a:r>
              <a:rPr lang="ru-RU" dirty="0"/>
              <a:t>4) МИНИСТЕРСТВО ПРОМЫШЛЕННОСТИ И ТОРГОВЛИ РОССИЙСКОЙ ФЕДЕРАЦИИ</a:t>
            </a:r>
          </a:p>
          <a:p>
            <a:pPr marL="109728" indent="0">
              <a:buNone/>
            </a:pPr>
            <a:r>
              <a:rPr lang="ru-RU" dirty="0" smtClean="0"/>
              <a:t>Типовой </a:t>
            </a:r>
            <a:r>
              <a:rPr lang="ru-RU" dirty="0"/>
              <a:t>контракт на оказание услуг выставочной и ярмарочной деятельности для обеспечения государственных и муниципальных </a:t>
            </a:r>
            <a:r>
              <a:rPr lang="ru-RU" dirty="0" smtClean="0"/>
              <a:t>нужд</a:t>
            </a:r>
          </a:p>
          <a:p>
            <a:pPr marL="109728" indent="0">
              <a:buNone/>
            </a:pPr>
            <a:r>
              <a:rPr lang="ru-RU" dirty="0"/>
              <a:t>5) МИНИСТЕРСТВО ПРОМЫШЛЕННОСТИ И ТОРГОВЛИ РОССИЙСКОЙ </a:t>
            </a:r>
            <a:r>
              <a:rPr lang="ru-RU" dirty="0" smtClean="0"/>
              <a:t>ФЕДЕРАЦИИ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Типовой </a:t>
            </a:r>
            <a:r>
              <a:rPr lang="ru-RU" dirty="0"/>
              <a:t>контракт на оказание услуг по диагностике, техническому обслуживанию и ремонту автотранспортных средств для обеспечения государственных и муниципальных </a:t>
            </a:r>
            <a:r>
              <a:rPr lang="ru-RU" dirty="0" smtClean="0"/>
              <a:t>нужд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151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6</a:t>
            </a:r>
            <a:r>
              <a:rPr lang="ru-RU" dirty="0"/>
              <a:t>) Министерство здравоохранения Российской </a:t>
            </a:r>
            <a:r>
              <a:rPr lang="ru-RU" dirty="0" smtClean="0"/>
              <a:t>Федерации</a:t>
            </a:r>
          </a:p>
          <a:p>
            <a:pPr marL="109728" indent="0">
              <a:buNone/>
            </a:pPr>
            <a:r>
              <a:rPr lang="ru-RU" dirty="0" smtClean="0"/>
              <a:t>Об </a:t>
            </a:r>
            <a:r>
              <a:rPr lang="ru-RU" dirty="0"/>
              <a:t>утв. типового контракта на поставку медицинских изделий, ввод в эксплуатацию медицинских изделий, обучение правилам эксплуатации специалистов, эксплуатирующих медицинские изделия, и специалистов, осуществляющих тех. обслуживание медицинских </a:t>
            </a:r>
            <a:r>
              <a:rPr lang="ru-RU" dirty="0" smtClean="0"/>
              <a:t>изделий</a:t>
            </a:r>
          </a:p>
          <a:p>
            <a:pPr marL="109728" indent="0">
              <a:buNone/>
            </a:pPr>
            <a:r>
              <a:rPr lang="ru-RU" dirty="0" smtClean="0"/>
              <a:t>7</a:t>
            </a:r>
            <a:r>
              <a:rPr lang="ru-RU" dirty="0"/>
              <a:t>) МИНИСТЕРСТВО ТРУДА И СОЦИАЛЬНОЙ ЗАЩИТЫ РОССИЙСКОЙ </a:t>
            </a:r>
            <a:r>
              <a:rPr lang="ru-RU" dirty="0" smtClean="0"/>
              <a:t>ФЕДЕРАЦИИ</a:t>
            </a:r>
          </a:p>
          <a:p>
            <a:pPr marL="109728" indent="0">
              <a:buNone/>
            </a:pPr>
            <a:r>
              <a:rPr lang="ru-RU" dirty="0" smtClean="0"/>
              <a:t>Об </a:t>
            </a:r>
            <a:r>
              <a:rPr lang="ru-RU" dirty="0"/>
              <a:t>утв. типового контракта на оказание образовательных услуг по профессиональной переподготовке (повышению квалификации) федеральных государственных гражданских служащих и </a:t>
            </a:r>
            <a:r>
              <a:rPr lang="ru-RU" dirty="0" err="1"/>
              <a:t>инф.карты</a:t>
            </a:r>
            <a:r>
              <a:rPr lang="ru-RU" dirty="0"/>
              <a:t> типового </a:t>
            </a:r>
            <a:r>
              <a:rPr lang="ru-RU" dirty="0" smtClean="0"/>
              <a:t>контракта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620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b="1" dirty="0"/>
              <a:t>П</a:t>
            </a:r>
            <a:r>
              <a:rPr lang="ru-RU" b="1" dirty="0" smtClean="0"/>
              <a:t>остановление </a:t>
            </a:r>
            <a:r>
              <a:rPr lang="ru-RU" b="1" dirty="0"/>
              <a:t>Правительства РФ от 23.12.2016 N 1466 </a:t>
            </a:r>
            <a:r>
              <a:rPr lang="ru-RU" b="1" dirty="0" smtClean="0"/>
              <a:t>«Об </a:t>
            </a:r>
            <a:r>
              <a:rPr lang="ru-RU" b="1" dirty="0"/>
              <a:t>утверждении </a:t>
            </a:r>
            <a:r>
              <a:rPr lang="ru-RU" b="1" dirty="0">
                <a:solidFill>
                  <a:srgbClr val="FF0000"/>
                </a:solidFill>
              </a:rPr>
              <a:t>типовых условий контрактов</a:t>
            </a:r>
            <a:r>
              <a:rPr lang="ru-RU" b="1" dirty="0"/>
              <a:t>, предусматривающих привлечение к исполнению контрактов субподрядчиков, соисполнителей из числа субъектов малого предпринимательства, социально ориентированных некоммерческих </a:t>
            </a:r>
            <a:r>
              <a:rPr lang="ru-RU" b="1" dirty="0" smtClean="0"/>
              <a:t>организаций»  </a:t>
            </a:r>
            <a:r>
              <a:rPr lang="ru-RU" b="1" dirty="0" smtClean="0">
                <a:solidFill>
                  <a:srgbClr val="00B0F0"/>
                </a:solidFill>
              </a:rPr>
              <a:t>(ч.7 ст.30)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Согласно Постановлению в условия об обязанностях поставщика (подрядчика, исполнителя) необходимо включать условие о привлечении к исполнению контракта субподрядчиков, </a:t>
            </a:r>
            <a:r>
              <a:rPr lang="ru-RU" dirty="0" err="1"/>
              <a:t>субисполнителей</a:t>
            </a:r>
            <a:r>
              <a:rPr lang="ru-RU" dirty="0"/>
              <a:t> из числа субъектов малого предпринимательства и </a:t>
            </a:r>
            <a:r>
              <a:rPr lang="ru-RU" dirty="0" smtClean="0"/>
              <a:t>СОНКО </a:t>
            </a:r>
            <a:r>
              <a:rPr lang="ru-RU" dirty="0"/>
              <a:t>в объеме </a:t>
            </a:r>
            <a:r>
              <a:rPr lang="ru-RU" dirty="0">
                <a:solidFill>
                  <a:srgbClr val="FF0000"/>
                </a:solidFill>
              </a:rPr>
              <a:t>не менее 5 процентов от цены контракта; требование о предоставлении заказчику декларации о принадлежности </a:t>
            </a:r>
            <a:r>
              <a:rPr lang="ru-RU" dirty="0" err="1">
                <a:solidFill>
                  <a:srgbClr val="FF0000"/>
                </a:solidFill>
              </a:rPr>
              <a:t>субисполнителя</a:t>
            </a:r>
            <a:r>
              <a:rPr lang="ru-RU" dirty="0">
                <a:solidFill>
                  <a:srgbClr val="FF0000"/>
                </a:solidFill>
              </a:rPr>
              <a:t> (субподрядчика) к числу указанных субъектов и заверенную поставщиком копию договора с таким субъектом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94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После оплаты выполненных </a:t>
            </a:r>
            <a:r>
              <a:rPr lang="ru-RU" dirty="0" err="1"/>
              <a:t>субисполнителем</a:t>
            </a:r>
            <a:r>
              <a:rPr lang="ru-RU" dirty="0"/>
              <a:t> (субподрядчиком) работ </a:t>
            </a:r>
            <a:r>
              <a:rPr lang="ru-RU" dirty="0">
                <a:solidFill>
                  <a:srgbClr val="FF0000"/>
                </a:solidFill>
              </a:rPr>
              <a:t>поставщик обязан </a:t>
            </a:r>
            <a:r>
              <a:rPr lang="ru-RU" dirty="0"/>
              <a:t>предоставить </a:t>
            </a:r>
            <a:r>
              <a:rPr lang="ru-RU" dirty="0">
                <a:solidFill>
                  <a:srgbClr val="FF0000"/>
                </a:solidFill>
              </a:rPr>
              <a:t>заказчику копии документов о приемке </a:t>
            </a:r>
            <a:r>
              <a:rPr lang="ru-RU" dirty="0"/>
              <a:t>товара (работы, услуги) у </a:t>
            </a:r>
            <a:r>
              <a:rPr lang="ru-RU" dirty="0" err="1"/>
              <a:t>субисполнителя</a:t>
            </a:r>
            <a:r>
              <a:rPr lang="ru-RU" dirty="0"/>
              <a:t> (</a:t>
            </a:r>
            <a:r>
              <a:rPr lang="ru-RU" dirty="0" smtClean="0"/>
              <a:t>субподрядчика</a:t>
            </a:r>
            <a:r>
              <a:rPr lang="ru-RU" dirty="0"/>
              <a:t>) и </a:t>
            </a:r>
            <a:r>
              <a:rPr lang="ru-RU" dirty="0">
                <a:solidFill>
                  <a:srgbClr val="FF0000"/>
                </a:solidFill>
              </a:rPr>
              <a:t>платежных поручений</a:t>
            </a:r>
            <a:r>
              <a:rPr lang="ru-RU" dirty="0"/>
              <a:t>, подтверждающих их оплату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раздел </a:t>
            </a:r>
            <a:r>
              <a:rPr lang="ru-RU" dirty="0"/>
              <a:t>об обязанностях поставщика должны включаться условия об оплате товаров (работ, услуг) в течение </a:t>
            </a:r>
            <a:r>
              <a:rPr lang="ru-RU" dirty="0">
                <a:solidFill>
                  <a:srgbClr val="FF0000"/>
                </a:solidFill>
              </a:rPr>
              <a:t>в течение 15 рабочих </a:t>
            </a:r>
            <a:r>
              <a:rPr lang="ru-RU" dirty="0" smtClean="0">
                <a:solidFill>
                  <a:srgbClr val="FF0000"/>
                </a:solidFill>
              </a:rPr>
              <a:t>дней</a:t>
            </a:r>
            <a:r>
              <a:rPr lang="ru-RU" dirty="0" smtClean="0"/>
              <a:t> </a:t>
            </a:r>
            <a:r>
              <a:rPr lang="ru-RU" dirty="0"/>
              <a:t>с даты подписания поставщиком (подрядчиком, исполнителем) документа о приемке товара, выполненной работы (ее результатов), оказанной услуги, отдельных этапов исполнения договора.</a:t>
            </a:r>
          </a:p>
          <a:p>
            <a:r>
              <a:rPr lang="ru-RU" dirty="0" smtClean="0"/>
              <a:t>и </a:t>
            </a:r>
            <a:r>
              <a:rPr lang="ru-RU" dirty="0"/>
              <a:t>условия об ответственности поставщика перед заказчиком за неисполнение или ненадлежащее исполнение условия о привлечении к исполнению контрактов субподрядчиков, </a:t>
            </a:r>
            <a:r>
              <a:rPr lang="ru-RU" dirty="0" err="1"/>
              <a:t>субисполнителей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качестве условия о правах поставщика (подрядчика, исполнителя) следует включать </a:t>
            </a:r>
            <a:r>
              <a:rPr lang="ru-RU" dirty="0">
                <a:solidFill>
                  <a:srgbClr val="FF0000"/>
                </a:solidFill>
              </a:rPr>
              <a:t>условие о праве поставщика произвести замену субподрядчика, </a:t>
            </a:r>
            <a:r>
              <a:rPr lang="ru-RU" dirty="0" err="1">
                <a:solidFill>
                  <a:srgbClr val="FF0000"/>
                </a:solidFill>
              </a:rPr>
              <a:t>субисполнителя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на другого субподрядчика, </a:t>
            </a:r>
            <a:r>
              <a:rPr lang="ru-RU" dirty="0" err="1"/>
              <a:t>субисполнителя</a:t>
            </a:r>
            <a:r>
              <a:rPr lang="ru-RU" dirty="0"/>
              <a:t> в случае неисполнения или ненадлежащего исполнения субподрядчиком, </a:t>
            </a:r>
            <a:r>
              <a:rPr lang="ru-RU" dirty="0" err="1"/>
              <a:t>субисполнителем</a:t>
            </a:r>
            <a:r>
              <a:rPr lang="ru-RU" dirty="0"/>
              <a:t> обязательств, предусмотренных договором с поставщиком.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756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457200">
              <a:buNone/>
            </a:pPr>
            <a:r>
              <a:rPr lang="ru-RU" dirty="0" smtClean="0">
                <a:solidFill>
                  <a:srgbClr val="FF0000"/>
                </a:solidFill>
              </a:rPr>
              <a:t>Контракт может быть признан судом недействительным</a:t>
            </a:r>
            <a:r>
              <a:rPr lang="ru-RU" dirty="0" smtClean="0"/>
              <a:t>, в том числе по требованию контрольного органа в сфере закупок, </a:t>
            </a:r>
            <a:r>
              <a:rPr lang="ru-RU" dirty="0" smtClean="0">
                <a:solidFill>
                  <a:srgbClr val="FF0000"/>
                </a:solidFill>
              </a:rPr>
              <a:t>если будет установлена личная заинтересованность руководителя заказчика, члена комиссии по осуществлению закупок, руководителя контрактной службы заказчика, контрактного управляющего в заключении и исполнении контракта. </a:t>
            </a:r>
            <a:r>
              <a:rPr lang="ru-RU" dirty="0" smtClean="0"/>
              <a:t>Такая </a:t>
            </a:r>
            <a:r>
              <a:rPr lang="ru-RU" dirty="0" smtClean="0">
                <a:solidFill>
                  <a:srgbClr val="FF0000"/>
                </a:solidFill>
              </a:rPr>
              <a:t>заинтересованность заключается </a:t>
            </a:r>
            <a:r>
              <a:rPr lang="ru-RU" dirty="0" smtClean="0"/>
              <a:t>в возможности </a:t>
            </a:r>
            <a:r>
              <a:rPr lang="ru-RU" dirty="0" smtClean="0">
                <a:solidFill>
                  <a:srgbClr val="FF0000"/>
                </a:solidFill>
              </a:rPr>
              <a:t>получения </a:t>
            </a:r>
            <a:r>
              <a:rPr lang="ru-RU" dirty="0" smtClean="0"/>
              <a:t>указанными должностными лицами заказчика </a:t>
            </a:r>
            <a:r>
              <a:rPr lang="ru-RU" dirty="0" smtClean="0">
                <a:solidFill>
                  <a:srgbClr val="FF0000"/>
                </a:solidFill>
              </a:rPr>
              <a:t>доходов</a:t>
            </a:r>
            <a:r>
              <a:rPr lang="ru-RU" dirty="0" smtClean="0"/>
              <a:t> в виде денег, ценностей, иного имущества, в том числе имущественных прав, или услуг имущественного характера, а также </a:t>
            </a:r>
            <a:r>
              <a:rPr lang="ru-RU" dirty="0" smtClean="0">
                <a:solidFill>
                  <a:srgbClr val="FF0000"/>
                </a:solidFill>
              </a:rPr>
              <a:t>иной выгоды для себя или третьих лиц.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ч. 22 ст. 34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Закона № 44-ФЗ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3375"/>
            <a:ext cx="3240360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53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  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Договор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изменение и расторжение договора возможны по соглашению сторон (ч. 1 ст. 450 ГК РФ)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Контракт</a:t>
            </a:r>
            <a:r>
              <a:rPr lang="ru-RU" sz="2400" dirty="0" smtClean="0"/>
              <a:t> – изменение существенных условий при его исполнении не допускается, за исключением случаев, предусмотренных законом (ч. 2 ст. 34, ч. 1 ст. 95 Закона № 44-ФЗ) 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</a:rPr>
              <a:t>Контракт – есть договор, заключенный от имени РФ, субъекта РФ, муниципального образования, но при этом…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42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i="1" u="sng" dirty="0" smtClean="0"/>
              <a:t>Письменная форма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Преимущественная форма</a:t>
            </a:r>
            <a:r>
              <a:rPr lang="ru-RU" dirty="0" smtClean="0"/>
              <a:t>, могут быть установлены типовые контракты, типовые условия контрактов. Порядок их разработки устанавливает Правительство РФ, на региональном уровне – высший ИОГВ субъекта РФ.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После утверждения типовых контрактов на федеральном уровне – региональные НЕ применяются (ч.11 ст.34, ч.6-9 ст.112 Закона 44-ФЗ)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 контракта</a:t>
            </a:r>
            <a:endParaRPr lang="ru-RU" dirty="0"/>
          </a:p>
        </p:txBody>
      </p:sp>
      <p:pic>
        <p:nvPicPr>
          <p:cNvPr id="4" name="Рисунок 4" descr="logo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3375"/>
            <a:ext cx="3384376" cy="7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0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/>
              <a:t>2. Устная форма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B0F0"/>
                </a:solidFill>
              </a:rPr>
              <a:t>Возможна в исключительных случаях: </a:t>
            </a:r>
          </a:p>
          <a:p>
            <a:pPr marL="0" indent="0">
              <a:buNone/>
            </a:pPr>
            <a:r>
              <a:rPr lang="ru-RU" dirty="0" smtClean="0"/>
              <a:t>ч. 15 ст. 34 Закона № 44-ФЗ: при заключении контракта в случаях, предусмотренных </a:t>
            </a:r>
            <a:r>
              <a:rPr lang="ru-RU" dirty="0" err="1" smtClean="0"/>
              <a:t>п.п</a:t>
            </a:r>
            <a:r>
              <a:rPr lang="ru-RU" dirty="0" smtClean="0"/>
              <a:t>. 1, 4, 5, 8, 15, 20, 21, 23, 26, 28, 29, 40 и 41 ч. 1 ст. 93, контракт может быть заключен в любой форме, предусмотренной Гражданским кодексом Российской Федерации для совершения сделок (в </a:t>
            </a:r>
            <a:r>
              <a:rPr lang="ru-RU" dirty="0" err="1" smtClean="0"/>
              <a:t>т.ч</a:t>
            </a:r>
            <a:r>
              <a:rPr lang="ru-RU" dirty="0" smtClean="0"/>
              <a:t>. в форме устной сделки):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выдача подотчётных сумм, авансовый отчёт, счёт на оплату и т.п.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1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Ст. 34 Закона № 44-ФЗ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Условия контракта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46" y="3416741"/>
            <a:ext cx="2331746" cy="21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416741"/>
            <a:ext cx="2458408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ДИСПОЗИТИВНЫЕ</a:t>
            </a:r>
          </a:p>
          <a:p>
            <a:pPr algn="ctr"/>
            <a:r>
              <a:rPr lang="ru-RU" dirty="0" smtClean="0"/>
              <a:t>(могут быть)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3501008"/>
            <a:ext cx="2376264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ИМПЕРАТИВНЫЕ</a:t>
            </a:r>
          </a:p>
          <a:p>
            <a:pPr algn="ctr"/>
            <a:r>
              <a:rPr lang="ru-RU" dirty="0" smtClean="0"/>
              <a:t>(должны быть)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835576" y="2132856"/>
            <a:ext cx="27568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92392" y="2132856"/>
            <a:ext cx="2787800" cy="1283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 descr="logoty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3375"/>
            <a:ext cx="3312368" cy="93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07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Императивные условия </a:t>
            </a:r>
            <a:r>
              <a:rPr lang="ru-RU" dirty="0" smtClean="0">
                <a:solidFill>
                  <a:srgbClr val="00B050"/>
                </a:solidFill>
              </a:rPr>
              <a:t>должны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быть в контракте: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указывается, что цена контракта является твердой и определяется на весь срок исполнения контракта; </a:t>
            </a:r>
          </a:p>
          <a:p>
            <a:pPr>
              <a:buFontTx/>
              <a:buChar char="-"/>
            </a:pPr>
            <a:r>
              <a:rPr lang="ru-RU" dirty="0" smtClean="0"/>
              <a:t>включается обязательное условие об ответственности заказчика и поставщика;</a:t>
            </a:r>
          </a:p>
          <a:p>
            <a:pPr>
              <a:buFontTx/>
              <a:buChar char="-"/>
            </a:pPr>
            <a:r>
              <a:rPr lang="ru-RU" dirty="0" smtClean="0"/>
              <a:t>включается обязательное условие о порядке и сроках оплаты, приемки и оформления ее результатов; </a:t>
            </a:r>
          </a:p>
          <a:p>
            <a:pPr>
              <a:buFontTx/>
              <a:buChar char="-"/>
            </a:pPr>
            <a:r>
              <a:rPr lang="ru-RU" dirty="0" smtClean="0"/>
              <a:t>включается обязательное условие о сроках возврата заказчиком денежных средств, внесенных в качестве обеспечения исполнения контракта</a:t>
            </a:r>
          </a:p>
          <a:p>
            <a:pPr>
              <a:buFontTx/>
              <a:buChar char="-"/>
            </a:pPr>
            <a:r>
              <a:rPr lang="ru-RU" dirty="0" smtClean="0"/>
              <a:t>если контракт заключается более, чем на три года и цена составляет более 100 млн – должен быть график исполнения контракта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Императивные условия (ст.34)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3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При этом в настоящее время </a:t>
            </a:r>
            <a:r>
              <a:rPr lang="ru-RU" sz="2400" dirty="0" smtClean="0"/>
              <a:t>Правительством </a:t>
            </a:r>
            <a:r>
              <a:rPr lang="ru-RU" sz="2400" dirty="0"/>
              <a:t>Российской Федерации </a:t>
            </a:r>
            <a:r>
              <a:rPr lang="ru-RU" sz="2400" dirty="0">
                <a:solidFill>
                  <a:srgbClr val="FF0000"/>
                </a:solidFill>
              </a:rPr>
              <a:t>не предусмотрена возможность устанавливать </a:t>
            </a:r>
            <a:r>
              <a:rPr lang="ru-RU" sz="2400" dirty="0" smtClean="0">
                <a:solidFill>
                  <a:srgbClr val="FF0000"/>
                </a:solidFill>
              </a:rPr>
              <a:t>ориентировочную </a:t>
            </a:r>
            <a:r>
              <a:rPr lang="ru-RU" sz="2400" dirty="0">
                <a:solidFill>
                  <a:srgbClr val="FF0000"/>
                </a:solidFill>
              </a:rPr>
              <a:t>цену контракта </a:t>
            </a:r>
            <a:r>
              <a:rPr lang="ru-RU" sz="2400" dirty="0"/>
              <a:t>при заключении контрактов </a:t>
            </a:r>
            <a:r>
              <a:rPr lang="ru-RU" sz="2400" dirty="0" smtClean="0"/>
              <a:t>на:  - -</a:t>
            </a:r>
            <a:r>
              <a:rPr lang="ru-RU" dirty="0" smtClean="0"/>
              <a:t>энергоснабжение,</a:t>
            </a:r>
          </a:p>
          <a:p>
            <a:r>
              <a:rPr lang="ru-RU" dirty="0"/>
              <a:t>-поставку тепловой </a:t>
            </a:r>
            <a:r>
              <a:rPr lang="ru-RU" dirty="0" smtClean="0"/>
              <a:t>энергии,</a:t>
            </a:r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sz="2000" dirty="0" smtClean="0">
                <a:solidFill>
                  <a:srgbClr val="C00000"/>
                </a:solidFill>
              </a:rPr>
              <a:t>МЭР РФ от </a:t>
            </a:r>
            <a:r>
              <a:rPr lang="ru-RU" sz="2000" dirty="0">
                <a:solidFill>
                  <a:srgbClr val="C00000"/>
                </a:solidFill>
              </a:rPr>
              <a:t>24 апреля 2017 г. N Д28и-2018; от 27 октября 2015 г. N Д28и-3235; от 24 февраля 2015 г. N </a:t>
            </a:r>
            <a:r>
              <a:rPr lang="ru-RU" sz="2000" dirty="0" smtClean="0">
                <a:solidFill>
                  <a:srgbClr val="C00000"/>
                </a:solidFill>
              </a:rPr>
              <a:t>ОГ-Д28-2437)</a:t>
            </a:r>
            <a:endParaRPr lang="ru-RU" sz="2000" dirty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200" dirty="0" smtClean="0">
                <a:solidFill>
                  <a:srgbClr val="00B0F0"/>
                </a:solidFill>
              </a:rPr>
              <a:t>Частью </a:t>
            </a:r>
            <a:r>
              <a:rPr lang="ru-RU" sz="2200" dirty="0">
                <a:solidFill>
                  <a:srgbClr val="00B0F0"/>
                </a:solidFill>
              </a:rPr>
              <a:t>2 статьи 34 Закона N 44-ФЗ при заключении контракта указывается, что цена контракта является твердой и определяется на весь срок исполнения контракта</a:t>
            </a:r>
            <a:br>
              <a:rPr lang="ru-RU" sz="2200" dirty="0">
                <a:solidFill>
                  <a:srgbClr val="00B0F0"/>
                </a:solidFill>
              </a:rPr>
            </a:br>
            <a:endParaRPr lang="ru-RU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35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1925</TotalTime>
  <Words>2497</Words>
  <Application>Microsoft Office PowerPoint</Application>
  <PresentationFormat>Экран (4:3)</PresentationFormat>
  <Paragraphs>184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Открытая</vt:lpstr>
      <vt:lpstr>Контракт</vt:lpstr>
      <vt:lpstr>Важно!</vt:lpstr>
      <vt:lpstr>Презентация PowerPoint</vt:lpstr>
      <vt:lpstr>Контракт – есть договор, заключенный от имени РФ, субъекта РФ, муниципального образования, но при этом…</vt:lpstr>
      <vt:lpstr>Форма контракта</vt:lpstr>
      <vt:lpstr>Презентация PowerPoint</vt:lpstr>
      <vt:lpstr>Условия контракта</vt:lpstr>
      <vt:lpstr>Императивные условия (ст.34)</vt:lpstr>
      <vt:lpstr> Частью 2 статьи 34 Закона N 44-ФЗ при заключении контракта указывается, что цена контракта является твердой и определяется на весь срок исполнения контракта </vt:lpstr>
      <vt:lpstr> Постановление Правительства от 29. 07 2013 г. N 645 </vt:lpstr>
      <vt:lpstr> Минэкономразвития России рекомендовало      (Письмо от 04.02.2015 N Д28и-150)  </vt:lpstr>
      <vt:lpstr>Подходы суда</vt:lpstr>
      <vt:lpstr>Участники – «физики». Важно!</vt:lpstr>
      <vt:lpstr>Постановление Правительства РФ от 04.09.2013 г. N 775  </vt:lpstr>
      <vt:lpstr>В случае применения Постановления №775 </vt:lpstr>
      <vt:lpstr>Диспозитивные условия</vt:lpstr>
      <vt:lpstr>Соотношение  ГК РФ и Закона № 44-ФЗ</vt:lpstr>
      <vt:lpstr>Примерный порядок составления контракта</vt:lpstr>
      <vt:lpstr>Что важнее: название контракта или предмет контракта?</vt:lpstr>
      <vt:lpstr>Предмет контракта</vt:lpstr>
      <vt:lpstr>Контракт жизненного цикла В случаях предусмотренных Постановлением Правительства от 28.11.2013 г. № 1087 (ст.34)</vt:lpstr>
      <vt:lpstr>РАБОТЫ:</vt:lpstr>
      <vt:lpstr>ЗАКУПКА ТОВАРОВ:</vt:lpstr>
      <vt:lpstr>Существенные условия контракта</vt:lpstr>
      <vt:lpstr>Федеральный закон 44-ФЗ</vt:lpstr>
      <vt:lpstr>Типовые контракты:</vt:lpstr>
      <vt:lpstr>Разрабатываются:</vt:lpstr>
      <vt:lpstr>Презентация PowerPoint</vt:lpstr>
      <vt:lpstr>В настоящее время опубликованы следующие:</vt:lpstr>
      <vt:lpstr>Презентация PowerPoint</vt:lpstr>
      <vt:lpstr>Презентация PowerPoint</vt:lpstr>
      <vt:lpstr>Презентация PowerPoint</vt:lpstr>
      <vt:lpstr>Презентация PowerPoint</vt:lpstr>
      <vt:lpstr>ч. 22 ст. 34  Закона № 44-ФЗ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Контракт в 44-ФЗ</dc:title>
  <dc:creator>admin</dc:creator>
  <cp:lastModifiedBy>Smolygina</cp:lastModifiedBy>
  <cp:revision>151</cp:revision>
  <cp:lastPrinted>2018-02-28T22:45:28Z</cp:lastPrinted>
  <dcterms:created xsi:type="dcterms:W3CDTF">2015-04-06T13:25:55Z</dcterms:created>
  <dcterms:modified xsi:type="dcterms:W3CDTF">2018-02-28T22:58:10Z</dcterms:modified>
</cp:coreProperties>
</file>